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407" r:id="rId5"/>
    <p:sldId id="557" r:id="rId6"/>
    <p:sldId id="556" r:id="rId7"/>
    <p:sldId id="566" r:id="rId8"/>
    <p:sldId id="567" r:id="rId9"/>
    <p:sldId id="568" r:id="rId10"/>
    <p:sldId id="569" r:id="rId11"/>
    <p:sldId id="572" r:id="rId12"/>
    <p:sldId id="570" r:id="rId13"/>
    <p:sldId id="571" r:id="rId14"/>
    <p:sldId id="395" r:id="rId15"/>
    <p:sldId id="575" r:id="rId16"/>
    <p:sldId id="576" r:id="rId17"/>
    <p:sldId id="577" r:id="rId18"/>
    <p:sldId id="578" r:id="rId19"/>
    <p:sldId id="579" r:id="rId20"/>
    <p:sldId id="580" r:id="rId21"/>
    <p:sldId id="581" r:id="rId22"/>
    <p:sldId id="582" r:id="rId23"/>
    <p:sldId id="583" r:id="rId24"/>
    <p:sldId id="591" r:id="rId25"/>
    <p:sldId id="562" r:id="rId26"/>
    <p:sldId id="585" r:id="rId27"/>
    <p:sldId id="586" r:id="rId28"/>
    <p:sldId id="587" r:id="rId29"/>
    <p:sldId id="588" r:id="rId30"/>
    <p:sldId id="589" r:id="rId31"/>
    <p:sldId id="592" r:id="rId32"/>
    <p:sldId id="590" r:id="rId33"/>
    <p:sldId id="32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ine Birung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01E"/>
    <a:srgbClr val="682622"/>
    <a:srgbClr val="63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6835" autoAdjust="0"/>
  </p:normalViewPr>
  <p:slideViewPr>
    <p:cSldViewPr>
      <p:cViewPr varScale="1">
        <p:scale>
          <a:sx n="128" d="100"/>
          <a:sy n="128" d="100"/>
        </p:scale>
        <p:origin x="1416"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06B2F7-862C-4C3D-96CC-88B8C4D87854}" type="datetimeFigureOut">
              <a:rPr lang="en-US" smtClean="0"/>
              <a:pPr/>
              <a:t>6/17/19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652C94-81DE-4A41-A470-17428C6BBA95}" type="slidenum">
              <a:rPr lang="en-US" smtClean="0"/>
              <a:pPr/>
              <a:t>‹#›</a:t>
            </a:fld>
            <a:endParaRPr lang="en-US"/>
          </a:p>
        </p:txBody>
      </p:sp>
    </p:spTree>
    <p:extLst>
      <p:ext uri="{BB962C8B-B14F-4D97-AF65-F5344CB8AC3E}">
        <p14:creationId xmlns:p14="http://schemas.microsoft.com/office/powerpoint/2010/main" val="254096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8DE27D-6EC4-412D-86AE-46F9D566106C}" type="datetimeFigureOut">
              <a:rPr lang="en-US"/>
              <a:pPr>
                <a:defRPr/>
              </a:pPr>
              <a:t>6/17/19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CA8AAB-0694-4B78-8FC8-3950FAED0702}" type="slidenum">
              <a:rPr lang="en-US"/>
              <a:pPr>
                <a:defRPr/>
              </a:pPr>
              <a:t>‹#›</a:t>
            </a:fld>
            <a:endParaRPr lang="en-US"/>
          </a:p>
        </p:txBody>
      </p:sp>
    </p:spTree>
    <p:extLst>
      <p:ext uri="{BB962C8B-B14F-4D97-AF65-F5344CB8AC3E}">
        <p14:creationId xmlns:p14="http://schemas.microsoft.com/office/powerpoint/2010/main" val="194921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79C1B-C476-4C38-BC19-C79A6B97E40A}" type="slidenum">
              <a:rPr lang="en-US" smtClean="0"/>
              <a:t>1</a:t>
            </a:fld>
            <a:endParaRPr lang="en-US"/>
          </a:p>
        </p:txBody>
      </p:sp>
    </p:spTree>
    <p:extLst>
      <p:ext uri="{BB962C8B-B14F-4D97-AF65-F5344CB8AC3E}">
        <p14:creationId xmlns:p14="http://schemas.microsoft.com/office/powerpoint/2010/main" val="94409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cid:image001.png@01D16D8C.9C905A10"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hyperlink" Target="http://www.cgiar.org/about-us/our-funders"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png"/><Relationship Id="rId16"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 Id="rId14" Type="http://schemas.openxmlformats.org/officeDocument/2006/relationships/image" Target="../media/image1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3500438"/>
          </a:xfrm>
          <a:prstGeom prst="rect">
            <a:avLst/>
          </a:prstGeom>
          <a:solidFill>
            <a:srgbClr val="682622"/>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 name="Text Placeholder 3"/>
          <p:cNvSpPr>
            <a:spLocks noGrp="1"/>
          </p:cNvSpPr>
          <p:nvPr>
            <p:ph type="body" sz="quarter" idx="10" hasCustomPrompt="1"/>
          </p:nvPr>
        </p:nvSpPr>
        <p:spPr>
          <a:xfrm>
            <a:off x="609600" y="76200"/>
            <a:ext cx="8153400" cy="1445419"/>
          </a:xfrm>
          <a:prstGeom prst="rect">
            <a:avLst/>
          </a:prstGeom>
        </p:spPr>
        <p:txBody>
          <a:bodyPr/>
          <a:lstStyle>
            <a:lvl1pPr marL="0" indent="0" algn="ctr" eaLnBrk="1" hangingPunct="1">
              <a:lnSpc>
                <a:spcPts val="3200"/>
              </a:lnSpc>
              <a:buNone/>
              <a:defRPr sz="3200">
                <a:solidFill>
                  <a:schemeClr val="bg1"/>
                </a:solidFill>
                <a:latin typeface="+mj-lt"/>
              </a:defRPr>
            </a:lvl1pPr>
          </a:lstStyle>
          <a:p>
            <a:pPr algn="ctr" eaLnBrk="1" hangingPunct="1">
              <a:lnSpc>
                <a:spcPts val="3200"/>
              </a:lnSpc>
            </a:pPr>
            <a:r>
              <a:rPr lang="en-US" sz="3000" dirty="0">
                <a:solidFill>
                  <a:srgbClr val="FFFFFF"/>
                </a:solidFill>
              </a:rPr>
              <a:t>Minimum 0f 30 point</a:t>
            </a:r>
            <a:br>
              <a:rPr lang="en-US" sz="3000" dirty="0">
                <a:solidFill>
                  <a:srgbClr val="FFFFFF"/>
                </a:solidFill>
              </a:rPr>
            </a:br>
            <a:r>
              <a:rPr lang="en-US" sz="3000" dirty="0">
                <a:solidFill>
                  <a:srgbClr val="FFFFFF"/>
                </a:solidFill>
              </a:rPr>
              <a:t> and maximum 3 lines title</a:t>
            </a:r>
            <a:br>
              <a:rPr lang="en-US" sz="3000" dirty="0">
                <a:solidFill>
                  <a:srgbClr val="FFFFFF"/>
                </a:solidFill>
              </a:rPr>
            </a:br>
            <a:r>
              <a:rPr lang="en-US" sz="3000" dirty="0">
                <a:solidFill>
                  <a:srgbClr val="FFFFFF"/>
                </a:solidFill>
              </a:rPr>
              <a:t>Remove or change the pictures</a:t>
            </a:r>
          </a:p>
        </p:txBody>
      </p:sp>
      <p:sp>
        <p:nvSpPr>
          <p:cNvPr id="6" name="Text Placeholder 5"/>
          <p:cNvSpPr>
            <a:spLocks noGrp="1"/>
          </p:cNvSpPr>
          <p:nvPr>
            <p:ph type="body" sz="quarter" idx="11" hasCustomPrompt="1"/>
          </p:nvPr>
        </p:nvSpPr>
        <p:spPr>
          <a:xfrm>
            <a:off x="876300" y="1524000"/>
            <a:ext cx="7620000" cy="839787"/>
          </a:xfrm>
          <a:prstGeom prst="rect">
            <a:avLst/>
          </a:prstGeom>
        </p:spPr>
        <p:txBody>
          <a:bodyPr/>
          <a:lstStyle>
            <a:lvl1pPr marL="0" indent="0" algn="ctr">
              <a:buNone/>
              <a:defRPr sz="2200" i="1" baseline="0">
                <a:solidFill>
                  <a:schemeClr val="bg1"/>
                </a:solidFill>
              </a:defRPr>
            </a:lvl1pPr>
          </a:lstStyle>
          <a:p>
            <a:pPr lvl="0"/>
            <a:r>
              <a:rPr lang="en-US" dirty="0"/>
              <a:t>Authors minimum 18 points in italics</a:t>
            </a:r>
            <a:br>
              <a:rPr lang="en-US" dirty="0"/>
            </a:br>
            <a:r>
              <a:rPr lang="en-US" dirty="0"/>
              <a:t>with a maximum of two lines</a:t>
            </a:r>
          </a:p>
        </p:txBody>
      </p:sp>
      <p:sp>
        <p:nvSpPr>
          <p:cNvPr id="8" name="Text Placeholder 7"/>
          <p:cNvSpPr>
            <a:spLocks noGrp="1"/>
          </p:cNvSpPr>
          <p:nvPr>
            <p:ph type="body" sz="quarter" idx="12" hasCustomPrompt="1"/>
          </p:nvPr>
        </p:nvSpPr>
        <p:spPr>
          <a:xfrm>
            <a:off x="876300" y="2438400"/>
            <a:ext cx="7620000" cy="985838"/>
          </a:xfrm>
          <a:prstGeom prst="rect">
            <a:avLst/>
          </a:prstGeom>
        </p:spPr>
        <p:txBody>
          <a:bodyPr/>
          <a:lstStyle>
            <a:lvl1pPr marL="0" indent="0" algn="ctr">
              <a:buNone/>
              <a:defRPr sz="2000" baseline="0">
                <a:solidFill>
                  <a:schemeClr val="bg1"/>
                </a:solidFill>
                <a:latin typeface="+mj-lt"/>
              </a:defRPr>
            </a:lvl1pPr>
          </a:lstStyle>
          <a:p>
            <a:pPr lvl="0"/>
            <a:r>
              <a:rPr lang="en-US" dirty="0"/>
              <a:t>Event</a:t>
            </a:r>
            <a:br>
              <a:rPr lang="en-US" dirty="0"/>
            </a:br>
            <a:r>
              <a:rPr lang="en-US" dirty="0"/>
              <a:t>Location </a:t>
            </a:r>
            <a:br>
              <a:rPr lang="en-US" dirty="0"/>
            </a:br>
            <a:r>
              <a:rPr lang="en-US" dirty="0"/>
              <a:t>Date</a:t>
            </a:r>
          </a:p>
        </p:txBody>
      </p:sp>
    </p:spTree>
    <p:extLst>
      <p:ext uri="{BB962C8B-B14F-4D97-AF65-F5344CB8AC3E}">
        <p14:creationId xmlns:p14="http://schemas.microsoft.com/office/powerpoint/2010/main" val="35600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a:prstGeom prst="rect">
            <a:avLst/>
          </a:prstGeom>
        </p:spPr>
        <p:txBody>
          <a:bodyPr/>
          <a:lstStyle>
            <a:lvl1pPr marL="0" marR="0" indent="0" algn="l" defTabSz="914400" rtl="0" eaLnBrk="1" fontAlgn="base" latinLnBrk="0" hangingPunct="1">
              <a:lnSpc>
                <a:spcPct val="100000"/>
              </a:lnSpc>
              <a:spcBef>
                <a:spcPct val="0"/>
              </a:spcBef>
              <a:spcAft>
                <a:spcPct val="0"/>
              </a:spcAft>
              <a:tabLst/>
              <a:defRPr sz="3600">
                <a:solidFill>
                  <a:schemeClr val="bg1"/>
                </a:solidFill>
              </a:defRPr>
            </a:lvl1pPr>
          </a:lstStyle>
          <a:p>
            <a:pPr marL="0" marR="0" lvl="0" indent="0" defTabSz="914400" rtl="0" eaLnBrk="1" fontAlgn="base" latinLnBrk="0" hangingPunct="1">
              <a:lnSpc>
                <a:spcPct val="100000"/>
              </a:lnSpc>
              <a:spcBef>
                <a:spcPct val="0"/>
              </a:spcBef>
              <a:spcAft>
                <a:spcPct val="0"/>
              </a:spcAft>
              <a:tabLst/>
              <a:defRPr/>
            </a:pP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Minimum 0f 30 point</a:t>
            </a:r>
            <a:b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and maximum of 2 lines</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10" name="Content Placeholder 9"/>
          <p:cNvSpPr>
            <a:spLocks noGrp="1"/>
          </p:cNvSpPr>
          <p:nvPr>
            <p:ph sz="quarter" idx="10" hasCustomPrompt="1"/>
          </p:nvPr>
        </p:nvSpPr>
        <p:spPr>
          <a:xfrm>
            <a:off x="457200" y="1676400"/>
            <a:ext cx="8229600" cy="4572000"/>
          </a:xfrm>
          <a:prstGeom prst="rect">
            <a:avLst/>
          </a:prstGeom>
        </p:spPr>
        <p:txBody>
          <a:bodyPr/>
          <a:lstStyle>
            <a:lvl1pPr marL="0" indent="0">
              <a:lnSpc>
                <a:spcPct val="200000"/>
              </a:lnSpc>
              <a:spcBef>
                <a:spcPts val="0"/>
              </a:spcBef>
              <a:spcAft>
                <a:spcPts val="1200"/>
              </a:spcAft>
              <a:buNone/>
              <a:defRPr sz="3000"/>
            </a:lvl1pPr>
            <a:lvl2pPr marL="742950" indent="-285750">
              <a:lnSpc>
                <a:spcPct val="100000"/>
              </a:lnSpc>
              <a:buFont typeface="Wingdings" pitchFamily="2" charset="2"/>
              <a:buChar char="q"/>
              <a:defRPr sz="2600"/>
            </a:lvl2pPr>
            <a:lvl3pPr>
              <a:defRPr sz="2200"/>
            </a:lvl3pPr>
            <a:lvl4pPr>
              <a:defRPr/>
            </a:lvl4pPr>
          </a:lstStyle>
          <a:p>
            <a:pPr lvl="0"/>
            <a:r>
              <a:rPr lang="en-US" dirty="0"/>
              <a:t>Main point 6 point smaller than slide title</a:t>
            </a:r>
          </a:p>
          <a:p>
            <a:pPr lvl="1"/>
            <a:r>
              <a:rPr lang="en-US" dirty="0"/>
              <a:t>Bullet points 4 point less than main point</a:t>
            </a:r>
          </a:p>
          <a:p>
            <a:pPr lvl="1"/>
            <a:r>
              <a:rPr lang="en-US" dirty="0"/>
              <a:t>Font type is Calibri</a:t>
            </a:r>
          </a:p>
          <a:p>
            <a:pPr lvl="2"/>
            <a:r>
              <a:rPr lang="en-US" dirty="0"/>
              <a:t>It is advised in one slide maximum 6 bullets</a:t>
            </a:r>
          </a:p>
          <a:p>
            <a:pPr lvl="3"/>
            <a:r>
              <a:rPr lang="en-US" dirty="0"/>
              <a:t>We recommend you use images on slides</a:t>
            </a:r>
          </a:p>
          <a:p>
            <a:pPr lvl="3"/>
            <a:r>
              <a:rPr lang="en-US" dirty="0"/>
              <a:t>You can change partner logos on front page</a:t>
            </a:r>
          </a:p>
          <a:p>
            <a:pPr lvl="4"/>
            <a:r>
              <a:rPr lang="en-US" dirty="0"/>
              <a:t>You have to duplicate this slide for more inside pages</a:t>
            </a:r>
          </a:p>
        </p:txBody>
      </p:sp>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D:\Publications\LOGO's\ILRI-logo-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61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separator">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485900" y="2209800"/>
            <a:ext cx="6172200" cy="312420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solidFill>
                  <a:srgbClr val="682622"/>
                </a:solidFill>
                <a:latin typeface="Calibri" pitchFamily="34" charset="0"/>
                <a:cs typeface="Calibri"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t>Separator Page </a:t>
            </a:r>
            <a:b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t>Minimum 0f 30 point </a:t>
            </a:r>
            <a:b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t>and maximum of 2 lines</a:t>
            </a:r>
            <a:endParaRPr lang="en-US" dirty="0"/>
          </a:p>
        </p:txBody>
      </p:sp>
    </p:spTree>
    <p:extLst>
      <p:ext uri="{BB962C8B-B14F-4D97-AF65-F5344CB8AC3E}">
        <p14:creationId xmlns:p14="http://schemas.microsoft.com/office/powerpoint/2010/main" val="383972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map pag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28600" y="228600"/>
            <a:ext cx="8610600" cy="83820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baseline="0">
                <a:solidFill>
                  <a:schemeClr val="bg1"/>
                </a:solidFill>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Use map and figures as big as possible</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Publications\LOGO's\ILRI-logo-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2" hasCustomPrompt="1"/>
          </p:nvPr>
        </p:nvSpPr>
        <p:spPr>
          <a:xfrm>
            <a:off x="261938" y="1295400"/>
            <a:ext cx="8577262" cy="4953000"/>
          </a:xfrm>
          <a:prstGeom prst="rect">
            <a:avLst/>
          </a:prstGeom>
          <a:blipFill>
            <a:blip r:embed="rId4"/>
            <a:stretch>
              <a:fillRect/>
            </a:stretch>
          </a:blipFill>
        </p:spPr>
        <p:txBody>
          <a:bodyPr/>
          <a:lstStyle>
            <a:lvl1pPr>
              <a:defRPr/>
            </a:lvl1pPr>
          </a:lstStyle>
          <a:p>
            <a:r>
              <a:rPr lang="en-US" dirty="0"/>
              <a:t>Click on the icon to add map</a:t>
            </a:r>
          </a:p>
        </p:txBody>
      </p:sp>
    </p:spTree>
    <p:extLst>
      <p:ext uri="{BB962C8B-B14F-4D97-AF65-F5344CB8AC3E}">
        <p14:creationId xmlns:p14="http://schemas.microsoft.com/office/powerpoint/2010/main" val="209142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84800" y="1219200"/>
            <a:ext cx="3759200" cy="5638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mn-lt"/>
              </a:defRPr>
            </a:lvl1pPr>
          </a:lstStyle>
          <a:p>
            <a:r>
              <a:rPr lang="en-US"/>
              <a:t>Click icon to add picture</a:t>
            </a:r>
            <a:endParaRPr lang="en-US" dirty="0"/>
          </a:p>
        </p:txBody>
      </p:sp>
      <p:sp>
        <p:nvSpPr>
          <p:cNvPr id="4" name="Title 1"/>
          <p:cNvSpPr>
            <a:spLocks noGrp="1"/>
          </p:cNvSpPr>
          <p:nvPr>
            <p:ph type="title" hasCustomPrompt="1"/>
          </p:nvPr>
        </p:nvSpPr>
        <p:spPr>
          <a:xfrm>
            <a:off x="457200" y="0"/>
            <a:ext cx="8229600" cy="1143000"/>
          </a:xfrm>
          <a:prstGeom prst="rect">
            <a:avLst/>
          </a:prstGeom>
        </p:spPr>
        <p:txBody>
          <a:bodyPr/>
          <a:lstStyle>
            <a:lvl1pPr marL="0" marR="0" indent="0" algn="l" defTabSz="914400" rtl="0" eaLnBrk="1" fontAlgn="base" latinLnBrk="0" hangingPunct="1">
              <a:lnSpc>
                <a:spcPct val="100000"/>
              </a:lnSpc>
              <a:spcBef>
                <a:spcPct val="0"/>
              </a:spcBef>
              <a:spcAft>
                <a:spcPct val="0"/>
              </a:spcAft>
              <a:tabLst/>
              <a:defRPr sz="3600">
                <a:solidFill>
                  <a:schemeClr val="bg1"/>
                </a:solidFill>
              </a:defRPr>
            </a:lvl1pPr>
          </a:lstStyle>
          <a:p>
            <a:pPr marL="0" marR="0" lvl="0" indent="0" defTabSz="914400" rtl="0" eaLnBrk="1" fontAlgn="base" latinLnBrk="0" hangingPunct="1">
              <a:lnSpc>
                <a:spcPct val="100000"/>
              </a:lnSpc>
              <a:spcBef>
                <a:spcPct val="0"/>
              </a:spcBef>
              <a:spcAft>
                <a:spcPct val="0"/>
              </a:spcAft>
              <a:tabLst/>
              <a:defRPr/>
            </a:pP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Minimum 0f 30 point</a:t>
            </a:r>
            <a:b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and maximum of 2 lines</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7" name="Text Placeholder 6"/>
          <p:cNvSpPr>
            <a:spLocks noGrp="1"/>
          </p:cNvSpPr>
          <p:nvPr>
            <p:ph type="body" sz="quarter" idx="11"/>
          </p:nvPr>
        </p:nvSpPr>
        <p:spPr>
          <a:xfrm>
            <a:off x="515938" y="1295400"/>
            <a:ext cx="4284662" cy="495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descr="D:\Publications\LOGO's\ILRI-logo-small.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4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9" descr="D:\Publications\LOGO's\ILRI-logo-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3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ore info and address">
    <p:bg>
      <p:bgPr>
        <a:solidFill>
          <a:schemeClr val="bg1"/>
        </a:solidFill>
        <a:effectLst/>
      </p:bgPr>
    </p:bg>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827345" y="6550968"/>
            <a:ext cx="6096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buClr>
                <a:srgbClr val="5F0500"/>
              </a:buClr>
              <a:defRPr/>
            </a:pPr>
            <a:r>
              <a:rPr lang="en-GB" sz="1000" kern="1200" dirty="0">
                <a:solidFill>
                  <a:schemeClr val="tx1"/>
                </a:solidFill>
                <a:effectLst/>
                <a:latin typeface="+mn-lt"/>
                <a:ea typeface="+mn-ea"/>
                <a:cs typeface="Arial" charset="0"/>
              </a:rPr>
              <a:t>This presentation is licensed for use under the Creative Commons Attribution 4.0 International Licence.</a:t>
            </a:r>
            <a:endParaRPr lang="en-US" sz="1000" dirty="0">
              <a:latin typeface="+mn-lt"/>
            </a:endParaRPr>
          </a:p>
        </p:txBody>
      </p:sp>
      <p:sp>
        <p:nvSpPr>
          <p:cNvPr id="12" name="TextBox 11"/>
          <p:cNvSpPr txBox="1">
            <a:spLocks noChangeArrowheads="1"/>
          </p:cNvSpPr>
          <p:nvPr/>
        </p:nvSpPr>
        <p:spPr bwMode="auto">
          <a:xfrm>
            <a:off x="9660" y="230288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Clr>
                <a:srgbClr val="5F0500"/>
              </a:buClr>
              <a:defRPr/>
            </a:pPr>
            <a:r>
              <a:rPr lang="en-US" sz="3200" i="1" dirty="0">
                <a:ea typeface="Verdana" pitchFamily="34" charset="0"/>
                <a:cs typeface="Verdana" pitchFamily="34" charset="0"/>
              </a:rPr>
              <a:t>better lives through livestock</a:t>
            </a:r>
          </a:p>
        </p:txBody>
      </p:sp>
      <p:sp>
        <p:nvSpPr>
          <p:cNvPr id="13" name="Rectangle 12"/>
          <p:cNvSpPr>
            <a:spLocks noChangeArrowheads="1"/>
          </p:cNvSpPr>
          <p:nvPr/>
        </p:nvSpPr>
        <p:spPr bwMode="auto">
          <a:xfrm>
            <a:off x="2295660" y="3149024"/>
            <a:ext cx="4572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5F0500"/>
              </a:buClr>
            </a:pPr>
            <a:r>
              <a:rPr lang="en-US" sz="3200" dirty="0">
                <a:solidFill>
                  <a:srgbClr val="762123"/>
                </a:solidFill>
              </a:rPr>
              <a:t>ilri.org</a:t>
            </a:r>
          </a:p>
        </p:txBody>
      </p:sp>
      <p:pic>
        <p:nvPicPr>
          <p:cNvPr id="7" name="Picture 6" descr="cc-by 88x31.png"/>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240605" y="6569511"/>
            <a:ext cx="586740" cy="207645"/>
          </a:xfrm>
          <a:prstGeom prst="rect">
            <a:avLst/>
          </a:prstGeom>
          <a:noFill/>
          <a:ln>
            <a:noFill/>
          </a:ln>
        </p:spPr>
      </p:pic>
      <p:sp>
        <p:nvSpPr>
          <p:cNvPr id="8" name="TextBox 6">
            <a:hlinkClick r:id="rId4"/>
          </p:cNvPr>
          <p:cNvSpPr txBox="1">
            <a:spLocks noChangeArrowheads="1"/>
          </p:cNvSpPr>
          <p:nvPr userDrawn="1"/>
        </p:nvSpPr>
        <p:spPr bwMode="auto">
          <a:xfrm>
            <a:off x="1248053" y="3992625"/>
            <a:ext cx="6501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buClr>
                <a:srgbClr val="5F0500"/>
              </a:buClr>
              <a:defRPr/>
            </a:pPr>
            <a:r>
              <a:rPr lang="en-US" sz="1200" kern="1200" dirty="0">
                <a:solidFill>
                  <a:schemeClr val="tx1"/>
                </a:solidFill>
                <a:effectLst/>
                <a:latin typeface="+mn-lt"/>
                <a:ea typeface="+mn-ea"/>
                <a:cs typeface="Arial" charset="0"/>
              </a:rPr>
              <a:t>ILRI thanks all donors and organizations who globally supported its work through their contributions to the </a:t>
            </a:r>
            <a:r>
              <a:rPr lang="en-US" sz="1200" b="1" kern="1200" dirty="0">
                <a:solidFill>
                  <a:srgbClr val="72201E"/>
                </a:solidFill>
                <a:effectLst/>
                <a:latin typeface="+mn-lt"/>
                <a:ea typeface="+mn-ea"/>
                <a:cs typeface="Arial" charset="0"/>
              </a:rPr>
              <a:t>CGIAR system</a:t>
            </a:r>
            <a:endParaRPr lang="en-US" sz="1200" b="1" dirty="0">
              <a:solidFill>
                <a:srgbClr val="72201E"/>
              </a:solidFill>
              <a:latin typeface="+mn-lt"/>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48053" y="4838762"/>
            <a:ext cx="6501384" cy="1517904"/>
          </a:xfrm>
          <a:prstGeom prst="rect">
            <a:avLst/>
          </a:prstGeom>
        </p:spPr>
      </p:pic>
    </p:spTree>
    <p:extLst>
      <p:ext uri="{BB962C8B-B14F-4D97-AF65-F5344CB8AC3E}">
        <p14:creationId xmlns:p14="http://schemas.microsoft.com/office/powerpoint/2010/main" val="16733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F6AE472-F415-41DE-A5B9-CE49273C4788}" type="datetimeFigureOut">
              <a:rPr lang="en-GB"/>
              <a:pPr>
                <a:defRPr/>
              </a:pPr>
              <a:t>17/06/2019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79D3C9-B06D-4948-A093-B5F015FED614}" type="slidenum">
              <a:rPr lang="en-GB"/>
              <a:pPr>
                <a:defRPr/>
              </a:pPr>
              <a:t>‹#›</a:t>
            </a:fld>
            <a:endParaRPr lang="en-GB"/>
          </a:p>
        </p:txBody>
      </p:sp>
    </p:spTree>
    <p:extLst>
      <p:ext uri="{BB962C8B-B14F-4D97-AF65-F5344CB8AC3E}">
        <p14:creationId xmlns:p14="http://schemas.microsoft.com/office/powerpoint/2010/main" val="120636689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9144000" cy="2305880"/>
          </a:xfrm>
          <a:prstGeom prst="rect">
            <a:avLst/>
          </a:prstGeom>
          <a:solidFill/>
          <a:ln w="12700">
            <a:solidFill/>
            <a:miter/>
          </a:ln>
        </p:spPr>
        <p:txBody>
          <a:bodyPr lIns="0" tIns="0" rIns="0" bIns="0" anchor="ctr"/>
          <a:lstStyle/>
          <a:p>
            <a:pPr algn="ctr" defTabSz="457200">
              <a:defRPr>
                <a:solidFill>
                  <a:srgbClr val="FFFFFF"/>
                </a:solidFill>
              </a:defRPr>
            </a:pPr>
            <a:endParaRPr>
              <a:solidFill>
                <a:srgbClr val="FFFFFF"/>
              </a:solidFill>
            </a:endParaRPr>
          </a:p>
        </p:txBody>
      </p:sp>
      <p:sp>
        <p:nvSpPr>
          <p:cNvPr id="16" name="Shape 16"/>
          <p:cNvSpPr/>
          <p:nvPr/>
        </p:nvSpPr>
        <p:spPr>
          <a:xfrm>
            <a:off x="304800" y="450922"/>
            <a:ext cx="85344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74585" y="4575696"/>
            <a:ext cx="8984055"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4789301" y="4534777"/>
            <a:ext cx="1093097" cy="953282"/>
          </a:xfrm>
          <a:prstGeom prst="rect">
            <a:avLst/>
          </a:prstGeom>
        </p:spPr>
      </p:pic>
    </p:spTree>
    <p:extLst>
      <p:ext uri="{BB962C8B-B14F-4D97-AF65-F5344CB8AC3E}">
        <p14:creationId xmlns:p14="http://schemas.microsoft.com/office/powerpoint/2010/main" val="31143604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682622"/>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11" r:id="rId2"/>
    <p:sldLayoutId id="2147483707" r:id="rId3"/>
    <p:sldLayoutId id="2147483704" r:id="rId4"/>
    <p:sldLayoutId id="2147483705" r:id="rId5"/>
    <p:sldLayoutId id="2147483712" r:id="rId6"/>
    <p:sldLayoutId id="2147483708" r:id="rId7"/>
    <p:sldLayoutId id="2147483717" r:id="rId8"/>
    <p:sldLayoutId id="2147483718"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hub.africabiosciences.org/" TargetMode="External"/><Relationship Id="rId7"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ww.syngentafoundation.org/demand-driven-plant-variety-design"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mailto:Vivienne.anthony@syngenta.com" TargetMode="External"/><Relationship Id="rId2" Type="http://schemas.openxmlformats.org/officeDocument/2006/relationships/hyperlink" Target="mailto:g.persley@uq.edu.au"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mailto:n.king@uq.edu.au" TargetMode="External"/><Relationship Id="rId2" Type="http://schemas.openxmlformats.org/officeDocument/2006/relationships/hyperlink" Target="mailto:k.e.basford@uq.edu.a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mailto:n.yao@cgiar.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mailto:Shimelish@ukzn.ac.za"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Ptongoona@wacci.ug.edu.gh" TargetMode="External"/><Relationship Id="rId2" Type="http://schemas.openxmlformats.org/officeDocument/2006/relationships/hyperlink" Target="mailto:edanquah@wacci.ug.edu.gh"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c.mukankusi@cgiar.org" TargetMode="External"/><Relationship Id="rId2" Type="http://schemas.openxmlformats.org/officeDocument/2006/relationships/hyperlink" Target="mailto:j.c.rubyogo@cgiar.org" TargetMode="External"/><Relationship Id="rId1" Type="http://schemas.openxmlformats.org/officeDocument/2006/relationships/slideLayout" Target="../slideLayouts/slideLayout8.xml"/><Relationship Id="rId4" Type="http://schemas.openxmlformats.org/officeDocument/2006/relationships/hyperlink" Target="mailto:r.chirwa@cgiar.or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pmkimani@uonbi.ac.k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6"/>
          <p:cNvSpPr>
            <a:spLocks noGrp="1"/>
          </p:cNvSpPr>
          <p:nvPr>
            <p:ph type="subTitle" idx="1"/>
          </p:nvPr>
        </p:nvSpPr>
        <p:spPr>
          <a:xfrm>
            <a:off x="24" y="2057400"/>
            <a:ext cx="9143999" cy="1828800"/>
          </a:xfrm>
          <a:solidFill>
            <a:srgbClr val="72201E"/>
          </a:solidFill>
        </p:spPr>
        <p:txBody>
          <a:bodyPr vert="horz" lIns="91440" tIns="45720" rIns="91440" bIns="45720" rtlCol="0" anchor="ctr">
            <a:normAutofit/>
          </a:bodyPr>
          <a:lstStyle/>
          <a:p>
            <a:pPr defTabSz="844083">
              <a:spcBef>
                <a:spcPct val="0"/>
              </a:spcBef>
              <a:defRPr/>
            </a:pPr>
            <a:r>
              <a:rPr lang="en-US" sz="4000" b="1" dirty="0">
                <a:solidFill>
                  <a:srgbClr val="FFFFFF"/>
                </a:solidFill>
                <a:latin typeface="Calibri"/>
                <a:cs typeface="Calibri"/>
              </a:rPr>
              <a:t>Highlight DLB phase 2: Proposal update and implementation road map</a:t>
            </a:r>
            <a:endParaRPr lang="en-US" sz="3600" b="1" dirty="0">
              <a:solidFill>
                <a:schemeClr val="bg1"/>
              </a:solidFill>
              <a:latin typeface="Book Antiqua" charset="0"/>
              <a:ea typeface="Book Antiqua" charset="0"/>
              <a:cs typeface="Book Antiqua" charset="0"/>
            </a:endParaRPr>
          </a:p>
        </p:txBody>
      </p:sp>
      <p:sp>
        <p:nvSpPr>
          <p:cNvPr id="6" name="Rectangle 5"/>
          <p:cNvSpPr/>
          <p:nvPr/>
        </p:nvSpPr>
        <p:spPr>
          <a:xfrm>
            <a:off x="1" y="0"/>
            <a:ext cx="9144000" cy="228600"/>
          </a:xfrm>
          <a:prstGeom prst="rect">
            <a:avLst/>
          </a:prstGeom>
          <a:solidFill>
            <a:srgbClr val="14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 name="Rectangle 2"/>
          <p:cNvSpPr>
            <a:spLocks noChangeArrowheads="1"/>
          </p:cNvSpPr>
          <p:nvPr/>
        </p:nvSpPr>
        <p:spPr bwMode="auto">
          <a:xfrm>
            <a:off x="457200" y="3450847"/>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3" name="Rectangle 12"/>
          <p:cNvSpPr/>
          <p:nvPr/>
        </p:nvSpPr>
        <p:spPr>
          <a:xfrm>
            <a:off x="-1" y="1600200"/>
            <a:ext cx="9144001" cy="228600"/>
          </a:xfrm>
          <a:prstGeom prst="rect">
            <a:avLst/>
          </a:prstGeom>
          <a:solidFill>
            <a:srgbClr val="14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1" name="Subtitle 2"/>
          <p:cNvSpPr txBox="1">
            <a:spLocks/>
          </p:cNvSpPr>
          <p:nvPr/>
        </p:nvSpPr>
        <p:spPr>
          <a:xfrm>
            <a:off x="1676400" y="3975656"/>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0000"/>
                </a:solidFill>
                <a:latin typeface="Book Antiqua" charset="0"/>
                <a:ea typeface="Book Antiqua" charset="0"/>
                <a:cs typeface="Book Antiqua" charset="0"/>
              </a:rPr>
              <a:t>Nasser Yao</a:t>
            </a:r>
          </a:p>
          <a:p>
            <a:r>
              <a:rPr lang="en-US" sz="1800" i="1" dirty="0">
                <a:solidFill>
                  <a:srgbClr val="000000"/>
                </a:solidFill>
                <a:latin typeface="Book Antiqua" charset="0"/>
                <a:ea typeface="Book Antiqua" charset="0"/>
                <a:cs typeface="Book Antiqua" charset="0"/>
              </a:rPr>
              <a:t>Scientist, Molecular Breeder</a:t>
            </a:r>
          </a:p>
          <a:p>
            <a:r>
              <a:rPr lang="en-US" sz="1800" i="1" dirty="0" err="1">
                <a:solidFill>
                  <a:srgbClr val="000000"/>
                </a:solidFill>
                <a:latin typeface="Book Antiqua" charset="0"/>
                <a:ea typeface="Book Antiqua" charset="0"/>
                <a:cs typeface="Book Antiqua" charset="0"/>
              </a:rPr>
              <a:t>BecA</a:t>
            </a:r>
            <a:r>
              <a:rPr lang="en-US" sz="1800" i="1" dirty="0">
                <a:solidFill>
                  <a:srgbClr val="000000"/>
                </a:solidFill>
                <a:latin typeface="Book Antiqua" charset="0"/>
                <a:ea typeface="Book Antiqua" charset="0"/>
                <a:cs typeface="Book Antiqua" charset="0"/>
              </a:rPr>
              <a:t>-ILRI Hub, Nairobi, Kenya </a:t>
            </a:r>
          </a:p>
          <a:p>
            <a:r>
              <a:rPr lang="en-ZA" sz="1800" i="1" u="sng" dirty="0">
                <a:latin typeface="Book Antiqua" charset="0"/>
                <a:ea typeface="Book Antiqua" charset="0"/>
                <a:cs typeface="Book Antiqua" charset="0"/>
                <a:hlinkClick r:id="rId3"/>
              </a:rPr>
              <a:t>http://hub.africabiosciences.org/</a:t>
            </a:r>
            <a:r>
              <a:rPr lang="en-ZA" sz="1800" i="1" dirty="0">
                <a:latin typeface="Book Antiqua" charset="0"/>
                <a:ea typeface="Book Antiqua" charset="0"/>
                <a:cs typeface="Book Antiqua" charset="0"/>
              </a:rPr>
              <a:t> </a:t>
            </a:r>
            <a:endParaRPr lang="en-US" sz="1800" b="1" i="1" dirty="0">
              <a:solidFill>
                <a:srgbClr val="000000"/>
              </a:solidFill>
              <a:latin typeface="Book Antiqua" charset="0"/>
              <a:ea typeface="Book Antiqua" charset="0"/>
              <a:cs typeface="Book Antiqua" charset="0"/>
            </a:endParaRPr>
          </a:p>
        </p:txBody>
      </p:sp>
      <p:pic>
        <p:nvPicPr>
          <p:cNvPr id="24" name="Picture 23"/>
          <p:cNvPicPr>
            <a:picLocks noChangeAspect="1"/>
          </p:cNvPicPr>
          <p:nvPr/>
        </p:nvPicPr>
        <p:blipFill rotWithShape="1">
          <a:blip r:embed="rId4"/>
          <a:srcRect l="11490" r="5728"/>
          <a:stretch/>
        </p:blipFill>
        <p:spPr>
          <a:xfrm>
            <a:off x="25402" y="4"/>
            <a:ext cx="2641600" cy="2051119"/>
          </a:xfrm>
          <a:prstGeom prst="rect">
            <a:avLst/>
          </a:prstGeom>
          <a:ln>
            <a:solidFill>
              <a:schemeClr val="bg2">
                <a:lumMod val="10000"/>
              </a:schemeClr>
            </a:solidFill>
          </a:ln>
        </p:spPr>
      </p:pic>
      <p:pic>
        <p:nvPicPr>
          <p:cNvPr id="25" name="Picture 24"/>
          <p:cNvPicPr>
            <a:picLocks noChangeAspect="1"/>
          </p:cNvPicPr>
          <p:nvPr/>
        </p:nvPicPr>
        <p:blipFill rotWithShape="1">
          <a:blip r:embed="rId5"/>
          <a:srcRect l="13468" t="2441" r="6288" b="482"/>
          <a:stretch/>
        </p:blipFill>
        <p:spPr>
          <a:xfrm>
            <a:off x="6654091" y="25400"/>
            <a:ext cx="2489915" cy="2032000"/>
          </a:xfrm>
          <a:prstGeom prst="rect">
            <a:avLst/>
          </a:prstGeom>
          <a:ln w="9525" cmpd="sng">
            <a:solidFill>
              <a:schemeClr val="bg2">
                <a:lumMod val="10000"/>
              </a:schemeClr>
            </a:solidFill>
          </a:ln>
        </p:spPr>
      </p:pic>
      <p:sp>
        <p:nvSpPr>
          <p:cNvPr id="2" name="Rectangle 1"/>
          <p:cNvSpPr/>
          <p:nvPr/>
        </p:nvSpPr>
        <p:spPr>
          <a:xfrm>
            <a:off x="169354" y="5761013"/>
            <a:ext cx="2573870" cy="738664"/>
          </a:xfrm>
          <a:prstGeom prst="rect">
            <a:avLst/>
          </a:prstGeom>
        </p:spPr>
        <p:txBody>
          <a:bodyPr wrap="square">
            <a:spAutoFit/>
          </a:bodyPr>
          <a:lstStyle/>
          <a:p>
            <a:pPr algn="ctr"/>
            <a:r>
              <a:rPr lang="en-US" sz="1400" i="1" dirty="0">
                <a:solidFill>
                  <a:srgbClr val="000000"/>
                </a:solidFill>
                <a:latin typeface="Book Antiqua" charset="0"/>
                <a:ea typeface="Book Antiqua" charset="0"/>
                <a:cs typeface="Book Antiqua" charset="0"/>
              </a:rPr>
              <a:t>Core team meeting </a:t>
            </a:r>
          </a:p>
          <a:p>
            <a:pPr algn="ctr"/>
            <a:r>
              <a:rPr lang="en-US" sz="1400" i="1">
                <a:solidFill>
                  <a:srgbClr val="000000"/>
                </a:solidFill>
                <a:latin typeface="Book Antiqua" charset="0"/>
                <a:ea typeface="Book Antiqua" charset="0"/>
                <a:cs typeface="Book Antiqua" charset="0"/>
              </a:rPr>
              <a:t>April 29</a:t>
            </a:r>
            <a:r>
              <a:rPr lang="en-US" sz="1400" i="1" baseline="30000">
                <a:solidFill>
                  <a:srgbClr val="000000"/>
                </a:solidFill>
                <a:latin typeface="Book Antiqua" charset="0"/>
                <a:ea typeface="Book Antiqua" charset="0"/>
                <a:cs typeface="Book Antiqua" charset="0"/>
              </a:rPr>
              <a:t>th</a:t>
            </a:r>
            <a:r>
              <a:rPr lang="en-US" sz="1400" i="1">
                <a:solidFill>
                  <a:srgbClr val="000000"/>
                </a:solidFill>
                <a:latin typeface="Book Antiqua" charset="0"/>
                <a:ea typeface="Book Antiqua" charset="0"/>
                <a:cs typeface="Book Antiqua" charset="0"/>
              </a:rPr>
              <a:t> -30</a:t>
            </a:r>
            <a:r>
              <a:rPr lang="en-US" sz="1400" i="1" baseline="30000">
                <a:solidFill>
                  <a:srgbClr val="000000"/>
                </a:solidFill>
                <a:latin typeface="Book Antiqua" charset="0"/>
                <a:ea typeface="Book Antiqua" charset="0"/>
                <a:cs typeface="Book Antiqua" charset="0"/>
              </a:rPr>
              <a:t>th</a:t>
            </a:r>
            <a:r>
              <a:rPr lang="en-US" sz="1400" i="1">
                <a:solidFill>
                  <a:srgbClr val="000000"/>
                </a:solidFill>
                <a:latin typeface="Book Antiqua" charset="0"/>
                <a:ea typeface="Book Antiqua" charset="0"/>
                <a:cs typeface="Book Antiqua" charset="0"/>
              </a:rPr>
              <a:t> , 2019</a:t>
            </a:r>
            <a:endParaRPr lang="en-US" sz="1400" i="1" dirty="0">
              <a:solidFill>
                <a:srgbClr val="000000"/>
              </a:solidFill>
              <a:latin typeface="Book Antiqua" charset="0"/>
              <a:ea typeface="Book Antiqua" charset="0"/>
              <a:cs typeface="Book Antiqua" charset="0"/>
            </a:endParaRPr>
          </a:p>
          <a:p>
            <a:pPr algn="ctr"/>
            <a:r>
              <a:rPr lang="en-US" sz="1400" i="1" dirty="0">
                <a:solidFill>
                  <a:srgbClr val="000000"/>
                </a:solidFill>
                <a:latin typeface="Book Antiqua" charset="0"/>
                <a:ea typeface="Book Antiqua" charset="0"/>
                <a:cs typeface="Book Antiqua" charset="0"/>
              </a:rPr>
              <a:t>ILRI, Ethiopia Campus</a:t>
            </a:r>
          </a:p>
        </p:txBody>
      </p:sp>
      <p:pic>
        <p:nvPicPr>
          <p:cNvPr id="29" name="Picture 28"/>
          <p:cNvPicPr>
            <a:picLocks noChangeAspect="1"/>
          </p:cNvPicPr>
          <p:nvPr/>
        </p:nvPicPr>
        <p:blipFill>
          <a:blip r:embed="rId6"/>
          <a:stretch>
            <a:fillRect/>
          </a:stretch>
        </p:blipFill>
        <p:spPr>
          <a:xfrm>
            <a:off x="4724400" y="0"/>
            <a:ext cx="1981200" cy="2057400"/>
          </a:xfrm>
          <a:prstGeom prst="rect">
            <a:avLst/>
          </a:prstGeom>
          <a:ln w="19050" cmpd="sng">
            <a:noFill/>
          </a:ln>
        </p:spPr>
      </p:pic>
      <p:pic>
        <p:nvPicPr>
          <p:cNvPr id="30" name="Content Placehold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0" y="6"/>
            <a:ext cx="2057400" cy="1981201"/>
          </a:xfrm>
          <a:prstGeom prst="rect">
            <a:avLst/>
          </a:prstGeom>
        </p:spPr>
      </p:pic>
      <p:grpSp>
        <p:nvGrpSpPr>
          <p:cNvPr id="26" name="Group 4"/>
          <p:cNvGrpSpPr>
            <a:grpSpLocks/>
          </p:cNvGrpSpPr>
          <p:nvPr/>
        </p:nvGrpSpPr>
        <p:grpSpPr bwMode="auto">
          <a:xfrm>
            <a:off x="2743224" y="5638849"/>
            <a:ext cx="5943599" cy="993781"/>
            <a:chOff x="2590800" y="5943600"/>
            <a:chExt cx="5181600" cy="841355"/>
          </a:xfrm>
        </p:grpSpPr>
        <p:pic>
          <p:nvPicPr>
            <p:cNvPr id="2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4703" y="6049141"/>
              <a:ext cx="667697" cy="735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9" descr="P:\Logos\c\cgiar\cgiar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9330" y="5967135"/>
              <a:ext cx="654871" cy="73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6019806"/>
              <a:ext cx="1710672" cy="763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25" descr="Description: NEW NEPAD LOGO (sm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5943600"/>
              <a:ext cx="184213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45138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Goal and Objectives</a:t>
            </a:r>
          </a:p>
        </p:txBody>
      </p:sp>
      <p:sp>
        <p:nvSpPr>
          <p:cNvPr id="2" name="Rectangle 1">
            <a:extLst>
              <a:ext uri="{FF2B5EF4-FFF2-40B4-BE49-F238E27FC236}">
                <a16:creationId xmlns:a16="http://schemas.microsoft.com/office/drawing/2014/main" id="{B2D0E91F-FF2A-1B40-B0E0-699A8F906414}"/>
              </a:ext>
            </a:extLst>
          </p:cNvPr>
          <p:cNvSpPr/>
          <p:nvPr/>
        </p:nvSpPr>
        <p:spPr>
          <a:xfrm>
            <a:off x="107504" y="1196752"/>
            <a:ext cx="8784976" cy="5756191"/>
          </a:xfrm>
          <a:prstGeom prst="rect">
            <a:avLst/>
          </a:prstGeom>
        </p:spPr>
        <p:txBody>
          <a:bodyPr wrap="square">
            <a:spAutoFit/>
          </a:bodyPr>
          <a:lstStyle/>
          <a:p>
            <a:pPr marL="0" marR="0" algn="just">
              <a:spcBef>
                <a:spcPts val="0"/>
              </a:spcBef>
              <a:spcAft>
                <a:spcPts val="0"/>
              </a:spcAft>
            </a:pPr>
            <a:r>
              <a:rPr lang="en-GB" sz="1700" b="1" u="sng" dirty="0">
                <a:latin typeface="Arial" panose="020B0604020202020204" pitchFamily="34" charset="0"/>
                <a:ea typeface="Calibri" panose="020F0502020204030204" pitchFamily="34" charset="0"/>
                <a:cs typeface="Times New Roman" panose="02020603050405020304" pitchFamily="18" charset="0"/>
              </a:rPr>
              <a:t>Project goal:</a:t>
            </a:r>
            <a:r>
              <a:rPr lang="en-GB" sz="1700" dirty="0">
                <a:latin typeface="Arial" panose="020B0604020202020204" pitchFamily="34" charset="0"/>
                <a:ea typeface="Calibri" panose="020F0502020204030204" pitchFamily="34" charset="0"/>
                <a:cs typeface="Times New Roman" panose="02020603050405020304" pitchFamily="18" charset="0"/>
              </a:rPr>
              <a:t>  To contribute to the transformation of African agriculture by enabling small scale farmers to better </a:t>
            </a:r>
            <a:r>
              <a:rPr lang="en-GB" sz="1700" b="1" dirty="0">
                <a:latin typeface="Arial" panose="020B0604020202020204" pitchFamily="34" charset="0"/>
                <a:ea typeface="Calibri" panose="020F0502020204030204" pitchFamily="34" charset="0"/>
                <a:cs typeface="Times New Roman" panose="02020603050405020304" pitchFamily="18" charset="0"/>
              </a:rPr>
              <a:t>participate in local and regional markets</a:t>
            </a:r>
            <a:r>
              <a:rPr lang="en-GB" sz="1700" dirty="0">
                <a:latin typeface="Arial" panose="020B0604020202020204" pitchFamily="34" charset="0"/>
                <a:ea typeface="Calibri" panose="020F0502020204030204" pitchFamily="34" charset="0"/>
                <a:cs typeface="Times New Roman" panose="02020603050405020304" pitchFamily="18" charset="0"/>
              </a:rPr>
              <a:t>, by </a:t>
            </a:r>
            <a:r>
              <a:rPr lang="en-GB" sz="1700" b="1" dirty="0">
                <a:latin typeface="Arial" panose="020B0604020202020204" pitchFamily="34" charset="0"/>
                <a:ea typeface="Calibri" panose="020F0502020204030204" pitchFamily="34" charset="0"/>
                <a:cs typeface="Times New Roman" panose="02020603050405020304" pitchFamily="18" charset="0"/>
              </a:rPr>
              <a:t>increasing the availability and adoption of high performing varieties</a:t>
            </a:r>
            <a:r>
              <a:rPr lang="en-GB" sz="1700" dirty="0">
                <a:latin typeface="Arial" panose="020B0604020202020204" pitchFamily="34" charset="0"/>
                <a:ea typeface="Calibri" panose="020F0502020204030204" pitchFamily="34" charset="0"/>
                <a:cs typeface="Times New Roman" panose="02020603050405020304" pitchFamily="18" charset="0"/>
              </a:rPr>
              <a:t> that meet market demands.</a:t>
            </a:r>
            <a:endParaRPr lang="en-US" sz="1700" dirty="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1700" b="1" dirty="0">
                <a:latin typeface="Arial" panose="020B0604020202020204" pitchFamily="34" charset="0"/>
                <a:ea typeface="Calibri" panose="020F0502020204030204" pitchFamily="34" charset="0"/>
                <a:cs typeface="Times New Roman" panose="02020603050405020304" pitchFamily="18" charset="0"/>
              </a:rPr>
              <a:t> </a:t>
            </a:r>
            <a:endParaRPr lang="en-US" sz="17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700" b="1" i="1" u="sng" dirty="0">
                <a:latin typeface="Arial" panose="020B0604020202020204" pitchFamily="34" charset="0"/>
                <a:ea typeface="Calibri" panose="020F0502020204030204" pitchFamily="34" charset="0"/>
                <a:cs typeface="Times New Roman" panose="02020603050405020304" pitchFamily="18" charset="0"/>
              </a:rPr>
              <a:t>Objective 1: Best practices in plant variety design:</a:t>
            </a:r>
            <a:r>
              <a:rPr lang="en-GB" sz="1700" b="1" i="1" dirty="0">
                <a:latin typeface="Arial" panose="020B060402020202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GB" sz="1700" b="1" i="1" dirty="0">
                <a:latin typeface="Arial" panose="020B0604020202020204" pitchFamily="34" charset="0"/>
                <a:ea typeface="Calibri" panose="020F0502020204030204" pitchFamily="34" charset="0"/>
                <a:cs typeface="Times New Roman" panose="02020603050405020304" pitchFamily="18" charset="0"/>
              </a:rPr>
              <a:t>To enable plant breeders to develop high performing varieties that meet customer requirements and market demand</a:t>
            </a:r>
            <a:r>
              <a:rPr lang="en-GB" sz="1700" dirty="0">
                <a:latin typeface="Arial" panose="020B060402020202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GB" sz="1700" dirty="0">
                <a:latin typeface="Arial" panose="020B0604020202020204" pitchFamily="34" charset="0"/>
                <a:ea typeface="Calibri" panose="020F0502020204030204" pitchFamily="34" charset="0"/>
                <a:cs typeface="Times New Roman" panose="02020603050405020304" pitchFamily="18" charset="0"/>
              </a:rPr>
              <a:t>	- Having increased access to and ability to implement start-of-the art knowledge, methodologies and best practices from the public and private sectors on DLPVD.     </a:t>
            </a:r>
            <a:endParaRPr lang="en-US" sz="17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700" dirty="0">
                <a:highlight>
                  <a:srgbClr val="00FFFF"/>
                </a:highlight>
                <a:latin typeface="Arial" panose="020B0604020202020204" pitchFamily="34" charset="0"/>
                <a:ea typeface="Calibri" panose="020F0502020204030204" pitchFamily="34" charset="0"/>
                <a:cs typeface="Times New Roman" panose="02020603050405020304" pitchFamily="18" charset="0"/>
              </a:rPr>
              <a:t> </a:t>
            </a:r>
            <a:endParaRPr lang="en-US" sz="17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700" b="1" i="1" u="sng" dirty="0">
                <a:latin typeface="Arial" panose="020B0604020202020204" pitchFamily="34" charset="0"/>
                <a:ea typeface="Calibri" panose="020F0502020204030204" pitchFamily="34" charset="0"/>
                <a:cs typeface="Times New Roman" panose="02020603050405020304" pitchFamily="18" charset="0"/>
              </a:rPr>
              <a:t>Objective 2: Education and training</a:t>
            </a:r>
            <a:endParaRPr lang="en-GB" sz="1700" b="1" i="1" dirty="0">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700" b="1" i="1" dirty="0">
                <a:latin typeface="Arial" panose="020B0604020202020204" pitchFamily="34" charset="0"/>
                <a:ea typeface="Calibri" panose="020F0502020204030204" pitchFamily="34" charset="0"/>
                <a:cs typeface="Times New Roman" panose="02020603050405020304" pitchFamily="18" charset="0"/>
              </a:rPr>
              <a:t>To build capacity within plant breeding programs on Demand Led Variety Design </a:t>
            </a:r>
          </a:p>
          <a:p>
            <a:pPr marL="0" marR="0" algn="just">
              <a:lnSpc>
                <a:spcPct val="115000"/>
              </a:lnSpc>
              <a:spcBef>
                <a:spcPts val="0"/>
              </a:spcBef>
              <a:spcAft>
                <a:spcPts val="0"/>
              </a:spcAft>
            </a:pPr>
            <a:r>
              <a:rPr lang="en-GB" sz="1700" b="1" i="1" dirty="0">
                <a:latin typeface="Arial" panose="020B0604020202020204" pitchFamily="34" charset="0"/>
                <a:ea typeface="Calibri" panose="020F0502020204030204" pitchFamily="34" charset="0"/>
                <a:cs typeface="Times New Roman" panose="02020603050405020304" pitchFamily="18" charset="0"/>
              </a:rPr>
              <a:t>	- </a:t>
            </a:r>
            <a:r>
              <a:rPr lang="en-GB" sz="1700" dirty="0">
                <a:latin typeface="Arial" panose="020B0604020202020204" pitchFamily="34" charset="0"/>
                <a:ea typeface="Calibri" panose="020F0502020204030204" pitchFamily="34" charset="0"/>
                <a:cs typeface="Times New Roman" panose="02020603050405020304" pitchFamily="18" charset="0"/>
              </a:rPr>
              <a:t>Strengthening education and training programs for plant breeders, through post graduate curriculum development and new professional development programs on DLPVD in Africa.  </a:t>
            </a:r>
            <a:endParaRPr lang="en-US" sz="17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700" b="1" i="1" dirty="0">
                <a:latin typeface="Arial" panose="020B0604020202020204" pitchFamily="34" charset="0"/>
                <a:ea typeface="Calibri" panose="020F0502020204030204" pitchFamily="34" charset="0"/>
                <a:cs typeface="Times New Roman" panose="02020603050405020304" pitchFamily="18" charset="0"/>
              </a:rPr>
              <a:t> </a:t>
            </a:r>
            <a:endParaRPr lang="en-US" sz="17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700" b="1" i="1" u="sng" dirty="0">
                <a:latin typeface="Arial" panose="020B0604020202020204" pitchFamily="34" charset="0"/>
                <a:ea typeface="Calibri" panose="020F0502020204030204" pitchFamily="34" charset="0"/>
                <a:cs typeface="Times New Roman" panose="02020603050405020304" pitchFamily="18" charset="0"/>
              </a:rPr>
              <a:t>Objective 3: Policy analysis and advocacy:</a:t>
            </a:r>
            <a:r>
              <a:rPr lang="en-GB" sz="1700" b="1" i="1" dirty="0">
                <a:latin typeface="Arial" panose="020B060402020202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GB" sz="1700" b="1" i="1" dirty="0">
                <a:latin typeface="Arial" panose="020B0604020202020204" pitchFamily="34" charset="0"/>
                <a:ea typeface="Calibri" panose="020F0502020204030204" pitchFamily="34" charset="0"/>
                <a:cs typeface="Times New Roman" panose="02020603050405020304" pitchFamily="18" charset="0"/>
              </a:rPr>
              <a:t>To provide evidence to support new policy development and investments in PB </a:t>
            </a:r>
          </a:p>
          <a:p>
            <a:pPr marL="0" marR="0" algn="just">
              <a:spcBef>
                <a:spcPts val="0"/>
              </a:spcBef>
              <a:spcAft>
                <a:spcPts val="0"/>
              </a:spcAft>
            </a:pPr>
            <a:r>
              <a:rPr lang="en-GB" sz="1700" b="1" i="1" dirty="0">
                <a:latin typeface="Arial" panose="020B0604020202020204" pitchFamily="34" charset="0"/>
                <a:ea typeface="Calibri" panose="020F0502020204030204" pitchFamily="34" charset="0"/>
                <a:cs typeface="Times New Roman" panose="02020603050405020304" pitchFamily="18" charset="0"/>
              </a:rPr>
              <a:t>	</a:t>
            </a:r>
            <a:r>
              <a:rPr lang="en-GB" sz="1700" dirty="0">
                <a:latin typeface="Arial" panose="020B0604020202020204" pitchFamily="34" charset="0"/>
                <a:ea typeface="Calibri" panose="020F0502020204030204" pitchFamily="34" charset="0"/>
                <a:cs typeface="Times New Roman" panose="02020603050405020304" pitchFamily="18" charset="0"/>
              </a:rPr>
              <a:t>- Generate high performing varieties to meet emerging market demands in Africa. </a:t>
            </a:r>
            <a:endParaRPr lang="en-US" sz="17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6436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400" b="1" dirty="0">
                <a:solidFill>
                  <a:srgbClr val="FFFFFF"/>
                </a:solidFill>
                <a:latin typeface="Calibri" pitchFamily="34" charset="0"/>
              </a:rPr>
              <a:t>Objective 1: Best practices in demand led breeding: </a:t>
            </a:r>
          </a:p>
          <a:p>
            <a:r>
              <a:rPr lang="en-US" sz="2400" b="1" dirty="0">
                <a:solidFill>
                  <a:srgbClr val="FFFF00"/>
                </a:solidFill>
                <a:latin typeface="Calibri" pitchFamily="34" charset="0"/>
              </a:rPr>
              <a:t>To enable plant breeders to develop high performing varieties that meet customer requirements and market demand</a:t>
            </a:r>
          </a:p>
        </p:txBody>
      </p:sp>
      <p:graphicFrame>
        <p:nvGraphicFramePr>
          <p:cNvPr id="9" name="Table 8">
            <a:extLst>
              <a:ext uri="{FF2B5EF4-FFF2-40B4-BE49-F238E27FC236}">
                <a16:creationId xmlns:a16="http://schemas.microsoft.com/office/drawing/2014/main" id="{5F12166C-B690-C54D-B3F9-D9407DDEF4F5}"/>
              </a:ext>
            </a:extLst>
          </p:cNvPr>
          <p:cNvGraphicFramePr>
            <a:graphicFrameLocks noGrp="1"/>
          </p:cNvGraphicFramePr>
          <p:nvPr>
            <p:extLst>
              <p:ext uri="{D42A27DB-BD31-4B8C-83A1-F6EECF244321}">
                <p14:modId xmlns:p14="http://schemas.microsoft.com/office/powerpoint/2010/main" val="1569943340"/>
              </p:ext>
            </p:extLst>
          </p:nvPr>
        </p:nvGraphicFramePr>
        <p:xfrm>
          <a:off x="266707" y="1402040"/>
          <a:ext cx="8481759" cy="4907280"/>
        </p:xfrm>
        <a:graphic>
          <a:graphicData uri="http://schemas.openxmlformats.org/drawingml/2006/table">
            <a:tbl>
              <a:tblPr firstRow="1" firstCol="1" lastRow="1" lastCol="1" bandRow="1" bandCol="1"/>
              <a:tblGrid>
                <a:gridCol w="546504">
                  <a:extLst>
                    <a:ext uri="{9D8B030D-6E8A-4147-A177-3AD203B41FA5}">
                      <a16:colId xmlns:a16="http://schemas.microsoft.com/office/drawing/2014/main" val="2361891036"/>
                    </a:ext>
                  </a:extLst>
                </a:gridCol>
                <a:gridCol w="1090476">
                  <a:extLst>
                    <a:ext uri="{9D8B030D-6E8A-4147-A177-3AD203B41FA5}">
                      <a16:colId xmlns:a16="http://schemas.microsoft.com/office/drawing/2014/main" val="1630493763"/>
                    </a:ext>
                  </a:extLst>
                </a:gridCol>
                <a:gridCol w="1345172">
                  <a:extLst>
                    <a:ext uri="{9D8B030D-6E8A-4147-A177-3AD203B41FA5}">
                      <a16:colId xmlns:a16="http://schemas.microsoft.com/office/drawing/2014/main" val="690220602"/>
                    </a:ext>
                  </a:extLst>
                </a:gridCol>
                <a:gridCol w="1075775">
                  <a:extLst>
                    <a:ext uri="{9D8B030D-6E8A-4147-A177-3AD203B41FA5}">
                      <a16:colId xmlns:a16="http://schemas.microsoft.com/office/drawing/2014/main" val="285278400"/>
                    </a:ext>
                  </a:extLst>
                </a:gridCol>
                <a:gridCol w="2272398">
                  <a:extLst>
                    <a:ext uri="{9D8B030D-6E8A-4147-A177-3AD203B41FA5}">
                      <a16:colId xmlns:a16="http://schemas.microsoft.com/office/drawing/2014/main" val="2320761118"/>
                    </a:ext>
                  </a:extLst>
                </a:gridCol>
                <a:gridCol w="2151434">
                  <a:extLst>
                    <a:ext uri="{9D8B030D-6E8A-4147-A177-3AD203B41FA5}">
                      <a16:colId xmlns:a16="http://schemas.microsoft.com/office/drawing/2014/main" val="2716900159"/>
                    </a:ext>
                  </a:extLst>
                </a:gridCol>
              </a:tblGrid>
              <a:tr h="0">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Activity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Output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Due date for output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dirty="0">
                          <a:effectLst/>
                          <a:latin typeface="Arial" panose="020B0604020202020204" pitchFamily="34" charset="0"/>
                          <a:ea typeface="MS Mincho" panose="02020609040205080304" pitchFamily="49" charset="-128"/>
                          <a:cs typeface="Times New Roman" panose="02020603050405020304" pitchFamily="18" charset="0"/>
                        </a:rPr>
                        <a:t>Risks / Assumptions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Applications of outputs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2524002"/>
                  </a:ext>
                </a:extLst>
              </a:tr>
              <a:tr h="0">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Develop PPs &amp;TDs, beans in Ethiopia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At least 2 PPs and 2 TDs for beans, Ethiopia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Dec 1 2019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Ethiopian breeders adopt best practices in DLB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By Ethiopian national bean breeding program to develop new bean varieties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4171844814"/>
                  </a:ext>
                </a:extLst>
              </a:tr>
              <a:tr h="0">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Bean market research in Uganda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Market research study on bean cooking time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Dec 1 2019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Quality market research team undertakes study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By Ugandan bean breeders to set targets in new varieties with reduced cooking time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69098169"/>
                  </a:ext>
                </a:extLst>
              </a:tr>
              <a:tr h="0">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Develop PPs &amp;TDs, beans in Uganda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At least 2 PPs and 2 TDs for beans, Uganda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Dec 1 2020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Ugandan breeders adopt best practices in DLB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By Ugandan national bean breeding program to develop new bean varieties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2854746147"/>
                  </a:ext>
                </a:extLst>
              </a:tr>
              <a:tr h="0">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Develop PPs &amp;TDs, for tomatoes in Ghana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At least 2 PPs and 2 TDs for tomatoes in Ghana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Dec 1 2020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Ghanaian breeders adopt best practices in DLB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By Ghanaian national tomato breeding program to develop new bean varieties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1306099287"/>
                  </a:ext>
                </a:extLst>
              </a:tr>
              <a:tr h="0">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1.5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Develop PPs &amp; TDs on 3 other crops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At least 2 PPs &amp; 2 TDs for each of 3 other crops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Dec 1 2021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African partners &amp; DLB alumni identify 3 other crops/countries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By (3) national/international crop breeding programs to develop new varieties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3080795701"/>
                  </a:ext>
                </a:extLst>
              </a:tr>
            </a:tbl>
          </a:graphicData>
        </a:graphic>
      </p:graphicFrame>
      <p:sp>
        <p:nvSpPr>
          <p:cNvPr id="10" name="Rectangle 9">
            <a:extLst>
              <a:ext uri="{FF2B5EF4-FFF2-40B4-BE49-F238E27FC236}">
                <a16:creationId xmlns:a16="http://schemas.microsoft.com/office/drawing/2014/main" id="{B9EF4E41-E362-3640-8F29-F132254D60EA}"/>
              </a:ext>
            </a:extLst>
          </p:cNvPr>
          <p:cNvSpPr/>
          <p:nvPr/>
        </p:nvSpPr>
        <p:spPr>
          <a:xfrm>
            <a:off x="266706" y="6381328"/>
            <a:ext cx="8769790" cy="369332"/>
          </a:xfrm>
          <a:prstGeom prst="rect">
            <a:avLst/>
          </a:prstGeom>
        </p:spPr>
        <p:txBody>
          <a:bodyPr wrap="square">
            <a:spAutoFit/>
          </a:bodyPr>
          <a:lstStyle/>
          <a:p>
            <a:r>
              <a:rPr lang="en-US" dirty="0"/>
              <a:t>Notes: PPs, product profiles; TDs, technical data sheets; DLB, demand led breeding </a:t>
            </a:r>
          </a:p>
        </p:txBody>
      </p:sp>
    </p:spTree>
    <p:extLst>
      <p:ext uri="{BB962C8B-B14F-4D97-AF65-F5344CB8AC3E}">
        <p14:creationId xmlns:p14="http://schemas.microsoft.com/office/powerpoint/2010/main" val="102349710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400" b="1" dirty="0">
                <a:solidFill>
                  <a:srgbClr val="FFFFFF"/>
                </a:solidFill>
                <a:latin typeface="Calibri" pitchFamily="34" charset="0"/>
              </a:rPr>
              <a:t>Objective 2: Education and training: </a:t>
            </a:r>
          </a:p>
          <a:p>
            <a:r>
              <a:rPr lang="en-US" sz="2400" b="1" dirty="0">
                <a:solidFill>
                  <a:srgbClr val="FFFF00"/>
                </a:solidFill>
                <a:latin typeface="Calibri" pitchFamily="34" charset="0"/>
              </a:rPr>
              <a:t>To build capacity within national plant breeding programs in Africa </a:t>
            </a:r>
          </a:p>
          <a:p>
            <a:r>
              <a:rPr lang="en-US" sz="2400" b="1" dirty="0">
                <a:solidFill>
                  <a:srgbClr val="FFFF00"/>
                </a:solidFill>
                <a:latin typeface="Calibri" pitchFamily="34" charset="0"/>
              </a:rPr>
              <a:t>on demand led breeding </a:t>
            </a:r>
          </a:p>
        </p:txBody>
      </p:sp>
      <p:graphicFrame>
        <p:nvGraphicFramePr>
          <p:cNvPr id="3" name="Table 2">
            <a:extLst>
              <a:ext uri="{FF2B5EF4-FFF2-40B4-BE49-F238E27FC236}">
                <a16:creationId xmlns:a16="http://schemas.microsoft.com/office/drawing/2014/main" id="{5A4E4030-82FB-244C-AEB4-5B2A4FAE598E}"/>
              </a:ext>
            </a:extLst>
          </p:cNvPr>
          <p:cNvGraphicFramePr>
            <a:graphicFrameLocks noGrp="1"/>
          </p:cNvGraphicFramePr>
          <p:nvPr>
            <p:extLst>
              <p:ext uri="{D42A27DB-BD31-4B8C-83A1-F6EECF244321}">
                <p14:modId xmlns:p14="http://schemas.microsoft.com/office/powerpoint/2010/main" val="1664257952"/>
              </p:ext>
            </p:extLst>
          </p:nvPr>
        </p:nvGraphicFramePr>
        <p:xfrm>
          <a:off x="251522" y="1662256"/>
          <a:ext cx="8568950" cy="4160520"/>
        </p:xfrm>
        <a:graphic>
          <a:graphicData uri="http://schemas.openxmlformats.org/drawingml/2006/table">
            <a:tbl>
              <a:tblPr firstRow="1" firstCol="1" lastRow="1" lastCol="1" bandRow="1" bandCol="1"/>
              <a:tblGrid>
                <a:gridCol w="360040">
                  <a:extLst>
                    <a:ext uri="{9D8B030D-6E8A-4147-A177-3AD203B41FA5}">
                      <a16:colId xmlns:a16="http://schemas.microsoft.com/office/drawing/2014/main" val="4066252861"/>
                    </a:ext>
                  </a:extLst>
                </a:gridCol>
                <a:gridCol w="1293768">
                  <a:extLst>
                    <a:ext uri="{9D8B030D-6E8A-4147-A177-3AD203B41FA5}">
                      <a16:colId xmlns:a16="http://schemas.microsoft.com/office/drawing/2014/main" val="2384777258"/>
                    </a:ext>
                  </a:extLst>
                </a:gridCol>
                <a:gridCol w="1586550">
                  <a:extLst>
                    <a:ext uri="{9D8B030D-6E8A-4147-A177-3AD203B41FA5}">
                      <a16:colId xmlns:a16="http://schemas.microsoft.com/office/drawing/2014/main" val="3368547452"/>
                    </a:ext>
                  </a:extLst>
                </a:gridCol>
                <a:gridCol w="1008112">
                  <a:extLst>
                    <a:ext uri="{9D8B030D-6E8A-4147-A177-3AD203B41FA5}">
                      <a16:colId xmlns:a16="http://schemas.microsoft.com/office/drawing/2014/main" val="3667406581"/>
                    </a:ext>
                  </a:extLst>
                </a:gridCol>
                <a:gridCol w="1944216">
                  <a:extLst>
                    <a:ext uri="{9D8B030D-6E8A-4147-A177-3AD203B41FA5}">
                      <a16:colId xmlns:a16="http://schemas.microsoft.com/office/drawing/2014/main" val="2262214597"/>
                    </a:ext>
                  </a:extLst>
                </a:gridCol>
                <a:gridCol w="2376264">
                  <a:extLst>
                    <a:ext uri="{9D8B030D-6E8A-4147-A177-3AD203B41FA5}">
                      <a16:colId xmlns:a16="http://schemas.microsoft.com/office/drawing/2014/main" val="2399792969"/>
                    </a:ext>
                  </a:extLst>
                </a:gridCol>
              </a:tblGrid>
              <a:tr h="217567">
                <a:tc>
                  <a:txBody>
                    <a:bodyPr/>
                    <a:lstStyle/>
                    <a:p>
                      <a:pPr marL="0" marR="0">
                        <a:spcBef>
                          <a:spcPts val="200"/>
                        </a:spcBef>
                        <a:spcAft>
                          <a:spcPts val="200"/>
                        </a:spcAft>
                      </a:pPr>
                      <a:r>
                        <a:rPr lang="en-US" sz="1300" b="1">
                          <a:effectLst/>
                          <a:latin typeface="Arial" panose="020B0604020202020204" pitchFamily="34" charset="0"/>
                          <a:ea typeface="MS Mincho" panose="02020609040205080304" pitchFamily="49" charset="-128"/>
                          <a:cs typeface="Times New Roman" panose="02020603050405020304" pitchFamily="18" charset="0"/>
                        </a:rPr>
                        <a:t>No.</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b="1">
                          <a:effectLst/>
                          <a:latin typeface="Arial" panose="020B0604020202020204" pitchFamily="34" charset="0"/>
                          <a:ea typeface="MS Mincho" panose="02020609040205080304" pitchFamily="49" charset="-128"/>
                          <a:cs typeface="Times New Roman" panose="02020603050405020304" pitchFamily="18" charset="0"/>
                        </a:rPr>
                        <a:t>Activity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b="1">
                          <a:effectLst/>
                          <a:latin typeface="Arial" panose="020B0604020202020204" pitchFamily="34" charset="0"/>
                          <a:ea typeface="MS Mincho" panose="02020609040205080304" pitchFamily="49" charset="-128"/>
                          <a:cs typeface="Times New Roman" panose="02020603050405020304" pitchFamily="18" charset="0"/>
                        </a:rPr>
                        <a:t>Output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b="1">
                          <a:effectLst/>
                          <a:latin typeface="Arial" panose="020B0604020202020204" pitchFamily="34" charset="0"/>
                          <a:ea typeface="MS Mincho" panose="02020609040205080304" pitchFamily="49" charset="-128"/>
                          <a:cs typeface="Times New Roman" panose="02020603050405020304" pitchFamily="18" charset="0"/>
                        </a:rPr>
                        <a:t>Due date for output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b="1">
                          <a:effectLst/>
                          <a:latin typeface="Arial" panose="020B0604020202020204" pitchFamily="34" charset="0"/>
                          <a:ea typeface="MS Mincho" panose="02020609040205080304" pitchFamily="49" charset="-128"/>
                          <a:cs typeface="Times New Roman" panose="02020603050405020304" pitchFamily="18" charset="0"/>
                        </a:rPr>
                        <a:t>Risks / Assumptions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b="1">
                          <a:effectLst/>
                          <a:latin typeface="Arial" panose="020B0604020202020204" pitchFamily="34" charset="0"/>
                          <a:ea typeface="MS Mincho" panose="02020609040205080304" pitchFamily="49" charset="-128"/>
                          <a:cs typeface="Times New Roman" panose="02020603050405020304" pitchFamily="18" charset="0"/>
                        </a:rPr>
                        <a:t>Applications of outputs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31630359"/>
                  </a:ext>
                </a:extLst>
              </a:tr>
              <a:tr h="761484">
                <a:tc>
                  <a:txBody>
                    <a:bodyPr/>
                    <a:lstStyle/>
                    <a:p>
                      <a:pPr marL="0" marR="0" algn="ctr">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dirty="0">
                          <a:effectLst/>
                          <a:latin typeface="Arial" panose="020B0604020202020204" pitchFamily="34" charset="0"/>
                          <a:ea typeface="MS Mincho" panose="02020609040205080304" pitchFamily="49" charset="-128"/>
                          <a:cs typeface="Times New Roman" panose="02020603050405020304" pitchFamily="18" charset="0"/>
                        </a:rPr>
                        <a:t>Develop new   content for new unit on gender &amp; plant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200"/>
                        </a:spcAft>
                      </a:pPr>
                      <a:r>
                        <a:rPr lang="en-US" sz="1300" dirty="0">
                          <a:effectLst/>
                          <a:latin typeface="Arial" panose="020B0604020202020204" pitchFamily="34" charset="0"/>
                          <a:ea typeface="MS Mincho" panose="02020609040205080304" pitchFamily="49" charset="-128"/>
                          <a:cs typeface="Times New Roman" panose="02020603050405020304" pitchFamily="18" charset="0"/>
                        </a:rPr>
                        <a:t>breeding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DLB Introductory Unit 8: </a:t>
                      </a:r>
                      <a:r>
                        <a:rPr lang="en-US" sz="1300" i="1">
                          <a:effectLst/>
                          <a:latin typeface="Arial" panose="020B0604020202020204" pitchFamily="34" charset="0"/>
                          <a:ea typeface="MS Mincho" panose="02020609040205080304" pitchFamily="49" charset="-128"/>
                          <a:cs typeface="Times New Roman" panose="02020603050405020304" pitchFamily="18" charset="0"/>
                        </a:rPr>
                        <a:t>Gender and Plant Breeding</a:t>
                      </a:r>
                      <a:r>
                        <a:rPr lang="en-US" sz="1300">
                          <a:effectLst/>
                          <a:latin typeface="Arial" panose="020B0604020202020204" pitchFamily="34" charset="0"/>
                          <a:ea typeface="MS Mincho" panose="02020609040205080304" pitchFamily="49" charset="-128"/>
                          <a:cs typeface="Times New Roman" panose="02020603050405020304" pitchFamily="18" charset="0"/>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December 1 2019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African educators group work with gender specialists to incorporate new content into current DLB introductory course material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By African universities in post graduate curriculum and research institutes for in-service training workshops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398393942"/>
                  </a:ext>
                </a:extLst>
              </a:tr>
              <a:tr h="979051">
                <a:tc>
                  <a:txBody>
                    <a:bodyPr/>
                    <a:lstStyle/>
                    <a:p>
                      <a:pPr marL="0" marR="0" algn="ctr">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dirty="0">
                          <a:effectLst/>
                          <a:latin typeface="Arial" panose="020B0604020202020204" pitchFamily="34" charset="0"/>
                          <a:ea typeface="MS Mincho" panose="02020609040205080304" pitchFamily="49" charset="-128"/>
                          <a:cs typeface="Times New Roman" panose="02020603050405020304" pitchFamily="18" charset="0"/>
                        </a:rPr>
                        <a:t>Develop content for new DLB advanced module on PPs &amp; TDs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DLB Advanced Module 1: “</a:t>
                      </a:r>
                      <a:r>
                        <a:rPr lang="en-US" sz="1300" i="1">
                          <a:effectLst/>
                          <a:latin typeface="Arial" panose="020B0604020202020204" pitchFamily="34" charset="0"/>
                          <a:ea typeface="MS Mincho" panose="02020609040205080304" pitchFamily="49" charset="-128"/>
                          <a:cs typeface="Times New Roman" panose="02020603050405020304" pitchFamily="18" charset="0"/>
                        </a:rPr>
                        <a:t>Creating product profiles and technical data sheets”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December 1 2020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African educators group work with breeders and educators to incorporate advanced module 1 into their education programs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By African universities in post graduate curriculum and research institutes for in-house professional development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1089386087"/>
                  </a:ext>
                </a:extLst>
              </a:tr>
              <a:tr h="979051">
                <a:tc>
                  <a:txBody>
                    <a:bodyPr/>
                    <a:lstStyle/>
                    <a:p>
                      <a:pPr marL="0" marR="0" algn="ctr">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2.3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Develop new module on building the business case for investing in demand led breeding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DLB Advanced Module 2: “</a:t>
                      </a:r>
                      <a:r>
                        <a:rPr lang="en-US" sz="1300" i="1">
                          <a:effectLst/>
                          <a:latin typeface="Arial" panose="020B0604020202020204" pitchFamily="34" charset="0"/>
                          <a:ea typeface="MS Mincho" panose="02020609040205080304" pitchFamily="49" charset="-128"/>
                          <a:cs typeface="Times New Roman" panose="02020603050405020304" pitchFamily="18" charset="0"/>
                        </a:rPr>
                        <a:t>Making the case</a:t>
                      </a:r>
                      <a:r>
                        <a:rPr lang="en-US" sz="1300">
                          <a:effectLst/>
                          <a:latin typeface="Arial" panose="020B0604020202020204" pitchFamily="34" charset="0"/>
                          <a:ea typeface="MS Mincho" panose="02020609040205080304" pitchFamily="49" charset="-128"/>
                          <a:cs typeface="Times New Roman" panose="02020603050405020304" pitchFamily="18" charset="0"/>
                        </a:rPr>
                        <a:t> </a:t>
                      </a:r>
                      <a:r>
                        <a:rPr lang="en-US" sz="1300" i="1">
                          <a:effectLst/>
                          <a:latin typeface="Arial" panose="020B0604020202020204" pitchFamily="34" charset="0"/>
                          <a:ea typeface="MS Mincho" panose="02020609040205080304" pitchFamily="49" charset="-128"/>
                          <a:cs typeface="Times New Roman" panose="02020603050405020304" pitchFamily="18" charset="0"/>
                        </a:rPr>
                        <a:t>for investing in demand led breeding</a:t>
                      </a:r>
                      <a:r>
                        <a:rPr lang="en-US" sz="1300">
                          <a:effectLst/>
                          <a:latin typeface="Arial" panose="020B0604020202020204" pitchFamily="34" charset="0"/>
                          <a:ea typeface="MS Mincho" panose="02020609040205080304" pitchFamily="49" charset="-128"/>
                          <a:cs typeface="Times New Roman" panose="02020603050405020304" pitchFamily="18" charset="0"/>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dirty="0">
                          <a:effectLst/>
                          <a:latin typeface="Arial" panose="020B0604020202020204" pitchFamily="34" charset="0"/>
                          <a:ea typeface="MS Mincho" panose="02020609040205080304" pitchFamily="49" charset="-128"/>
                          <a:cs typeface="Times New Roman" panose="02020603050405020304" pitchFamily="18" charset="0"/>
                        </a:rPr>
                        <a:t>December 1 2021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a:effectLst/>
                          <a:latin typeface="Arial" panose="020B0604020202020204" pitchFamily="34" charset="0"/>
                          <a:ea typeface="MS Mincho" panose="02020609040205080304" pitchFamily="49" charset="-128"/>
                          <a:cs typeface="Times New Roman" panose="02020603050405020304" pitchFamily="18" charset="0"/>
                        </a:rPr>
                        <a:t>African educators group work with economists, breeders &amp; private sector specialist to develop content of new module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300" dirty="0">
                          <a:effectLst/>
                          <a:latin typeface="Arial" panose="020B0604020202020204" pitchFamily="34" charset="0"/>
                          <a:ea typeface="MS Mincho" panose="02020609040205080304" pitchFamily="49" charset="-128"/>
                          <a:cs typeface="Times New Roman" panose="02020603050405020304" pitchFamily="18" charset="0"/>
                        </a:rPr>
                        <a:t>By African universities in post graduate curriculum and research institutes for in-house professional development; and by R&amp;D leaders in making the case for national &amp; international investments in breeding programs in Africa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1454746818"/>
                  </a:ext>
                </a:extLst>
              </a:tr>
            </a:tbl>
          </a:graphicData>
        </a:graphic>
      </p:graphicFrame>
    </p:spTree>
    <p:extLst>
      <p:ext uri="{BB962C8B-B14F-4D97-AF65-F5344CB8AC3E}">
        <p14:creationId xmlns:p14="http://schemas.microsoft.com/office/powerpoint/2010/main" val="396869968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A4E4030-82FB-244C-AEB4-5B2A4FAE598E}"/>
              </a:ext>
            </a:extLst>
          </p:cNvPr>
          <p:cNvGraphicFramePr>
            <a:graphicFrameLocks noGrp="1"/>
          </p:cNvGraphicFramePr>
          <p:nvPr>
            <p:extLst>
              <p:ext uri="{D42A27DB-BD31-4B8C-83A1-F6EECF244321}">
                <p14:modId xmlns:p14="http://schemas.microsoft.com/office/powerpoint/2010/main" val="578965608"/>
              </p:ext>
            </p:extLst>
          </p:nvPr>
        </p:nvGraphicFramePr>
        <p:xfrm>
          <a:off x="179512" y="2092032"/>
          <a:ext cx="8568950" cy="3429000"/>
        </p:xfrm>
        <a:graphic>
          <a:graphicData uri="http://schemas.openxmlformats.org/drawingml/2006/table">
            <a:tbl>
              <a:tblPr firstRow="1" firstCol="1" lastRow="1" lastCol="1" bandRow="1" bandCol="1"/>
              <a:tblGrid>
                <a:gridCol w="504056">
                  <a:extLst>
                    <a:ext uri="{9D8B030D-6E8A-4147-A177-3AD203B41FA5}">
                      <a16:colId xmlns:a16="http://schemas.microsoft.com/office/drawing/2014/main" val="4066252861"/>
                    </a:ext>
                  </a:extLst>
                </a:gridCol>
                <a:gridCol w="1584176">
                  <a:extLst>
                    <a:ext uri="{9D8B030D-6E8A-4147-A177-3AD203B41FA5}">
                      <a16:colId xmlns:a16="http://schemas.microsoft.com/office/drawing/2014/main" val="2384777258"/>
                    </a:ext>
                  </a:extLst>
                </a:gridCol>
                <a:gridCol w="1512168">
                  <a:extLst>
                    <a:ext uri="{9D8B030D-6E8A-4147-A177-3AD203B41FA5}">
                      <a16:colId xmlns:a16="http://schemas.microsoft.com/office/drawing/2014/main" val="3368547452"/>
                    </a:ext>
                  </a:extLst>
                </a:gridCol>
                <a:gridCol w="1103704">
                  <a:extLst>
                    <a:ext uri="{9D8B030D-6E8A-4147-A177-3AD203B41FA5}">
                      <a16:colId xmlns:a16="http://schemas.microsoft.com/office/drawing/2014/main" val="3667406581"/>
                    </a:ext>
                  </a:extLst>
                </a:gridCol>
                <a:gridCol w="1691296">
                  <a:extLst>
                    <a:ext uri="{9D8B030D-6E8A-4147-A177-3AD203B41FA5}">
                      <a16:colId xmlns:a16="http://schemas.microsoft.com/office/drawing/2014/main" val="2262214597"/>
                    </a:ext>
                  </a:extLst>
                </a:gridCol>
                <a:gridCol w="2173550">
                  <a:extLst>
                    <a:ext uri="{9D8B030D-6E8A-4147-A177-3AD203B41FA5}">
                      <a16:colId xmlns:a16="http://schemas.microsoft.com/office/drawing/2014/main" val="2399792969"/>
                    </a:ext>
                  </a:extLst>
                </a:gridCol>
              </a:tblGrid>
              <a:tr h="217567">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No.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Activity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Output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Due date for output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Risks / Assumptions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Applications of outputs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31630359"/>
                  </a:ext>
                </a:extLst>
              </a:tr>
              <a:tr h="543917">
                <a:tc>
                  <a:txBody>
                    <a:bodyPr/>
                    <a:lstStyle/>
                    <a:p>
                      <a:pPr marL="0" marR="0" algn="ctr">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2.4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Identify plant breeders’ professional development needs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Analysis of DLB alumni views on their future professional development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December 1 2019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Risk of poor response rate from 400 DLB alumni to questionnaire sent by project partners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By DLB project partners in developing new professional development opportunities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2560203147"/>
                  </a:ext>
                </a:extLst>
              </a:tr>
              <a:tr h="870268">
                <a:tc>
                  <a:txBody>
                    <a:bodyPr/>
                    <a:lstStyle/>
                    <a:p>
                      <a:pPr marL="0" marR="0" algn="ctr">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2.5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Develop strategy and communications plan for new “DLB </a:t>
                      </a:r>
                      <a:r>
                        <a:rPr lang="en-US" sz="1500" dirty="0" err="1">
                          <a:effectLst/>
                          <a:latin typeface="Arial" panose="020B0604020202020204" pitchFamily="34" charset="0"/>
                          <a:ea typeface="MS Mincho" panose="02020609040205080304" pitchFamily="49" charset="-128"/>
                          <a:cs typeface="Times New Roman" panose="02020603050405020304" pitchFamily="18" charset="0"/>
                        </a:rPr>
                        <a:t>CoP</a:t>
                      </a:r>
                      <a:r>
                        <a:rPr lang="en-US" sz="1500" dirty="0">
                          <a:effectLst/>
                          <a:latin typeface="Arial" panose="020B0604020202020204" pitchFamily="34" charset="0"/>
                          <a:ea typeface="MS Mincho" panose="02020609040205080304" pitchFamily="49" charset="-128"/>
                          <a:cs typeface="Times New Roman" panose="02020603050405020304" pitchFamily="18" charset="0"/>
                        </a:rPr>
                        <a:t> in Africa”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Strategy and communications plan for new “DLB Community of practice in Africa”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December 1 2019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DLB alumni respond to new opportunities in professional development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By plant breeders and research leaders in African institutions and universities with responsibilities for plant breeding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3384714958"/>
                  </a:ext>
                </a:extLst>
              </a:tr>
            </a:tbl>
          </a:graphicData>
        </a:graphic>
      </p:graphicFrame>
      <p:sp>
        <p:nvSpPr>
          <p:cNvPr id="5" name="Title 1">
            <a:extLst>
              <a:ext uri="{FF2B5EF4-FFF2-40B4-BE49-F238E27FC236}">
                <a16:creationId xmlns:a16="http://schemas.microsoft.com/office/drawing/2014/main" id="{F2571F1B-797D-654E-807D-D9A1F42D193F}"/>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400" b="1" dirty="0">
                <a:solidFill>
                  <a:srgbClr val="FFFFFF"/>
                </a:solidFill>
                <a:latin typeface="Calibri" pitchFamily="34" charset="0"/>
              </a:rPr>
              <a:t>Objective 2: Education and training </a:t>
            </a:r>
          </a:p>
          <a:p>
            <a:r>
              <a:rPr lang="en-US" sz="2400" b="1" dirty="0">
                <a:solidFill>
                  <a:srgbClr val="FFFF00"/>
                </a:solidFill>
                <a:latin typeface="Calibri" pitchFamily="34" charset="0"/>
              </a:rPr>
              <a:t>To build capacity within national plant breeding programs in Africa </a:t>
            </a:r>
          </a:p>
          <a:p>
            <a:r>
              <a:rPr lang="en-US" sz="2400" b="1" dirty="0">
                <a:solidFill>
                  <a:srgbClr val="FFFF00"/>
                </a:solidFill>
                <a:latin typeface="Calibri" pitchFamily="34" charset="0"/>
              </a:rPr>
              <a:t>on demand led breeding </a:t>
            </a:r>
          </a:p>
        </p:txBody>
      </p:sp>
    </p:spTree>
    <p:extLst>
      <p:ext uri="{BB962C8B-B14F-4D97-AF65-F5344CB8AC3E}">
        <p14:creationId xmlns:p14="http://schemas.microsoft.com/office/powerpoint/2010/main" val="427106012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571F1B-797D-654E-807D-D9A1F42D193F}"/>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400" b="1" dirty="0">
                <a:solidFill>
                  <a:srgbClr val="FFFFFF"/>
                </a:solidFill>
                <a:latin typeface="Calibri" pitchFamily="34" charset="0"/>
              </a:rPr>
              <a:t>Objective 3: Policy analysis and advocacy </a:t>
            </a:r>
          </a:p>
          <a:p>
            <a:r>
              <a:rPr lang="en-US" sz="1800" b="1" dirty="0">
                <a:solidFill>
                  <a:srgbClr val="FFFF00"/>
                </a:solidFill>
                <a:latin typeface="Calibri" pitchFamily="34" charset="0"/>
              </a:rPr>
              <a:t>To provide evidence to support new policy development and investments in plant breeding that will generate high performing varieties to meet emerging market demands in Africa. </a:t>
            </a:r>
          </a:p>
        </p:txBody>
      </p:sp>
      <p:graphicFrame>
        <p:nvGraphicFramePr>
          <p:cNvPr id="4" name="Table 3">
            <a:extLst>
              <a:ext uri="{FF2B5EF4-FFF2-40B4-BE49-F238E27FC236}">
                <a16:creationId xmlns:a16="http://schemas.microsoft.com/office/drawing/2014/main" id="{2CB9D3BA-10EC-4F48-99D7-271294A92118}"/>
              </a:ext>
            </a:extLst>
          </p:cNvPr>
          <p:cNvGraphicFramePr>
            <a:graphicFrameLocks noGrp="1"/>
          </p:cNvGraphicFramePr>
          <p:nvPr>
            <p:extLst>
              <p:ext uri="{D42A27DB-BD31-4B8C-83A1-F6EECF244321}">
                <p14:modId xmlns:p14="http://schemas.microsoft.com/office/powerpoint/2010/main" val="2543387512"/>
              </p:ext>
            </p:extLst>
          </p:nvPr>
        </p:nvGraphicFramePr>
        <p:xfrm>
          <a:off x="251520" y="1628800"/>
          <a:ext cx="8496943" cy="4907280"/>
        </p:xfrm>
        <a:graphic>
          <a:graphicData uri="http://schemas.openxmlformats.org/drawingml/2006/table">
            <a:tbl>
              <a:tblPr firstRow="1" firstCol="1" lastRow="1" lastCol="1" bandRow="1" bandCol="1"/>
              <a:tblGrid>
                <a:gridCol w="547482">
                  <a:extLst>
                    <a:ext uri="{9D8B030D-6E8A-4147-A177-3AD203B41FA5}">
                      <a16:colId xmlns:a16="http://schemas.microsoft.com/office/drawing/2014/main" val="509704906"/>
                    </a:ext>
                  </a:extLst>
                </a:gridCol>
                <a:gridCol w="1425023">
                  <a:extLst>
                    <a:ext uri="{9D8B030D-6E8A-4147-A177-3AD203B41FA5}">
                      <a16:colId xmlns:a16="http://schemas.microsoft.com/office/drawing/2014/main" val="1193174762"/>
                    </a:ext>
                  </a:extLst>
                </a:gridCol>
                <a:gridCol w="1669043">
                  <a:extLst>
                    <a:ext uri="{9D8B030D-6E8A-4147-A177-3AD203B41FA5}">
                      <a16:colId xmlns:a16="http://schemas.microsoft.com/office/drawing/2014/main" val="556608447"/>
                    </a:ext>
                  </a:extLst>
                </a:gridCol>
                <a:gridCol w="1023028">
                  <a:extLst>
                    <a:ext uri="{9D8B030D-6E8A-4147-A177-3AD203B41FA5}">
                      <a16:colId xmlns:a16="http://schemas.microsoft.com/office/drawing/2014/main" val="648726701"/>
                    </a:ext>
                  </a:extLst>
                </a:gridCol>
                <a:gridCol w="1677082">
                  <a:extLst>
                    <a:ext uri="{9D8B030D-6E8A-4147-A177-3AD203B41FA5}">
                      <a16:colId xmlns:a16="http://schemas.microsoft.com/office/drawing/2014/main" val="435987948"/>
                    </a:ext>
                  </a:extLst>
                </a:gridCol>
                <a:gridCol w="2155285">
                  <a:extLst>
                    <a:ext uri="{9D8B030D-6E8A-4147-A177-3AD203B41FA5}">
                      <a16:colId xmlns:a16="http://schemas.microsoft.com/office/drawing/2014/main" val="3221164107"/>
                    </a:ext>
                  </a:extLst>
                </a:gridCol>
              </a:tblGrid>
              <a:tr h="134964">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Activity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Output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Due date of output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Risks / Assumptions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b="1">
                          <a:effectLst/>
                          <a:latin typeface="Arial" panose="020B0604020202020204" pitchFamily="34" charset="0"/>
                          <a:ea typeface="MS Mincho" panose="02020609040205080304" pitchFamily="49" charset="-128"/>
                          <a:cs typeface="Times New Roman" panose="02020603050405020304" pitchFamily="18" charset="0"/>
                        </a:rPr>
                        <a:t>Applications of outputs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74308761"/>
                  </a:ext>
                </a:extLst>
              </a:tr>
              <a:tr h="539856">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Develop methodology &amp; evidence base for </a:t>
                      </a:r>
                      <a:r>
                        <a:rPr lang="en-US" sz="1400" b="1" dirty="0">
                          <a:effectLst/>
                          <a:latin typeface="Arial" panose="020B0604020202020204" pitchFamily="34" charset="0"/>
                          <a:ea typeface="MS Mincho" panose="02020609040205080304" pitchFamily="49" charset="-128"/>
                          <a:cs typeface="Times New Roman" panose="02020603050405020304" pitchFamily="18" charset="0"/>
                        </a:rPr>
                        <a:t>creating</a:t>
                      </a:r>
                      <a:r>
                        <a:rPr lang="en-US" sz="1400" dirty="0">
                          <a:effectLst/>
                          <a:latin typeface="Arial" panose="020B0604020202020204" pitchFamily="34" charset="0"/>
                          <a:ea typeface="MS Mincho" panose="02020609040205080304" pitchFamily="49" charset="-128"/>
                          <a:cs typeface="Times New Roman" panose="02020603050405020304" pitchFamily="18" charset="0"/>
                        </a:rPr>
                        <a:t> new business cases in DLB investment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Evidence-base methodology for creating new business cases for increasing investments in plant breeding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December 1 2019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High quality data is (or is not) available for specific crops or countries, on which to base the business case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By breeders &amp; R&amp;D leaders in developing new business cases for public and private investments in breeding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1615687440"/>
                  </a:ext>
                </a:extLst>
              </a:tr>
              <a:tr h="404892">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Apply new methodology to </a:t>
                      </a:r>
                      <a:r>
                        <a:rPr lang="en-US" sz="1400" b="1" dirty="0">
                          <a:effectLst/>
                          <a:latin typeface="Arial" panose="020B0604020202020204" pitchFamily="34" charset="0"/>
                          <a:ea typeface="MS Mincho" panose="02020609040205080304" pitchFamily="49" charset="-128"/>
                          <a:cs typeface="Times New Roman" panose="02020603050405020304" pitchFamily="18" charset="0"/>
                        </a:rPr>
                        <a:t>develop </a:t>
                      </a:r>
                      <a:r>
                        <a:rPr lang="en-US" sz="1400" dirty="0">
                          <a:effectLst/>
                          <a:latin typeface="Arial" panose="020B0604020202020204" pitchFamily="34" charset="0"/>
                          <a:ea typeface="MS Mincho" panose="02020609040205080304" pitchFamily="49" charset="-128"/>
                          <a:cs typeface="Times New Roman" panose="02020603050405020304" pitchFamily="18" charset="0"/>
                        </a:rPr>
                        <a:t>business case - Beans in Ethiopia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Business case on “</a:t>
                      </a:r>
                      <a:r>
                        <a:rPr lang="en-US" sz="1400" i="1">
                          <a:effectLst/>
                          <a:latin typeface="Arial" panose="020B0604020202020204" pitchFamily="34" charset="0"/>
                          <a:ea typeface="MS Mincho" panose="02020609040205080304" pitchFamily="49" charset="-128"/>
                          <a:cs typeface="Times New Roman" panose="02020603050405020304" pitchFamily="18" charset="0"/>
                        </a:rPr>
                        <a:t>Investing in Bean breeding in Ethiopia”</a:t>
                      </a:r>
                      <a:r>
                        <a:rPr lang="en-US" sz="1400">
                          <a:effectLst/>
                          <a:latin typeface="Arial" panose="020B060402020202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December 1 2020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High quality data is (or is not) available for beans in Ethiopia, on which to base the business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By Ethiopian bean breeders &amp; R&amp;D leaders in developing new business cases for public and private investments in breeding new bean varieties for markets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1064227336"/>
                  </a:ext>
                </a:extLst>
              </a:tr>
              <a:tr h="497367">
                <a:tc>
                  <a:txBody>
                    <a:bodyPr/>
                    <a:lstStyle/>
                    <a:p>
                      <a:pPr marL="0" marR="0" algn="ctr">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Apply new methodology to </a:t>
                      </a:r>
                      <a:r>
                        <a:rPr lang="en-US" sz="1400" b="1" dirty="0">
                          <a:effectLst/>
                          <a:latin typeface="Arial" panose="020B0604020202020204" pitchFamily="34" charset="0"/>
                          <a:ea typeface="MS Mincho" panose="02020609040205080304" pitchFamily="49" charset="-128"/>
                          <a:cs typeface="Times New Roman" panose="02020603050405020304" pitchFamily="18" charset="0"/>
                        </a:rPr>
                        <a:t>develop </a:t>
                      </a:r>
                      <a:r>
                        <a:rPr lang="en-US" sz="1400" dirty="0">
                          <a:effectLst/>
                          <a:latin typeface="Arial" panose="020B0604020202020204" pitchFamily="34" charset="0"/>
                          <a:ea typeface="MS Mincho" panose="02020609040205080304" pitchFamily="49" charset="-128"/>
                          <a:cs typeface="Times New Roman" panose="02020603050405020304" pitchFamily="18" charset="0"/>
                        </a:rPr>
                        <a:t>business case - Beans in Uganda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Business case on “</a:t>
                      </a:r>
                      <a:r>
                        <a:rPr lang="en-US" sz="1400" i="1">
                          <a:effectLst/>
                          <a:latin typeface="Arial" panose="020B0604020202020204" pitchFamily="34" charset="0"/>
                          <a:ea typeface="MS Mincho" panose="02020609040205080304" pitchFamily="49" charset="-128"/>
                          <a:cs typeface="Times New Roman" panose="02020603050405020304" pitchFamily="18" charset="0"/>
                        </a:rPr>
                        <a:t>Investing in Bean breeding in Uganda”</a:t>
                      </a:r>
                      <a:r>
                        <a:rPr lang="en-US" sz="1400">
                          <a:effectLst/>
                          <a:latin typeface="Arial" panose="020B0604020202020204" pitchFamily="34" charset="0"/>
                          <a:ea typeface="MS Mincho" panose="02020609040205080304" pitchFamily="49" charset="-128"/>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December 1 2020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a:effectLst/>
                          <a:latin typeface="Arial" panose="020B0604020202020204" pitchFamily="34" charset="0"/>
                          <a:ea typeface="MS Mincho" panose="02020609040205080304" pitchFamily="49" charset="-128"/>
                          <a:cs typeface="Times New Roman" panose="02020603050405020304" pitchFamily="18" charset="0"/>
                        </a:rPr>
                        <a:t>High quality data is (or is not) available for beans in Uganda on which to base the business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400" dirty="0">
                          <a:effectLst/>
                          <a:latin typeface="Arial" panose="020B0604020202020204" pitchFamily="34" charset="0"/>
                          <a:ea typeface="MS Mincho" panose="02020609040205080304" pitchFamily="49" charset="-128"/>
                          <a:cs typeface="Times New Roman" panose="02020603050405020304" pitchFamily="18" charset="0"/>
                        </a:rPr>
                        <a:t>By Ugandan bean breeders &amp; R&amp;D leaders in developing new business cases for public and private investments in breeding new bean varieties for markets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462399703"/>
                  </a:ext>
                </a:extLst>
              </a:tr>
            </a:tbl>
          </a:graphicData>
        </a:graphic>
      </p:graphicFrame>
    </p:spTree>
    <p:extLst>
      <p:ext uri="{BB962C8B-B14F-4D97-AF65-F5344CB8AC3E}">
        <p14:creationId xmlns:p14="http://schemas.microsoft.com/office/powerpoint/2010/main" val="335627702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B9D3BA-10EC-4F48-99D7-271294A92118}"/>
              </a:ext>
            </a:extLst>
          </p:cNvPr>
          <p:cNvGraphicFramePr>
            <a:graphicFrameLocks noGrp="1"/>
          </p:cNvGraphicFramePr>
          <p:nvPr>
            <p:extLst>
              <p:ext uri="{D42A27DB-BD31-4B8C-83A1-F6EECF244321}">
                <p14:modId xmlns:p14="http://schemas.microsoft.com/office/powerpoint/2010/main" val="3651863272"/>
              </p:ext>
            </p:extLst>
          </p:nvPr>
        </p:nvGraphicFramePr>
        <p:xfrm>
          <a:off x="503547" y="1484784"/>
          <a:ext cx="8136905" cy="5080000"/>
        </p:xfrm>
        <a:graphic>
          <a:graphicData uri="http://schemas.openxmlformats.org/drawingml/2006/table">
            <a:tbl>
              <a:tblPr firstRow="1" firstCol="1" lastRow="1" lastCol="1" bandRow="1" bandCol="1"/>
              <a:tblGrid>
                <a:gridCol w="524284">
                  <a:extLst>
                    <a:ext uri="{9D8B030D-6E8A-4147-A177-3AD203B41FA5}">
                      <a16:colId xmlns:a16="http://schemas.microsoft.com/office/drawing/2014/main" val="509704906"/>
                    </a:ext>
                  </a:extLst>
                </a:gridCol>
                <a:gridCol w="1275916">
                  <a:extLst>
                    <a:ext uri="{9D8B030D-6E8A-4147-A177-3AD203B41FA5}">
                      <a16:colId xmlns:a16="http://schemas.microsoft.com/office/drawing/2014/main" val="1193174762"/>
                    </a:ext>
                  </a:extLst>
                </a:gridCol>
                <a:gridCol w="1440160">
                  <a:extLst>
                    <a:ext uri="{9D8B030D-6E8A-4147-A177-3AD203B41FA5}">
                      <a16:colId xmlns:a16="http://schemas.microsoft.com/office/drawing/2014/main" val="556608447"/>
                    </a:ext>
                  </a:extLst>
                </a:gridCol>
                <a:gridCol w="1226565">
                  <a:extLst>
                    <a:ext uri="{9D8B030D-6E8A-4147-A177-3AD203B41FA5}">
                      <a16:colId xmlns:a16="http://schemas.microsoft.com/office/drawing/2014/main" val="648726701"/>
                    </a:ext>
                  </a:extLst>
                </a:gridCol>
                <a:gridCol w="1606020">
                  <a:extLst>
                    <a:ext uri="{9D8B030D-6E8A-4147-A177-3AD203B41FA5}">
                      <a16:colId xmlns:a16="http://schemas.microsoft.com/office/drawing/2014/main" val="435987948"/>
                    </a:ext>
                  </a:extLst>
                </a:gridCol>
                <a:gridCol w="2063960">
                  <a:extLst>
                    <a:ext uri="{9D8B030D-6E8A-4147-A177-3AD203B41FA5}">
                      <a16:colId xmlns:a16="http://schemas.microsoft.com/office/drawing/2014/main" val="3221164107"/>
                    </a:ext>
                  </a:extLst>
                </a:gridCol>
              </a:tblGrid>
              <a:tr h="134964">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No.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Activity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Output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Due date of output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Risks / Assumptions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b="1">
                          <a:effectLst/>
                          <a:latin typeface="Arial" panose="020B0604020202020204" pitchFamily="34" charset="0"/>
                          <a:ea typeface="MS Mincho" panose="02020609040205080304" pitchFamily="49" charset="-128"/>
                          <a:cs typeface="Times New Roman" panose="02020603050405020304" pitchFamily="18" charset="0"/>
                        </a:rPr>
                        <a:t>Applications of outputs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74308761"/>
                  </a:ext>
                </a:extLst>
              </a:tr>
              <a:tr h="749800">
                <a:tc>
                  <a:txBody>
                    <a:bodyPr/>
                    <a:lstStyle/>
                    <a:p>
                      <a:pPr marL="0" marR="0" algn="ctr">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3.4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Apply new methodology to </a:t>
                      </a:r>
                      <a:r>
                        <a:rPr lang="en-US" sz="1500" b="1" dirty="0">
                          <a:effectLst/>
                          <a:latin typeface="Arial" panose="020B0604020202020204" pitchFamily="34" charset="0"/>
                          <a:ea typeface="MS Mincho" panose="02020609040205080304" pitchFamily="49" charset="-128"/>
                          <a:cs typeface="Times New Roman" panose="02020603050405020304" pitchFamily="18" charset="0"/>
                        </a:rPr>
                        <a:t>develop </a:t>
                      </a:r>
                      <a:r>
                        <a:rPr lang="en-US" sz="1500" dirty="0">
                          <a:effectLst/>
                          <a:latin typeface="Arial" panose="020B0604020202020204" pitchFamily="34" charset="0"/>
                          <a:ea typeface="MS Mincho" panose="02020609040205080304" pitchFamily="49" charset="-128"/>
                          <a:cs typeface="Times New Roman" panose="02020603050405020304" pitchFamily="18" charset="0"/>
                        </a:rPr>
                        <a:t>business case for Tomatoes in Ghana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Business case on “</a:t>
                      </a:r>
                      <a:r>
                        <a:rPr lang="en-US" sz="1500" i="1">
                          <a:effectLst/>
                          <a:latin typeface="Arial" panose="020B0604020202020204" pitchFamily="34" charset="0"/>
                          <a:ea typeface="MS Mincho" panose="02020609040205080304" pitchFamily="49" charset="-128"/>
                          <a:cs typeface="Times New Roman" panose="02020603050405020304" pitchFamily="18" charset="0"/>
                        </a:rPr>
                        <a:t>Investing in Tomato breeding in Ghana” </a:t>
                      </a:r>
                      <a:r>
                        <a:rPr lang="en-US" sz="1500">
                          <a:effectLst/>
                          <a:latin typeface="Arial" panose="020B0604020202020204" pitchFamily="34" charset="0"/>
                          <a:ea typeface="MS Mincho" panose="02020609040205080304" pitchFamily="49" charset="-128"/>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December 1 2020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High quality data is (or is not) available for beans in Ghana, on which to base the business case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By Ghanaian breeders &amp; R&amp;D leaders in developing new business cases for public and private investments in breeding new tomato varieties for markets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821809477"/>
                  </a:ext>
                </a:extLst>
              </a:tr>
              <a:tr h="404892">
                <a:tc>
                  <a:txBody>
                    <a:bodyPr/>
                    <a:lstStyle/>
                    <a:p>
                      <a:pPr marL="0" marR="0" algn="ctr">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3.5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Identify policy issues affecting new crop variety development in Ethiopia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Policy brief on “Demand led breeding in Ethiopia”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December 1 2020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National commitment to agricultural transformation in Ethiopia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By breeders, policy makers and public and private investors in crop agriculture in Ethiopia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2958003901"/>
                  </a:ext>
                </a:extLst>
              </a:tr>
              <a:tr h="404892">
                <a:tc>
                  <a:txBody>
                    <a:bodyPr/>
                    <a:lstStyle/>
                    <a:p>
                      <a:pPr marL="0" marR="0" algn="ctr">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3.6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Identify policy issues affecting new crop variety development in Ghana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Policy brief on “Demand led breeding in Ghana”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December 1 2020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a:effectLst/>
                          <a:latin typeface="Arial" panose="020B0604020202020204" pitchFamily="34" charset="0"/>
                          <a:ea typeface="MS Mincho" panose="02020609040205080304" pitchFamily="49" charset="-128"/>
                          <a:cs typeface="Times New Roman" panose="02020603050405020304" pitchFamily="18" charset="0"/>
                        </a:rPr>
                        <a:t>National commitment to agricultural transformation in Ethiopia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500" dirty="0">
                          <a:effectLst/>
                          <a:latin typeface="Arial" panose="020B0604020202020204" pitchFamily="34" charset="0"/>
                          <a:ea typeface="MS Mincho" panose="02020609040205080304" pitchFamily="49" charset="-128"/>
                          <a:cs typeface="Times New Roman" panose="02020603050405020304" pitchFamily="18" charset="0"/>
                        </a:rPr>
                        <a:t>By breeders, policy makers and public and private investors in crop agriculture in Ethiopia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2989124481"/>
                  </a:ext>
                </a:extLst>
              </a:tr>
            </a:tbl>
          </a:graphicData>
        </a:graphic>
      </p:graphicFrame>
      <p:sp>
        <p:nvSpPr>
          <p:cNvPr id="6" name="Title 1">
            <a:extLst>
              <a:ext uri="{FF2B5EF4-FFF2-40B4-BE49-F238E27FC236}">
                <a16:creationId xmlns:a16="http://schemas.microsoft.com/office/drawing/2014/main" id="{13F7ABBA-A92E-5146-B63D-20242FE38489}"/>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400" b="1" dirty="0">
                <a:solidFill>
                  <a:srgbClr val="FFFFFF"/>
                </a:solidFill>
                <a:latin typeface="Calibri" pitchFamily="34" charset="0"/>
              </a:rPr>
              <a:t>Objective 3: Policy analysis and advocacy </a:t>
            </a:r>
          </a:p>
          <a:p>
            <a:r>
              <a:rPr lang="en-US" sz="1800" b="1" dirty="0">
                <a:solidFill>
                  <a:srgbClr val="FFFF00"/>
                </a:solidFill>
                <a:latin typeface="Calibri" pitchFamily="34" charset="0"/>
              </a:rPr>
              <a:t>To provide evidence to support new policy development and investments in plant breeding that will generate high performing varieties to meet emerging market demands in Africa. </a:t>
            </a:r>
          </a:p>
        </p:txBody>
      </p:sp>
    </p:spTree>
    <p:extLst>
      <p:ext uri="{BB962C8B-B14F-4D97-AF65-F5344CB8AC3E}">
        <p14:creationId xmlns:p14="http://schemas.microsoft.com/office/powerpoint/2010/main" val="39398450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B9D3BA-10EC-4F48-99D7-271294A92118}"/>
              </a:ext>
            </a:extLst>
          </p:cNvPr>
          <p:cNvGraphicFramePr>
            <a:graphicFrameLocks noGrp="1"/>
          </p:cNvGraphicFramePr>
          <p:nvPr>
            <p:extLst>
              <p:ext uri="{D42A27DB-BD31-4B8C-83A1-F6EECF244321}">
                <p14:modId xmlns:p14="http://schemas.microsoft.com/office/powerpoint/2010/main" val="443038283"/>
              </p:ext>
            </p:extLst>
          </p:nvPr>
        </p:nvGraphicFramePr>
        <p:xfrm>
          <a:off x="467544" y="2420888"/>
          <a:ext cx="8208912" cy="3657600"/>
        </p:xfrm>
        <a:graphic>
          <a:graphicData uri="http://schemas.openxmlformats.org/drawingml/2006/table">
            <a:tbl>
              <a:tblPr firstRow="1" firstCol="1" lastRow="1" lastCol="1" bandRow="1" bandCol="1"/>
              <a:tblGrid>
                <a:gridCol w="528923">
                  <a:extLst>
                    <a:ext uri="{9D8B030D-6E8A-4147-A177-3AD203B41FA5}">
                      <a16:colId xmlns:a16="http://schemas.microsoft.com/office/drawing/2014/main" val="509704906"/>
                    </a:ext>
                  </a:extLst>
                </a:gridCol>
                <a:gridCol w="1631317">
                  <a:extLst>
                    <a:ext uri="{9D8B030D-6E8A-4147-A177-3AD203B41FA5}">
                      <a16:colId xmlns:a16="http://schemas.microsoft.com/office/drawing/2014/main" val="1193174762"/>
                    </a:ext>
                  </a:extLst>
                </a:gridCol>
                <a:gridCol w="1296144">
                  <a:extLst>
                    <a:ext uri="{9D8B030D-6E8A-4147-A177-3AD203B41FA5}">
                      <a16:colId xmlns:a16="http://schemas.microsoft.com/office/drawing/2014/main" val="556608447"/>
                    </a:ext>
                  </a:extLst>
                </a:gridCol>
                <a:gridCol w="1050071">
                  <a:extLst>
                    <a:ext uri="{9D8B030D-6E8A-4147-A177-3AD203B41FA5}">
                      <a16:colId xmlns:a16="http://schemas.microsoft.com/office/drawing/2014/main" val="648726701"/>
                    </a:ext>
                  </a:extLst>
                </a:gridCol>
                <a:gridCol w="1620232">
                  <a:extLst>
                    <a:ext uri="{9D8B030D-6E8A-4147-A177-3AD203B41FA5}">
                      <a16:colId xmlns:a16="http://schemas.microsoft.com/office/drawing/2014/main" val="435987948"/>
                    </a:ext>
                  </a:extLst>
                </a:gridCol>
                <a:gridCol w="2082225">
                  <a:extLst>
                    <a:ext uri="{9D8B030D-6E8A-4147-A177-3AD203B41FA5}">
                      <a16:colId xmlns:a16="http://schemas.microsoft.com/office/drawing/2014/main" val="3221164107"/>
                    </a:ext>
                  </a:extLst>
                </a:gridCol>
              </a:tblGrid>
              <a:tr h="134964">
                <a:tc>
                  <a:txBody>
                    <a:bodyPr/>
                    <a:lstStyle/>
                    <a:p>
                      <a:pPr marL="0" marR="0">
                        <a:spcBef>
                          <a:spcPts val="200"/>
                        </a:spcBef>
                        <a:spcAft>
                          <a:spcPts val="200"/>
                        </a:spcAft>
                      </a:pPr>
                      <a:r>
                        <a:rPr lang="en-US" sz="1600" b="1">
                          <a:effectLst/>
                          <a:latin typeface="Arial" panose="020B0604020202020204" pitchFamily="34" charset="0"/>
                          <a:ea typeface="MS Mincho" panose="02020609040205080304" pitchFamily="49" charset="-128"/>
                          <a:cs typeface="Times New Roman" panose="02020603050405020304" pitchFamily="18"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600" b="1">
                          <a:effectLst/>
                          <a:latin typeface="Arial" panose="020B0604020202020204" pitchFamily="34" charset="0"/>
                          <a:ea typeface="MS Mincho" panose="02020609040205080304" pitchFamily="49" charset="-128"/>
                          <a:cs typeface="Times New Roman" panose="02020603050405020304" pitchFamily="18" charset="0"/>
                        </a:rPr>
                        <a:t>Activity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600" b="1">
                          <a:effectLst/>
                          <a:latin typeface="Arial" panose="020B0604020202020204" pitchFamily="34" charset="0"/>
                          <a:ea typeface="MS Mincho" panose="02020609040205080304" pitchFamily="49" charset="-128"/>
                          <a:cs typeface="Times New Roman" panose="02020603050405020304" pitchFamily="18" charset="0"/>
                        </a:rPr>
                        <a:t>Output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600" b="1">
                          <a:effectLst/>
                          <a:latin typeface="Arial" panose="020B0604020202020204" pitchFamily="34" charset="0"/>
                          <a:ea typeface="MS Mincho" panose="02020609040205080304" pitchFamily="49" charset="-128"/>
                          <a:cs typeface="Times New Roman" panose="02020603050405020304" pitchFamily="18" charset="0"/>
                        </a:rPr>
                        <a:t>Due date of output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600" b="1">
                          <a:effectLst/>
                          <a:latin typeface="Arial" panose="020B0604020202020204" pitchFamily="34" charset="0"/>
                          <a:ea typeface="MS Mincho" panose="02020609040205080304" pitchFamily="49" charset="-128"/>
                          <a:cs typeface="Times New Roman" panose="02020603050405020304" pitchFamily="18" charset="0"/>
                        </a:rPr>
                        <a:t>Risks / Assumptions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600" b="1">
                          <a:effectLst/>
                          <a:latin typeface="Arial" panose="020B0604020202020204" pitchFamily="34" charset="0"/>
                          <a:ea typeface="MS Mincho" panose="02020609040205080304" pitchFamily="49" charset="-128"/>
                          <a:cs typeface="Times New Roman" panose="02020603050405020304" pitchFamily="18" charset="0"/>
                        </a:rPr>
                        <a:t>Applications of outputs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74308761"/>
                  </a:ext>
                </a:extLst>
              </a:tr>
              <a:tr h="472374">
                <a:tc>
                  <a:txBody>
                    <a:bodyPr/>
                    <a:lstStyle/>
                    <a:p>
                      <a:pPr marL="0" marR="0" algn="ctr">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3.7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Identify policy issues affecting new crop variety development in southern Africa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Policy brief on “Demand led breeding in southern Africa”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December 1 2021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National commitment to agricultural transformation in the countries of southern Africa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dirty="0">
                          <a:effectLst/>
                          <a:latin typeface="Arial" panose="020B0604020202020204" pitchFamily="34" charset="0"/>
                          <a:ea typeface="MS Mincho" panose="02020609040205080304" pitchFamily="49" charset="-128"/>
                          <a:cs typeface="Times New Roman" panose="02020603050405020304" pitchFamily="18" charset="0"/>
                        </a:rPr>
                        <a:t>By breeders, policy makers and public and private investors in crop agriculture in countries of southern Africa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4031153906"/>
                  </a:ext>
                </a:extLst>
              </a:tr>
              <a:tr h="607338">
                <a:tc>
                  <a:txBody>
                    <a:bodyPr/>
                    <a:lstStyle/>
                    <a:p>
                      <a:pPr marL="0" marR="0" algn="ctr">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3.8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9999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600" dirty="0">
                          <a:effectLst/>
                          <a:latin typeface="Arial" panose="020B0604020202020204" pitchFamily="34" charset="0"/>
                          <a:ea typeface="MS Mincho" panose="02020609040205080304" pitchFamily="49" charset="-128"/>
                          <a:cs typeface="Times New Roman" panose="02020603050405020304" pitchFamily="18" charset="0"/>
                        </a:rPr>
                        <a:t>Plan and conduct with Crawford Fund a Master Class “</a:t>
                      </a:r>
                      <a:r>
                        <a:rPr lang="en-US" sz="1600" i="1" dirty="0">
                          <a:effectLst/>
                          <a:latin typeface="Arial" panose="020B0604020202020204" pitchFamily="34" charset="0"/>
                          <a:ea typeface="MS Mincho" panose="02020609040205080304" pitchFamily="49" charset="-128"/>
                          <a:cs typeface="Times New Roman" panose="02020603050405020304" pitchFamily="18" charset="0"/>
                        </a:rPr>
                        <a:t>Business of Plant Breeding in Africa”</a:t>
                      </a:r>
                      <a:r>
                        <a:rPr lang="en-US" sz="1600" dirty="0">
                          <a:effectLst/>
                          <a:latin typeface="Arial" panose="020B0604020202020204" pitchFamily="34" charset="0"/>
                          <a:ea typeface="MS Mincho" panose="02020609040205080304" pitchFamily="49" charset="-128"/>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Report on DLB Master class with senior policy makers and R&amp;D leaders in Africa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December 1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a:effectLst/>
                          <a:latin typeface="Arial" panose="020B0604020202020204" pitchFamily="34" charset="0"/>
                          <a:ea typeface="MS Mincho" panose="02020609040205080304" pitchFamily="49" charset="-128"/>
                          <a:cs typeface="Times New Roman" panose="02020603050405020304" pitchFamily="18" charset="0"/>
                        </a:rPr>
                        <a:t>Senior policy makers and R&amp;D leaders willing to participate in Master class in Africa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marL="0" marR="0">
                        <a:spcBef>
                          <a:spcPts val="200"/>
                        </a:spcBef>
                        <a:spcAft>
                          <a:spcPts val="200"/>
                        </a:spcAft>
                      </a:pPr>
                      <a:r>
                        <a:rPr lang="en-US" sz="1600" dirty="0">
                          <a:effectLst/>
                          <a:latin typeface="Arial" panose="020B0604020202020204" pitchFamily="34" charset="0"/>
                          <a:ea typeface="MS Mincho" panose="02020609040205080304" pitchFamily="49" charset="-128"/>
                          <a:cs typeface="Times New Roman" panose="02020603050405020304" pitchFamily="18" charset="0"/>
                        </a:rPr>
                        <a:t>By senior policy makers and R&amp;D leaders participating in the Master Class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741" marR="33741" marT="0" marB="0">
                    <a:lnL w="12700" cap="flat" cmpd="sng" algn="ctr">
                      <a:solidFill>
                        <a:srgbClr val="C0C0C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extLst>
                  <a:ext uri="{0D108BD9-81ED-4DB2-BD59-A6C34878D82A}">
                    <a16:rowId xmlns:a16="http://schemas.microsoft.com/office/drawing/2014/main" val="1542563784"/>
                  </a:ext>
                </a:extLst>
              </a:tr>
            </a:tbl>
          </a:graphicData>
        </a:graphic>
      </p:graphicFrame>
      <p:sp>
        <p:nvSpPr>
          <p:cNvPr id="6" name="Title 1">
            <a:extLst>
              <a:ext uri="{FF2B5EF4-FFF2-40B4-BE49-F238E27FC236}">
                <a16:creationId xmlns:a16="http://schemas.microsoft.com/office/drawing/2014/main" id="{816C1759-E464-0141-A3F9-6E817FF48957}"/>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400" b="1" dirty="0">
                <a:solidFill>
                  <a:srgbClr val="FFFFFF"/>
                </a:solidFill>
                <a:latin typeface="Calibri" pitchFamily="34" charset="0"/>
              </a:rPr>
              <a:t>Objective 3: Policy analysis and advocacy </a:t>
            </a:r>
          </a:p>
          <a:p>
            <a:r>
              <a:rPr lang="en-US" sz="1800" b="1" dirty="0">
                <a:solidFill>
                  <a:srgbClr val="FFFF00"/>
                </a:solidFill>
                <a:latin typeface="Calibri" pitchFamily="34" charset="0"/>
              </a:rPr>
              <a:t>To provide evidence to support new policy development and investments in plant breeding that will generate high performing varieties to meet emerging market demands in Africa. </a:t>
            </a:r>
          </a:p>
        </p:txBody>
      </p:sp>
    </p:spTree>
    <p:extLst>
      <p:ext uri="{BB962C8B-B14F-4D97-AF65-F5344CB8AC3E}">
        <p14:creationId xmlns:p14="http://schemas.microsoft.com/office/powerpoint/2010/main" val="29339001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571F1B-797D-654E-807D-D9A1F42D193F}"/>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lvl="1"/>
            <a:r>
              <a:rPr lang="en-AU" sz="3200" b="1" dirty="0">
                <a:solidFill>
                  <a:schemeClr val="bg1"/>
                </a:solidFill>
              </a:rPr>
              <a:t>Crosscutting activities, methods and outputs</a:t>
            </a:r>
          </a:p>
          <a:p>
            <a:pPr lvl="1"/>
            <a:r>
              <a:rPr lang="en-AU" sz="3200" b="1" dirty="0">
                <a:solidFill>
                  <a:schemeClr val="bg1"/>
                </a:solidFill>
              </a:rPr>
              <a:t>Communication </a:t>
            </a:r>
            <a:endParaRPr lang="en-US" sz="3200" dirty="0">
              <a:solidFill>
                <a:schemeClr val="bg1"/>
              </a:solidFill>
            </a:endParaRPr>
          </a:p>
        </p:txBody>
      </p:sp>
      <p:sp>
        <p:nvSpPr>
          <p:cNvPr id="3" name="Rectangle 2">
            <a:extLst>
              <a:ext uri="{FF2B5EF4-FFF2-40B4-BE49-F238E27FC236}">
                <a16:creationId xmlns:a16="http://schemas.microsoft.com/office/drawing/2014/main" id="{49AEFA81-7080-A049-9C1E-A2638419B4D7}"/>
              </a:ext>
            </a:extLst>
          </p:cNvPr>
          <p:cNvSpPr/>
          <p:nvPr/>
        </p:nvSpPr>
        <p:spPr>
          <a:xfrm>
            <a:off x="162400" y="1339958"/>
            <a:ext cx="8964488" cy="4653710"/>
          </a:xfrm>
          <a:prstGeom prst="rect">
            <a:avLst/>
          </a:prstGeom>
        </p:spPr>
        <p:txBody>
          <a:bodyPr wrap="square">
            <a:spAutoFit/>
          </a:bodyPr>
          <a:lstStyle/>
          <a:p>
            <a:pPr marL="285750" marR="0" indent="-285750" algn="just">
              <a:lnSpc>
                <a:spcPct val="115000"/>
              </a:lnSpc>
              <a:spcBef>
                <a:spcPts val="0"/>
              </a:spcBef>
              <a:spcAft>
                <a:spcPts val="0"/>
              </a:spcAft>
              <a:buFont typeface="Wingdings" pitchFamily="2" charset="2"/>
              <a:buChar char="v"/>
            </a:pPr>
            <a:r>
              <a:rPr lang="en-US" dirty="0">
                <a:latin typeface="Arial" panose="020B0604020202020204" pitchFamily="34" charset="0"/>
                <a:ea typeface="Times New Roman" panose="02020603050405020304" pitchFamily="18" charset="0"/>
              </a:rPr>
              <a:t>Communication channels will be primarily </a:t>
            </a:r>
          </a:p>
          <a:p>
            <a:pPr marL="0" marR="0" algn="just">
              <a:lnSpc>
                <a:spcPct val="115000"/>
              </a:lnSpc>
              <a:spcBef>
                <a:spcPts val="0"/>
              </a:spcBef>
              <a:spcAft>
                <a:spcPts val="0"/>
              </a:spcAft>
            </a:pPr>
            <a:r>
              <a:rPr lang="en-US" dirty="0">
                <a:latin typeface="Arial" panose="020B0604020202020204" pitchFamily="34" charset="0"/>
                <a:ea typeface="Times New Roman" panose="02020603050405020304" pitchFamily="18" charset="0"/>
              </a:rPr>
              <a:t>	- Publications</a:t>
            </a:r>
          </a:p>
          <a:p>
            <a:pPr marL="0" marR="0" algn="just">
              <a:lnSpc>
                <a:spcPct val="115000"/>
              </a:lnSpc>
              <a:spcBef>
                <a:spcPts val="0"/>
              </a:spcBef>
              <a:spcAft>
                <a:spcPts val="0"/>
              </a:spcAft>
            </a:pPr>
            <a:r>
              <a:rPr lang="en-US" dirty="0">
                <a:latin typeface="Arial" panose="020B0604020202020204" pitchFamily="34" charset="0"/>
                <a:ea typeface="Times New Roman" panose="02020603050405020304" pitchFamily="18" charset="0"/>
              </a:rPr>
              <a:t>	- Workshops and training activities, </a:t>
            </a:r>
          </a:p>
          <a:p>
            <a:pPr marL="0" marR="0" algn="just">
              <a:lnSpc>
                <a:spcPct val="115000"/>
              </a:lnSpc>
              <a:spcBef>
                <a:spcPts val="0"/>
              </a:spcBef>
              <a:spcAft>
                <a:spcPts val="0"/>
              </a:spcAft>
            </a:pPr>
            <a:r>
              <a:rPr lang="en-US" dirty="0">
                <a:latin typeface="Arial" panose="020B0604020202020204" pitchFamily="34" charset="0"/>
                <a:ea typeface="Times New Roman" panose="02020603050405020304" pitchFamily="18" charset="0"/>
              </a:rPr>
              <a:t>	- Developing and disseminating training materials and other information about DLB through the project web site </a:t>
            </a:r>
            <a:r>
              <a:rPr lang="en-US" sz="1400" dirty="0">
                <a:latin typeface="Arial" panose="020B0604020202020204" pitchFamily="34" charset="0"/>
                <a:ea typeface="Times New Roman" panose="02020603050405020304" pitchFamily="18" charset="0"/>
              </a:rPr>
              <a:t>(</a:t>
            </a:r>
            <a:r>
              <a:rPr lang="en-US" sz="1400" u="sng" dirty="0">
                <a:solidFill>
                  <a:srgbClr val="0000FF"/>
                </a:solidFill>
                <a:latin typeface="Arial" panose="020B0604020202020204" pitchFamily="34" charset="0"/>
                <a:ea typeface="Times New Roman" panose="02020603050405020304" pitchFamily="18" charset="0"/>
                <a:hlinkClick r:id="rId2"/>
              </a:rPr>
              <a:t>www.syngentafoundation.org/demand-driven-plant-variety-design</a:t>
            </a:r>
            <a:r>
              <a:rPr lang="en-US" sz="1400" u="sng" dirty="0">
                <a:solidFill>
                  <a:srgbClr val="0000FF"/>
                </a:solidFill>
                <a:latin typeface="Arial" panose="020B0604020202020204" pitchFamily="34" charset="0"/>
                <a:ea typeface="Times New Roman" panose="02020603050405020304" pitchFamily="18" charset="0"/>
              </a:rPr>
              <a:t>) </a:t>
            </a:r>
          </a:p>
          <a:p>
            <a:pPr marL="0" marR="0" algn="just">
              <a:lnSpc>
                <a:spcPct val="115000"/>
              </a:lnSpc>
              <a:spcBef>
                <a:spcPts val="0"/>
              </a:spcBef>
              <a:spcAft>
                <a:spcPts val="0"/>
              </a:spcAft>
            </a:pPr>
            <a:endParaRPr lang="en-US" sz="1400" u="sng" dirty="0">
              <a:solidFill>
                <a:srgbClr val="0000FF"/>
              </a:solidFill>
              <a:latin typeface="Arial" panose="020B0604020202020204" pitchFamily="34" charset="0"/>
              <a:ea typeface="Times New Roman" panose="02020603050405020304" pitchFamily="18" charset="0"/>
            </a:endParaRPr>
          </a:p>
          <a:p>
            <a:pPr marL="285750" lvl="0" indent="-285750">
              <a:buFont typeface="Wingdings" pitchFamily="2" charset="2"/>
              <a:buChar char="v"/>
            </a:pPr>
            <a:r>
              <a:rPr lang="en-GB" dirty="0">
                <a:solidFill>
                  <a:prstClr val="black"/>
                </a:solidFill>
                <a:latin typeface="Arial" panose="020B0604020202020204" pitchFamily="34" charset="0"/>
                <a:ea typeface="Calibri" panose="020F0502020204030204" pitchFamily="34" charset="0"/>
              </a:rPr>
              <a:t>The DLB website to be developed? </a:t>
            </a:r>
          </a:p>
          <a:p>
            <a:pPr marL="285750" lvl="0" indent="-285750">
              <a:buFont typeface="Wingdings" pitchFamily="2" charset="2"/>
              <a:buChar char="v"/>
            </a:pPr>
            <a:endParaRPr lang="en-GB" dirty="0">
              <a:solidFill>
                <a:prstClr val="black"/>
              </a:solidFill>
              <a:latin typeface="Arial" panose="020B0604020202020204" pitchFamily="34" charset="0"/>
              <a:ea typeface="Calibri" panose="020F0502020204030204" pitchFamily="34" charset="0"/>
            </a:endParaRPr>
          </a:p>
          <a:p>
            <a:pPr marL="285750" lvl="0" indent="-285750">
              <a:buFont typeface="Wingdings" pitchFamily="2" charset="2"/>
              <a:buChar char="v"/>
            </a:pPr>
            <a:r>
              <a:rPr lang="en-GB" dirty="0">
                <a:solidFill>
                  <a:prstClr val="black"/>
                </a:solidFill>
                <a:latin typeface="Arial" panose="020B0604020202020204" pitchFamily="34" charset="0"/>
                <a:ea typeface="Calibri" panose="020F0502020204030204" pitchFamily="34" charset="0"/>
              </a:rPr>
              <a:t>A second volume on </a:t>
            </a:r>
            <a:r>
              <a:rPr lang="en-GB" i="1" dirty="0">
                <a:solidFill>
                  <a:prstClr val="black"/>
                </a:solidFill>
                <a:latin typeface="Arial" panose="020B0604020202020204" pitchFamily="34" charset="0"/>
                <a:ea typeface="Calibri" panose="020F0502020204030204" pitchFamily="34" charset="0"/>
              </a:rPr>
              <a:t>“Demand led breeding: from Principles to Practice”</a:t>
            </a:r>
          </a:p>
          <a:p>
            <a:pPr lvl="0"/>
            <a:r>
              <a:rPr lang="en-GB" i="1" dirty="0">
                <a:solidFill>
                  <a:prstClr val="black"/>
                </a:solidFill>
                <a:latin typeface="Arial" panose="020B0604020202020204" pitchFamily="34" charset="0"/>
                <a:ea typeface="Calibri" panose="020F0502020204030204" pitchFamily="34" charset="0"/>
              </a:rPr>
              <a:t>	</a:t>
            </a:r>
            <a:r>
              <a:rPr lang="en-GB" dirty="0">
                <a:solidFill>
                  <a:prstClr val="black"/>
                </a:solidFill>
                <a:latin typeface="Arial" panose="020B0604020202020204" pitchFamily="34" charset="0"/>
                <a:ea typeface="Calibri" panose="020F0502020204030204" pitchFamily="34" charset="0"/>
              </a:rPr>
              <a:t>- Will contains the case studies conducted by project partners during 2014 – 17 on implementing DLB approaches within specific crops and countries, </a:t>
            </a:r>
          </a:p>
          <a:p>
            <a:pPr lvl="0"/>
            <a:r>
              <a:rPr lang="en-GB" dirty="0">
                <a:solidFill>
                  <a:prstClr val="black"/>
                </a:solidFill>
                <a:latin typeface="Arial" panose="020B0604020202020204" pitchFamily="34" charset="0"/>
                <a:ea typeface="Calibri" panose="020F0502020204030204" pitchFamily="34" charset="0"/>
              </a:rPr>
              <a:t>	- Will be published by CABI in by December 2019</a:t>
            </a:r>
            <a:r>
              <a:rPr lang="en-US" dirty="0">
                <a:solidFill>
                  <a:prstClr val="black"/>
                </a:solidFill>
              </a:rPr>
              <a:t> </a:t>
            </a:r>
          </a:p>
          <a:p>
            <a:pPr lvl="0"/>
            <a:endParaRPr lang="en-US" dirty="0">
              <a:solidFill>
                <a:prstClr val="black"/>
              </a:solidFill>
            </a:endParaRPr>
          </a:p>
          <a:p>
            <a:pPr marL="285750" indent="-285750">
              <a:buFont typeface="Wingdings" pitchFamily="2" charset="2"/>
              <a:buChar char="v"/>
            </a:pPr>
            <a:r>
              <a:rPr lang="en-GB" dirty="0">
                <a:latin typeface="Arial" panose="020B0604020202020204" pitchFamily="34" charset="0"/>
                <a:ea typeface="Calibri" panose="020F0502020204030204" pitchFamily="34" charset="0"/>
                <a:cs typeface="Times New Roman" panose="02020603050405020304" pitchFamily="18" charset="0"/>
              </a:rPr>
              <a:t>Additional education materials on DLB</a:t>
            </a:r>
            <a:endParaRPr lang="en-US" dirty="0">
              <a:ea typeface="Calibri" panose="020F0502020204030204" pitchFamily="34" charset="0"/>
              <a:cs typeface="Times New Roman" panose="02020603050405020304" pitchFamily="18" charset="0"/>
            </a:endParaRPr>
          </a:p>
          <a:p>
            <a:pPr lvl="0"/>
            <a:endParaRPr lang="en-US" dirty="0">
              <a:solidFill>
                <a:prstClr val="black"/>
              </a:solidFill>
            </a:endParaRPr>
          </a:p>
          <a:p>
            <a:pPr marL="0" marR="0" algn="just">
              <a:lnSpc>
                <a:spcPct val="115000"/>
              </a:lnSpc>
              <a:spcBef>
                <a:spcPts val="0"/>
              </a:spcBef>
              <a:spcAft>
                <a:spcPts val="0"/>
              </a:spcAft>
            </a:pPr>
            <a:endParaRPr lang="en-US" sz="14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143100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8F936B-B85D-2946-A7AE-8102E0131972}"/>
              </a:ext>
            </a:extLst>
          </p:cNvPr>
          <p:cNvSpPr/>
          <p:nvPr/>
        </p:nvSpPr>
        <p:spPr>
          <a:xfrm>
            <a:off x="467544" y="1412776"/>
            <a:ext cx="7488832" cy="369332"/>
          </a:xfrm>
          <a:prstGeom prst="rect">
            <a:avLst/>
          </a:prstGeom>
        </p:spPr>
        <p:txBody>
          <a:bodyPr wrap="square">
            <a:spAutoFit/>
          </a:bodyPr>
          <a:lstStyle/>
          <a:p>
            <a:pPr marL="0" marR="0" algn="just">
              <a:spcBef>
                <a:spcPts val="0"/>
              </a:spcBef>
              <a:spcAft>
                <a:spcPts val="0"/>
              </a:spcAft>
            </a:pPr>
            <a:r>
              <a:rPr lang="en-GB" b="1" i="1" dirty="0">
                <a:latin typeface="Arial" panose="020B0604020202020204" pitchFamily="34" charset="0"/>
                <a:ea typeface="Calibri" panose="020F0502020204030204" pitchFamily="34" charset="0"/>
                <a:cs typeface="Times New Roman" panose="02020603050405020304" pitchFamily="18" charset="0"/>
              </a:rPr>
              <a:t>Additional education materials on demand led breeding</a:t>
            </a:r>
            <a:endParaRPr lang="en-US"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6A4E99E-2982-D84B-887F-BE58F0F8F439}"/>
              </a:ext>
            </a:extLst>
          </p:cNvPr>
          <p:cNvSpPr/>
          <p:nvPr/>
        </p:nvSpPr>
        <p:spPr>
          <a:xfrm>
            <a:off x="395536" y="1916832"/>
            <a:ext cx="8424936" cy="4455066"/>
          </a:xfrm>
          <a:prstGeom prst="rect">
            <a:avLst/>
          </a:prstGeom>
        </p:spPr>
        <p:txBody>
          <a:bodyPr wrap="square">
            <a:spAutoFit/>
          </a:bodyPr>
          <a:lstStyle/>
          <a:p>
            <a:pPr marL="285750" marR="0" indent="-285750" algn="just">
              <a:spcBef>
                <a:spcPts val="0"/>
              </a:spcBef>
              <a:spcAft>
                <a:spcPts val="0"/>
              </a:spcAft>
              <a:buFont typeface="Wingdings" pitchFamily="2" charset="2"/>
              <a:buChar char="v"/>
            </a:pPr>
            <a:r>
              <a:rPr lang="en-GB" i="1" dirty="0">
                <a:latin typeface="Arial" panose="020B0604020202020204" pitchFamily="34" charset="0"/>
                <a:ea typeface="Calibri" panose="020F0502020204030204" pitchFamily="34" charset="0"/>
                <a:cs typeface="Times New Roman" panose="02020603050405020304" pitchFamily="18" charset="0"/>
              </a:rPr>
              <a:t>Introduction to Demand led Breeding - Unit 8: </a:t>
            </a:r>
            <a:r>
              <a:rPr lang="en-AU" i="1" dirty="0">
                <a:latin typeface="Arial" panose="020B0604020202020204" pitchFamily="34" charset="0"/>
                <a:ea typeface="Times New Roman" panose="02020603050405020304" pitchFamily="18" charset="0"/>
                <a:cs typeface="Times New Roman" panose="02020603050405020304" pitchFamily="18" charset="0"/>
              </a:rPr>
              <a:t>Gender and Plant Breeding</a:t>
            </a:r>
          </a:p>
          <a:p>
            <a:pPr marL="0" marR="0" algn="just">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Partners:  </a:t>
            </a:r>
          </a:p>
          <a:p>
            <a:pPr marL="0" marR="0" algn="just">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 Gender related plant breeding program (GREAT) at Cornell University, USA and Makerere University, Uganda </a:t>
            </a:r>
          </a:p>
          <a:p>
            <a:pPr marL="0" marR="0" algn="just">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 The CGIAR gender and plant breeding program. </a:t>
            </a:r>
            <a:endParaRPr lang="en-US"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Wingdings" pitchFamily="2" charset="2"/>
              <a:buChar char="v"/>
            </a:pPr>
            <a:r>
              <a:rPr lang="en-AU" i="1" dirty="0">
                <a:latin typeface="Arial" panose="020B0604020202020204" pitchFamily="34" charset="0"/>
                <a:ea typeface="Times New Roman" panose="02020603050405020304" pitchFamily="18" charset="0"/>
                <a:cs typeface="Times New Roman" panose="02020603050405020304" pitchFamily="18" charset="0"/>
              </a:rPr>
              <a:t>Advanced Module 1: “Creating Product Profiles and Technical Data Sheets”</a:t>
            </a:r>
          </a:p>
          <a:p>
            <a:pPr marL="0" marR="0" algn="just">
              <a:lnSpc>
                <a:spcPct val="115000"/>
              </a:lnSpc>
              <a:spcBef>
                <a:spcPts val="0"/>
              </a:spcBef>
              <a:spcAft>
                <a:spcPts val="0"/>
              </a:spcAft>
            </a:pPr>
            <a:r>
              <a:rPr lang="en-AU" i="1" dirty="0">
                <a:latin typeface="Arial" panose="020B0604020202020204" pitchFamily="34" charset="0"/>
                <a:ea typeface="Times New Roman" panose="02020603050405020304" pitchFamily="18" charset="0"/>
                <a:cs typeface="Times New Roman" panose="02020603050405020304" pitchFamily="18" charset="0"/>
              </a:rPr>
              <a:t>	</a:t>
            </a:r>
            <a:r>
              <a:rPr lang="en-AU" dirty="0">
                <a:latin typeface="Arial" panose="020B0604020202020204" pitchFamily="34" charset="0"/>
                <a:ea typeface="Times New Roman" panose="02020603050405020304" pitchFamily="18" charset="0"/>
                <a:cs typeface="Times New Roman" panose="02020603050405020304" pitchFamily="18" charset="0"/>
              </a:rPr>
              <a:t>- with Examples from implementing DLB on beans, tomato and other crop breeding programs in Africa </a:t>
            </a:r>
            <a:endParaRPr lang="en-US"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AU" i="1" dirty="0">
                <a:latin typeface="Arial" panose="020B0604020202020204" pitchFamily="34" charset="0"/>
                <a:ea typeface="Times New Roman" panose="02020603050405020304" pitchFamily="18" charset="0"/>
              </a:rPr>
              <a:t>Advanced Module 2: Making the Case for Investing in Demand led Plant Breeding”</a:t>
            </a:r>
          </a:p>
          <a:p>
            <a:r>
              <a:rPr lang="en-AU" i="1" dirty="0">
                <a:latin typeface="Arial" panose="020B0604020202020204" pitchFamily="34" charset="0"/>
                <a:ea typeface="Times New Roman" panose="02020603050405020304" pitchFamily="18" charset="0"/>
              </a:rPr>
              <a:t>	-  Including </a:t>
            </a:r>
            <a:r>
              <a:rPr lang="en-AU" dirty="0">
                <a:latin typeface="Arial" panose="020B0604020202020204" pitchFamily="34" charset="0"/>
                <a:ea typeface="Times New Roman" panose="02020603050405020304" pitchFamily="18" charset="0"/>
              </a:rPr>
              <a:t>new methodology, types of evidence required, </a:t>
            </a:r>
          </a:p>
          <a:p>
            <a:r>
              <a:rPr lang="en-AU" dirty="0">
                <a:latin typeface="Arial" panose="020B0604020202020204" pitchFamily="34" charset="0"/>
                <a:ea typeface="Times New Roman" panose="02020603050405020304" pitchFamily="18" charset="0"/>
              </a:rPr>
              <a:t>	- with examples, as a basis for developing new business cases to support investments in DLB by public and private sector.</a:t>
            </a:r>
            <a:r>
              <a:rPr lang="en-US" dirty="0"/>
              <a:t> </a:t>
            </a:r>
          </a:p>
        </p:txBody>
      </p:sp>
      <p:sp>
        <p:nvSpPr>
          <p:cNvPr id="8" name="Title 1">
            <a:extLst>
              <a:ext uri="{FF2B5EF4-FFF2-40B4-BE49-F238E27FC236}">
                <a16:creationId xmlns:a16="http://schemas.microsoft.com/office/drawing/2014/main" id="{425D8702-E6A7-3E41-B7F1-95F320044261}"/>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lvl="1"/>
            <a:r>
              <a:rPr lang="en-AU" sz="3200" b="1" dirty="0">
                <a:solidFill>
                  <a:schemeClr val="bg1"/>
                </a:solidFill>
              </a:rPr>
              <a:t>Crosscutting activities, methods and outputs</a:t>
            </a:r>
          </a:p>
          <a:p>
            <a:pPr lvl="1"/>
            <a:r>
              <a:rPr lang="en-AU" sz="3200" b="1" dirty="0">
                <a:solidFill>
                  <a:schemeClr val="bg1"/>
                </a:solidFill>
              </a:rPr>
              <a:t>Communication </a:t>
            </a:r>
            <a:endParaRPr lang="en-US" sz="3200" dirty="0">
              <a:solidFill>
                <a:schemeClr val="bg1"/>
              </a:solidFill>
            </a:endParaRPr>
          </a:p>
        </p:txBody>
      </p:sp>
    </p:spTree>
    <p:extLst>
      <p:ext uri="{BB962C8B-B14F-4D97-AF65-F5344CB8AC3E}">
        <p14:creationId xmlns:p14="http://schemas.microsoft.com/office/powerpoint/2010/main" val="428145859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FE778-8AF1-4A4B-AC71-0BDF7DD30ED5}"/>
              </a:ext>
            </a:extLst>
          </p:cNvPr>
          <p:cNvSpPr/>
          <p:nvPr/>
        </p:nvSpPr>
        <p:spPr>
          <a:xfrm>
            <a:off x="395536" y="1268760"/>
            <a:ext cx="8496944" cy="5050613"/>
          </a:xfrm>
          <a:prstGeom prst="rect">
            <a:avLst/>
          </a:prstGeom>
        </p:spPr>
        <p:txBody>
          <a:bodyPr wrap="square">
            <a:spAutoFit/>
          </a:bodyPr>
          <a:lstStyle/>
          <a:p>
            <a:pPr marL="285750" marR="0" indent="-285750" algn="just">
              <a:spcBef>
                <a:spcPts val="0"/>
              </a:spcBef>
              <a:spcAft>
                <a:spcPts val="0"/>
              </a:spcAft>
              <a:buFont typeface="Wingdings" pitchFamily="2" charset="2"/>
              <a:buChar char="v"/>
            </a:pPr>
            <a:r>
              <a:rPr lang="en-GB" b="1" dirty="0">
                <a:latin typeface="Arial" panose="020B0604020202020204" pitchFamily="34" charset="0"/>
                <a:ea typeface="Calibri" panose="020F0502020204030204" pitchFamily="34" charset="0"/>
                <a:cs typeface="Times New Roman" panose="02020603050405020304" pitchFamily="18" charset="0"/>
              </a:rPr>
              <a:t>Annual Coordination Meeting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Will involve the project leadership team and African and international partners </a:t>
            </a: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Will be held each year, from 2019-2021.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AU" b="1" dirty="0">
                <a:latin typeface="Arial" panose="020B0604020202020204" pitchFamily="34" charset="0"/>
                <a:ea typeface="Times New Roman" panose="02020603050405020304" pitchFamily="18" charset="0"/>
                <a:cs typeface="Times New Roman" panose="02020603050405020304" pitchFamily="18" charset="0"/>
              </a:rPr>
              <a:t>Questionnaire to communicate with the DLB “Community of practice”  </a:t>
            </a:r>
            <a:endParaRPr lang="en-US" dirty="0">
              <a:ea typeface="Calibri" panose="020F0502020204030204" pitchFamily="34" charset="0"/>
              <a:cs typeface="Times New Roman" panose="02020603050405020304" pitchFamily="18" charset="0"/>
            </a:endParaRPr>
          </a:p>
          <a:p>
            <a:pPr marL="0" marR="0">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b="1" i="1" dirty="0">
                <a:latin typeface="Arial" panose="020B0604020202020204" pitchFamily="34"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i="1" dirty="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 To promote promising new varieties developed by DLPB alumni breeders </a:t>
            </a:r>
            <a:endParaRPr lang="en-US"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Deliverables: </a:t>
            </a:r>
            <a:r>
              <a:rPr lang="en-GB" i="1" dirty="0">
                <a:latin typeface="Arial" panose="020B0604020202020204" pitchFamily="34" charset="0"/>
                <a:ea typeface="Calibri" panose="020F0502020204030204" pitchFamily="34" charset="0"/>
                <a:cs typeface="Times New Roman" panose="02020603050405020304" pitchFamily="18" charset="0"/>
              </a:rPr>
              <a:t>“</a:t>
            </a:r>
            <a:r>
              <a:rPr lang="en-GB" b="1" i="1" dirty="0">
                <a:latin typeface="Arial" panose="020B0604020202020204" pitchFamily="34" charset="0"/>
                <a:ea typeface="Calibri" panose="020F0502020204030204" pitchFamily="34" charset="0"/>
                <a:cs typeface="Times New Roman" panose="02020603050405020304" pitchFamily="18" charset="0"/>
              </a:rPr>
              <a:t>Africa Seeds</a:t>
            </a:r>
            <a:r>
              <a:rPr lang="en-GB" b="1" dirty="0">
                <a:latin typeface="Arial" panose="020B0604020202020204" pitchFamily="34" charset="0"/>
                <a:ea typeface="Calibri" panose="020F0502020204030204" pitchFamily="34" charset="0"/>
                <a:cs typeface="Times New Roman" panose="02020603050405020304" pitchFamily="18" charset="0"/>
              </a:rPr>
              <a:t>” catalogue </a:t>
            </a:r>
            <a:r>
              <a:rPr lang="en-GB" dirty="0">
                <a:latin typeface="Arial" panose="020B0604020202020204" pitchFamily="34" charset="0"/>
                <a:ea typeface="Calibri" panose="020F0502020204030204" pitchFamily="34" charset="0"/>
                <a:cs typeface="Times New Roman" panose="02020603050405020304" pitchFamily="18" charset="0"/>
              </a:rPr>
              <a:t>and </a:t>
            </a:r>
            <a:r>
              <a:rPr lang="en-GB" b="1" dirty="0">
                <a:latin typeface="Arial" panose="020B0604020202020204" pitchFamily="34" charset="0"/>
                <a:ea typeface="Calibri" panose="020F0502020204030204" pitchFamily="34" charset="0"/>
                <a:cs typeface="Times New Roman" panose="02020603050405020304" pitchFamily="18" charset="0"/>
              </a:rPr>
              <a:t>other promotional material </a:t>
            </a:r>
            <a:r>
              <a:rPr lang="en-GB" dirty="0">
                <a:latin typeface="Arial" panose="020B0604020202020204" pitchFamily="34" charset="0"/>
                <a:ea typeface="Calibri" panose="020F0502020204030204" pitchFamily="34" charset="0"/>
                <a:cs typeface="Times New Roman" panose="02020603050405020304" pitchFamily="18" charset="0"/>
              </a:rPr>
              <a:t>for promising new varieties for each crop, with the accompanying </a:t>
            </a:r>
            <a:r>
              <a:rPr lang="en-GB" b="1" dirty="0">
                <a:latin typeface="Arial" panose="020B0604020202020204" pitchFamily="34" charset="0"/>
                <a:ea typeface="Calibri" panose="020F0502020204030204" pitchFamily="34" charset="0"/>
                <a:cs typeface="Times New Roman" panose="02020603050405020304" pitchFamily="18" charset="0"/>
              </a:rPr>
              <a:t>product profile and technical data </a:t>
            </a:r>
            <a:r>
              <a:rPr lang="en-GB" dirty="0">
                <a:latin typeface="Arial" panose="020B0604020202020204" pitchFamily="34" charset="0"/>
                <a:ea typeface="Calibri" panose="020F0502020204030204" pitchFamily="34" charset="0"/>
                <a:cs typeface="Times New Roman" panose="02020603050405020304" pitchFamily="18" charset="0"/>
              </a:rPr>
              <a:t>to verify the attributes of the promising new variety and </a:t>
            </a:r>
            <a:r>
              <a:rPr lang="en-GB" b="1" dirty="0">
                <a:latin typeface="Arial" panose="020B0604020202020204" pitchFamily="34" charset="0"/>
                <a:ea typeface="Calibri" panose="020F0502020204030204" pitchFamily="34" charset="0"/>
                <a:cs typeface="Times New Roman" panose="02020603050405020304" pitchFamily="18" charset="0"/>
              </a:rPr>
              <a:t>how/where to access seed of the new variety</a:t>
            </a:r>
            <a:r>
              <a:rPr lang="en-GB" dirty="0">
                <a:latin typeface="Arial" panose="020B0604020202020204" pitchFamily="34"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highlight>
                  <a:srgbClr val="00FFFF"/>
                </a:highlight>
                <a:ea typeface="Calibri" panose="020F0502020204030204" pitchFamily="34" charset="0"/>
                <a:cs typeface="Calibri" panose="020F0502020204030204" pitchFamily="34" charset="0"/>
              </a:rPr>
              <a:t>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b="1" i="1" dirty="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 To identify professional development opportunities for DLB alumni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Aim: To support the continuing professional development of plant breeders and associated crop improvement professionals.</a:t>
            </a:r>
            <a:endParaRPr lang="en-US" dirty="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E7F47A-EDF0-3B48-922D-ABB63606841C}"/>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lvl="1"/>
            <a:r>
              <a:rPr lang="en-AU" sz="3200" b="1" dirty="0">
                <a:solidFill>
                  <a:schemeClr val="bg1"/>
                </a:solidFill>
              </a:rPr>
              <a:t>Crosscutting activities, methods and outputs</a:t>
            </a:r>
          </a:p>
          <a:p>
            <a:pPr lvl="1"/>
            <a:r>
              <a:rPr lang="en-AU" sz="3200" b="1" dirty="0">
                <a:solidFill>
                  <a:schemeClr val="bg1"/>
                </a:solidFill>
              </a:rPr>
              <a:t>Communication </a:t>
            </a:r>
            <a:endParaRPr lang="en-US" sz="3200" dirty="0">
              <a:solidFill>
                <a:schemeClr val="bg1"/>
              </a:solidFill>
            </a:endParaRPr>
          </a:p>
        </p:txBody>
      </p:sp>
    </p:spTree>
    <p:extLst>
      <p:ext uri="{BB962C8B-B14F-4D97-AF65-F5344CB8AC3E}">
        <p14:creationId xmlns:p14="http://schemas.microsoft.com/office/powerpoint/2010/main" val="16579940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phase 2 (DLB2) : The project</a:t>
            </a:r>
            <a:endParaRPr lang="en-US" sz="2954" b="1" dirty="0">
              <a:solidFill>
                <a:prstClr val="white"/>
              </a:solidFill>
              <a:latin typeface="Franklin Gothic Medium"/>
              <a:ea typeface="MS PGothic" charset="0"/>
            </a:endParaRPr>
          </a:p>
        </p:txBody>
      </p:sp>
      <p:graphicFrame>
        <p:nvGraphicFramePr>
          <p:cNvPr id="12" name="Table 11">
            <a:extLst>
              <a:ext uri="{FF2B5EF4-FFF2-40B4-BE49-F238E27FC236}">
                <a16:creationId xmlns:a16="http://schemas.microsoft.com/office/drawing/2014/main" id="{3AF32FB3-6C53-D045-91D8-D2FC7C663223}"/>
              </a:ext>
            </a:extLst>
          </p:cNvPr>
          <p:cNvGraphicFramePr>
            <a:graphicFrameLocks noGrp="1"/>
          </p:cNvGraphicFramePr>
          <p:nvPr>
            <p:extLst>
              <p:ext uri="{D42A27DB-BD31-4B8C-83A1-F6EECF244321}">
                <p14:modId xmlns:p14="http://schemas.microsoft.com/office/powerpoint/2010/main" val="4160381505"/>
              </p:ext>
            </p:extLst>
          </p:nvPr>
        </p:nvGraphicFramePr>
        <p:xfrm>
          <a:off x="755576" y="1844824"/>
          <a:ext cx="8036732" cy="4145280"/>
        </p:xfrm>
        <a:graphic>
          <a:graphicData uri="http://schemas.openxmlformats.org/drawingml/2006/table">
            <a:tbl>
              <a:tblPr firstRow="1" firstCol="1" lastRow="1" lastCol="1" bandRow="1" bandCol="1"/>
              <a:tblGrid>
                <a:gridCol w="2808312">
                  <a:extLst>
                    <a:ext uri="{9D8B030D-6E8A-4147-A177-3AD203B41FA5}">
                      <a16:colId xmlns:a16="http://schemas.microsoft.com/office/drawing/2014/main" val="3270456340"/>
                    </a:ext>
                  </a:extLst>
                </a:gridCol>
                <a:gridCol w="5228420">
                  <a:extLst>
                    <a:ext uri="{9D8B030D-6E8A-4147-A177-3AD203B41FA5}">
                      <a16:colId xmlns:a16="http://schemas.microsoft.com/office/drawing/2014/main" val="2498142590"/>
                    </a:ext>
                  </a:extLst>
                </a:gridCol>
              </a:tblGrid>
              <a:tr h="0">
                <a:tc>
                  <a:txBody>
                    <a:bodyPr/>
                    <a:lstStyle/>
                    <a:p>
                      <a:pPr marL="0" marR="0">
                        <a:spcBef>
                          <a:spcPts val="200"/>
                        </a:spcBef>
                        <a:spcAft>
                          <a:spcPts val="200"/>
                        </a:spcAft>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ACIAR Program(s) Area</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Global Program </a:t>
                      </a:r>
                    </a:p>
                    <a:p>
                      <a:pPr marL="0" marR="0">
                        <a:spcBef>
                          <a:spcPts val="200"/>
                        </a:spcBef>
                        <a:spcAft>
                          <a:spcPts val="2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762202374"/>
                  </a:ext>
                </a:extLst>
              </a:tr>
              <a:tr h="211455">
                <a:tc>
                  <a:txBody>
                    <a:bodyPr/>
                    <a:lstStyle/>
                    <a:p>
                      <a:pPr marL="0" marR="0">
                        <a:spcBef>
                          <a:spcPts val="200"/>
                        </a:spcBef>
                        <a:spcAft>
                          <a:spcPts val="200"/>
                        </a:spcAft>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Project number</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FSC/2013/019v3</a:t>
                      </a:r>
                    </a:p>
                    <a:p>
                      <a:pPr marL="0" marR="0">
                        <a:spcBef>
                          <a:spcPts val="200"/>
                        </a:spcBef>
                        <a:spcAft>
                          <a:spcPts val="2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23205992"/>
                  </a:ext>
                </a:extLst>
              </a:tr>
              <a:tr h="0">
                <a:tc>
                  <a:txBody>
                    <a:bodyPr/>
                    <a:lstStyle/>
                    <a:p>
                      <a:pPr marL="0" marR="0">
                        <a:spcBef>
                          <a:spcPts val="200"/>
                        </a:spcBef>
                        <a:spcAft>
                          <a:spcPts val="200"/>
                        </a:spcAft>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Project title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Demand led Plant Variety Design for Emerging Markets in Africa </a:t>
                      </a:r>
                    </a:p>
                    <a:p>
                      <a:pPr marL="0" marR="0">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Proposal Variation 2018-2021</a:t>
                      </a:r>
                    </a:p>
                    <a:p>
                      <a:pPr marL="0" marR="0">
                        <a:spcBef>
                          <a:spcPts val="200"/>
                        </a:spcBef>
                        <a:spcAft>
                          <a:spcPts val="2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198810030"/>
                  </a:ext>
                </a:extLst>
              </a:tr>
              <a:tr h="0">
                <a:tc>
                  <a:txBody>
                    <a:bodyPr/>
                    <a:lstStyle/>
                    <a:p>
                      <a:pPr marL="0" marR="0">
                        <a:spcBef>
                          <a:spcPts val="200"/>
                        </a:spcBef>
                        <a:spcAft>
                          <a:spcPts val="200"/>
                        </a:spcAft>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Commissioned </a:t>
                      </a:r>
                      <a:r>
                        <a:rPr lang="en-US" sz="1800" b="1" dirty="0" err="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8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University of Queensland </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507731594"/>
                  </a:ext>
                </a:extLst>
              </a:tr>
              <a:tr h="0">
                <a:tc>
                  <a:txBody>
                    <a:bodyPr/>
                    <a:lstStyle/>
                    <a:p>
                      <a:pPr marL="0" marR="0">
                        <a:spcBef>
                          <a:spcPts val="200"/>
                        </a:spcBef>
                        <a:spcAft>
                          <a:spcPts val="200"/>
                        </a:spcAft>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Proposed start date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 April 2019</a:t>
                      </a:r>
                    </a:p>
                    <a:p>
                      <a:pPr marL="0" marR="0">
                        <a:spcBef>
                          <a:spcPts val="200"/>
                        </a:spcBef>
                        <a:spcAft>
                          <a:spcPts val="2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62395551"/>
                  </a:ext>
                </a:extLst>
              </a:tr>
              <a:tr h="0">
                <a:tc>
                  <a:txBody>
                    <a:bodyPr/>
                    <a:lstStyle/>
                    <a:p>
                      <a:pPr marL="0" marR="0">
                        <a:spcBef>
                          <a:spcPts val="200"/>
                        </a:spcBef>
                        <a:spcAft>
                          <a:spcPts val="200"/>
                        </a:spcAft>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Proposed finish date</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31 March 2022</a:t>
                      </a:r>
                    </a:p>
                    <a:p>
                      <a:pPr marL="0" marR="0">
                        <a:spcBef>
                          <a:spcPts val="200"/>
                        </a:spcBef>
                        <a:spcAft>
                          <a:spcPts val="2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53444060"/>
                  </a:ext>
                </a:extLst>
              </a:tr>
            </a:tbl>
          </a:graphicData>
        </a:graphic>
      </p:graphicFrame>
    </p:spTree>
    <p:extLst>
      <p:ext uri="{BB962C8B-B14F-4D97-AF65-F5344CB8AC3E}">
        <p14:creationId xmlns:p14="http://schemas.microsoft.com/office/powerpoint/2010/main" val="143825969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AFE42C-BED9-4446-A824-9AC3266D3AE2}"/>
              </a:ext>
            </a:extLst>
          </p:cNvPr>
          <p:cNvSpPr/>
          <p:nvPr/>
        </p:nvSpPr>
        <p:spPr>
          <a:xfrm>
            <a:off x="467544" y="1373126"/>
            <a:ext cx="8352928" cy="5071645"/>
          </a:xfrm>
          <a:prstGeom prst="rect">
            <a:avLst/>
          </a:prstGeom>
        </p:spPr>
        <p:txBody>
          <a:bodyPr wrap="square">
            <a:spAutoFit/>
          </a:bodyPr>
          <a:lstStyle/>
          <a:p>
            <a:pPr marL="285750" marR="0" indent="-285750">
              <a:spcBef>
                <a:spcPts val="0"/>
              </a:spcBef>
              <a:spcAft>
                <a:spcPts val="0"/>
              </a:spcAft>
              <a:buFont typeface="Wingdings" pitchFamily="2" charset="2"/>
              <a:buChar char="v"/>
            </a:pPr>
            <a:r>
              <a:rPr lang="en-US" b="1" dirty="0">
                <a:ea typeface="Times New Roman" panose="02020603050405020304" pitchFamily="18" charset="0"/>
                <a:cs typeface="Times New Roman" panose="02020603050405020304" pitchFamily="18" charset="0"/>
              </a:rPr>
              <a:t>Capacity building will be at</a:t>
            </a:r>
            <a:r>
              <a:rPr lang="en-AU" dirty="0">
                <a:latin typeface="Arial" panose="020B0604020202020204" pitchFamily="34" charset="0"/>
                <a:ea typeface="Times New Roman" panose="02020603050405020304" pitchFamily="18" charset="0"/>
                <a:cs typeface="Times New Roman" panose="02020603050405020304" pitchFamily="18" charset="0"/>
              </a:rPr>
              <a:t> both the individual and institutional level</a:t>
            </a:r>
          </a:p>
          <a:p>
            <a:pPr marL="285750" marR="0" indent="-285750">
              <a:spcBef>
                <a:spcPts val="0"/>
              </a:spcBef>
              <a:spcAft>
                <a:spcPts val="0"/>
              </a:spcAft>
              <a:buFont typeface="Wingdings" pitchFamily="2" charset="2"/>
              <a:buChar char="v"/>
            </a:pPr>
            <a:endParaRPr lang="en-AU" dirty="0">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AU" dirty="0">
                <a:latin typeface="Arial" panose="020B0604020202020204" pitchFamily="34" charset="0"/>
                <a:ea typeface="Times New Roman" panose="02020603050405020304" pitchFamily="18" charset="0"/>
                <a:cs typeface="Times New Roman" panose="02020603050405020304" pitchFamily="18" charset="0"/>
              </a:rPr>
              <a:t>Is integral to all three objectives of this project.</a:t>
            </a:r>
          </a:p>
          <a:p>
            <a:pPr marR="0">
              <a:spcBef>
                <a:spcPts val="0"/>
              </a:spcBef>
              <a:spcAft>
                <a:spcPts val="0"/>
              </a:spcAft>
            </a:pPr>
            <a:endParaRPr lang="en-AU" dirty="0">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AU" dirty="0">
                <a:latin typeface="Arial" panose="020B0604020202020204" pitchFamily="34" charset="0"/>
                <a:ea typeface="Times New Roman" panose="02020603050405020304" pitchFamily="18" charset="0"/>
                <a:cs typeface="Times New Roman" panose="02020603050405020304" pitchFamily="18" charset="0"/>
              </a:rPr>
              <a:t>Objective 2 focuses solely on capacity building within plant breeding programs in Africa. </a:t>
            </a:r>
          </a:p>
          <a:p>
            <a:pPr marL="285750" marR="0" indent="-285750">
              <a:spcBef>
                <a:spcPts val="0"/>
              </a:spcBef>
              <a:spcAft>
                <a:spcPts val="0"/>
              </a:spcAft>
              <a:buFont typeface="Wingdings" pitchFamily="2" charset="2"/>
              <a:buChar char="v"/>
            </a:pPr>
            <a:endParaRPr lang="en-AU" dirty="0">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AU" dirty="0">
                <a:latin typeface="Arial" panose="020B0604020202020204" pitchFamily="34" charset="0"/>
                <a:ea typeface="Times New Roman" panose="02020603050405020304" pitchFamily="18" charset="0"/>
                <a:cs typeface="Times New Roman" panose="02020603050405020304" pitchFamily="18" charset="0"/>
              </a:rPr>
              <a:t>The scope of the DLB2’s capacity building activities and outputs cover the following:  </a:t>
            </a:r>
          </a:p>
          <a:p>
            <a:pPr marL="0" marR="0" algn="just">
              <a:spcBef>
                <a:spcPts val="0"/>
              </a:spcBef>
              <a:spcAft>
                <a:spcPts val="0"/>
              </a:spcAft>
            </a:pPr>
            <a:endParaRPr lang="en-US"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 </a:t>
            </a:r>
            <a:r>
              <a:rPr lang="en-AU" b="1" i="1" dirty="0">
                <a:latin typeface="Arial" panose="020B0604020202020204" pitchFamily="34" charset="0"/>
                <a:ea typeface="Times New Roman" panose="02020603050405020304" pitchFamily="18" charset="0"/>
                <a:cs typeface="Times New Roman" panose="02020603050405020304" pitchFamily="18" charset="0"/>
              </a:rPr>
              <a:t>Demand led breeding education materials </a:t>
            </a:r>
            <a:r>
              <a:rPr lang="en-AU" dirty="0">
                <a:latin typeface="Arial" panose="020B0604020202020204" pitchFamily="34" charset="0"/>
                <a:ea typeface="Times New Roman" panose="02020603050405020304" pitchFamily="18" charset="0"/>
                <a:cs typeface="Times New Roman" panose="02020603050405020304" pitchFamily="18" charset="0"/>
              </a:rPr>
              <a:t>for inclusion in curriculum and courses for post graduate programs for plant breeders at universities in Africa; and </a:t>
            </a:r>
            <a:endParaRPr lang="en-US"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 </a:t>
            </a:r>
            <a:r>
              <a:rPr lang="en-AU" b="1" i="1" dirty="0">
                <a:latin typeface="Arial" panose="020B0604020202020204" pitchFamily="34" charset="0"/>
                <a:ea typeface="Times New Roman" panose="02020603050405020304" pitchFamily="18" charset="0"/>
                <a:cs typeface="Times New Roman" panose="02020603050405020304" pitchFamily="18" charset="0"/>
              </a:rPr>
              <a:t>New professional development opportunities </a:t>
            </a:r>
            <a:r>
              <a:rPr lang="en-AU" dirty="0">
                <a:latin typeface="Arial" panose="020B0604020202020204" pitchFamily="34" charset="0"/>
                <a:ea typeface="Times New Roman" panose="02020603050405020304" pitchFamily="18" charset="0"/>
                <a:cs typeface="Times New Roman" panose="02020603050405020304" pitchFamily="18" charset="0"/>
              </a:rPr>
              <a:t>to support practicing plant breeders and related crop improvement professionals, primarily those working within national plant breeding programs in Africa. </a:t>
            </a:r>
            <a:endParaRPr lang="en-US" dirty="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BA0729DD-1C48-6349-A560-330F004B40D7}"/>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lvl="1"/>
            <a:r>
              <a:rPr lang="en-AU" sz="3200" b="1" dirty="0">
                <a:solidFill>
                  <a:schemeClr val="bg1"/>
                </a:solidFill>
              </a:rPr>
              <a:t>Crosscutting activities, methods and outputs</a:t>
            </a:r>
          </a:p>
          <a:p>
            <a:pPr lvl="1"/>
            <a:r>
              <a:rPr lang="en-AU" sz="3200" b="1" dirty="0">
                <a:solidFill>
                  <a:schemeClr val="bg1"/>
                </a:solidFill>
              </a:rPr>
              <a:t>Capacity building </a:t>
            </a:r>
            <a:endParaRPr lang="en-US" sz="3200" dirty="0">
              <a:solidFill>
                <a:schemeClr val="bg1"/>
              </a:solidFill>
            </a:endParaRPr>
          </a:p>
        </p:txBody>
      </p:sp>
    </p:spTree>
    <p:extLst>
      <p:ext uri="{BB962C8B-B14F-4D97-AF65-F5344CB8AC3E}">
        <p14:creationId xmlns:p14="http://schemas.microsoft.com/office/powerpoint/2010/main" val="218636519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0729DD-1C48-6349-A560-330F004B40D7}"/>
              </a:ext>
            </a:extLst>
          </p:cNvPr>
          <p:cNvSpPr txBox="1">
            <a:spLocks/>
          </p:cNvSpPr>
          <p:nvPr/>
        </p:nvSpPr>
        <p:spPr>
          <a:xfrm>
            <a:off x="0" y="44624"/>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lvl="1"/>
            <a:r>
              <a:rPr lang="en-AU" sz="3200" b="1" dirty="0">
                <a:solidFill>
                  <a:schemeClr val="bg1"/>
                </a:solidFill>
              </a:rPr>
              <a:t>Crosscutting activities, methods and outputs</a:t>
            </a:r>
          </a:p>
          <a:p>
            <a:pPr lvl="1"/>
            <a:r>
              <a:rPr lang="en-AU" sz="3200" b="1" dirty="0">
                <a:solidFill>
                  <a:schemeClr val="bg1"/>
                </a:solidFill>
              </a:rPr>
              <a:t>Monitoring and evaluation</a:t>
            </a:r>
            <a:endParaRPr lang="en-US" sz="3200" dirty="0">
              <a:solidFill>
                <a:schemeClr val="bg1"/>
              </a:solidFill>
            </a:endParaRPr>
          </a:p>
        </p:txBody>
      </p:sp>
      <p:sp>
        <p:nvSpPr>
          <p:cNvPr id="4" name="Rectangle 3">
            <a:extLst>
              <a:ext uri="{FF2B5EF4-FFF2-40B4-BE49-F238E27FC236}">
                <a16:creationId xmlns:a16="http://schemas.microsoft.com/office/drawing/2014/main" id="{644F8565-E685-0449-B662-D0688A8DC3A2}"/>
              </a:ext>
            </a:extLst>
          </p:cNvPr>
          <p:cNvSpPr/>
          <p:nvPr/>
        </p:nvSpPr>
        <p:spPr>
          <a:xfrm>
            <a:off x="323528" y="1425744"/>
            <a:ext cx="8352928" cy="5155257"/>
          </a:xfrm>
          <a:prstGeom prst="rect">
            <a:avLst/>
          </a:prstGeom>
        </p:spPr>
        <p:txBody>
          <a:bodyPr wrap="square">
            <a:spAutoFit/>
          </a:bodyPr>
          <a:lstStyle/>
          <a:p>
            <a:pPr marL="285750" marR="0" indent="-285750" algn="just">
              <a:spcBef>
                <a:spcPts val="0"/>
              </a:spcBef>
              <a:spcAft>
                <a:spcPts val="0"/>
              </a:spcAft>
              <a:buFont typeface="Wingdings" pitchFamily="2" charset="2"/>
              <a:buChar char="v"/>
            </a:pPr>
            <a:r>
              <a:rPr lang="en-AU" dirty="0">
                <a:latin typeface="Arial" panose="020B0604020202020204" pitchFamily="34" charset="0"/>
                <a:ea typeface="Times New Roman" panose="02020603050405020304" pitchFamily="18" charset="0"/>
                <a:cs typeface="Times New Roman" panose="02020603050405020304" pitchFamily="18" charset="0"/>
              </a:rPr>
              <a:t>The key indicators of the DLB2 project outcomes to be achieved under each of Objectives 1-3 were described earlier above as the project’s outputs.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AU" dirty="0">
                <a:latin typeface="Arial" panose="020B0604020202020204" pitchFamily="34" charset="0"/>
                <a:ea typeface="Times New Roman" panose="02020603050405020304" pitchFamily="18" charset="0"/>
                <a:cs typeface="Times New Roman" panose="02020603050405020304" pitchFamily="18" charset="0"/>
              </a:rPr>
              <a:t>Preparation of an annual report each year to described progress on the project</a:t>
            </a:r>
          </a:p>
          <a:p>
            <a:pPr marL="0" marR="0" algn="just">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 state on the delivery on the outputs</a:t>
            </a:r>
          </a:p>
          <a:p>
            <a:pPr marL="0" marR="0" algn="just">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 progress towards the project outcomes (Section 4.4). The indicators for each of the research outcomes are described in Section 4.4 below, as well as the partners who will be important in the development pathways towards impact.</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AU" dirty="0">
                <a:latin typeface="Arial" panose="020B0604020202020204" pitchFamily="34" charset="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AU" dirty="0">
                <a:latin typeface="Arial" panose="020B0604020202020204" pitchFamily="34" charset="0"/>
                <a:ea typeface="Times New Roman" panose="02020603050405020304" pitchFamily="18" charset="0"/>
                <a:cs typeface="Times New Roman" panose="02020603050405020304" pitchFamily="18" charset="0"/>
              </a:rPr>
              <a:t>Progress towards achieving development impacts will also be reported in the Annual Reports for 2019-21.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AU"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0" marR="0">
              <a:spcBef>
                <a:spcPts val="0"/>
              </a:spcBef>
              <a:spcAft>
                <a:spcPts val="0"/>
              </a:spcAft>
            </a:pPr>
            <a:r>
              <a:rPr lang="en-AU"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4.3.4 Intellectual property and other regulatory compliance </a:t>
            </a:r>
            <a:endParaRPr lang="en-US" dirty="0">
              <a:ea typeface="Calibri" panose="020F0502020204030204" pitchFamily="34" charset="0"/>
              <a:cs typeface="Times New Roman" panose="02020603050405020304" pitchFamily="18" charset="0"/>
            </a:endParaRPr>
          </a:p>
          <a:p>
            <a:pPr marL="0" marR="0">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All information and data accessed and/or generated through the project will be made publicly available, including through open sourced material available through online access.     </a:t>
            </a:r>
            <a:endParaRPr lang="en-US" dirty="0">
              <a:ea typeface="Calibri" panose="020F0502020204030204" pitchFamily="34" charset="0"/>
              <a:cs typeface="Times New Roman" panose="02020603050405020304" pitchFamily="18" charset="0"/>
            </a:endParaRPr>
          </a:p>
          <a:p>
            <a:pPr marL="0" marR="0">
              <a:spcBef>
                <a:spcPts val="600"/>
              </a:spcBef>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1875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chemeClr val="bg1"/>
                </a:solidFill>
                <a:latin typeface="Calibri" pitchFamily="34" charset="0"/>
              </a:rPr>
              <a:t>Project outcomes and indicators </a:t>
            </a:r>
          </a:p>
          <a:p>
            <a:r>
              <a:rPr lang="en-US" sz="3200" b="1" dirty="0">
                <a:solidFill>
                  <a:schemeClr val="bg1"/>
                </a:solidFill>
                <a:latin typeface="Calibri" pitchFamily="34" charset="0"/>
              </a:rPr>
              <a:t>Objective 1: Best practices in plant variety design</a:t>
            </a:r>
          </a:p>
        </p:txBody>
      </p:sp>
      <p:sp>
        <p:nvSpPr>
          <p:cNvPr id="2" name="Rectangle 1">
            <a:extLst>
              <a:ext uri="{FF2B5EF4-FFF2-40B4-BE49-F238E27FC236}">
                <a16:creationId xmlns:a16="http://schemas.microsoft.com/office/drawing/2014/main" id="{447EE9CF-04A9-B54C-9610-8C24E6CDA8AA}"/>
              </a:ext>
            </a:extLst>
          </p:cNvPr>
          <p:cNvSpPr/>
          <p:nvPr/>
        </p:nvSpPr>
        <p:spPr>
          <a:xfrm>
            <a:off x="431540" y="1198121"/>
            <a:ext cx="8280920" cy="5615255"/>
          </a:xfrm>
          <a:prstGeom prst="rect">
            <a:avLst/>
          </a:prstGeom>
        </p:spPr>
        <p:txBody>
          <a:bodyPr wrap="square">
            <a:spAutoFit/>
          </a:bodyPr>
          <a:lstStyle/>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Outcomes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Increasing use of innovative, market driven approaches to PVD by national, regional and international plant breeding programs in Africa, </a:t>
            </a: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Greater availability of new, high performing crop varieties that respond to customer needs and market demand;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Increased levels of adoption by small scale farmers of new crop varieties that meet market needs, for crops grown for food security and/or income generation. </a:t>
            </a:r>
            <a:endParaRPr lang="en-US" sz="15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Indicators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New approaches to plant variety design implemented by at least 3 partner breeding programs on target crops in selected countries of Africa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New varieties that fit demand led design criteria released by at least 3 partner breeding programs on target crops in selected countries of Africa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Increased levels of uptake of new varieties of at least 3 target crops by small scale producers in selected countries of Africa </a:t>
            </a:r>
            <a:endParaRPr lang="en-US" sz="1500" dirty="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GB" sz="1500" dirty="0">
                <a:latin typeface="Arial" panose="020B0604020202020204" pitchFamily="34" charset="0"/>
                <a:ea typeface="Calibri" panose="020F0502020204030204" pitchFamily="34" charset="0"/>
                <a:cs typeface="Times New Roman" panose="02020603050405020304" pitchFamily="18" charset="0"/>
              </a:rPr>
              <a:t> </a:t>
            </a:r>
            <a:endParaRPr lang="en-US" sz="15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Partners for adoption pathways leading to impact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Beans – PABRA/CIAT; national bean breeding programs in Ethiopia and Ghana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Tomato – WACCI, University of Ghana; Ghana national tomato breeding program; World Vegetable Centre, Benin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Breeding programs in Africa with at least 3 other illustrative crops, e.g. cassava, maize, sorghum. </a:t>
            </a:r>
            <a:endParaRPr lang="en-US"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633506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A81E59-CD5B-C840-BFA1-E8A29F39ECC4}"/>
              </a:ext>
            </a:extLst>
          </p:cNvPr>
          <p:cNvSpPr/>
          <p:nvPr/>
        </p:nvSpPr>
        <p:spPr>
          <a:xfrm>
            <a:off x="251520" y="1124744"/>
            <a:ext cx="8496944" cy="5776838"/>
          </a:xfrm>
          <a:prstGeom prst="rect">
            <a:avLst/>
          </a:prstGeom>
        </p:spPr>
        <p:txBody>
          <a:bodyPr wrap="square">
            <a:spAutoFit/>
          </a:bodyPr>
          <a:lstStyle/>
          <a:p>
            <a:pPr marL="0" marR="0">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Outcomes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Innovative market driven approaches to plant variety design are incorporated within the curricula of national and regional </a:t>
            </a:r>
            <a:r>
              <a:rPr lang="en-GB" sz="1500" b="1" i="1" dirty="0">
                <a:latin typeface="Arial" panose="020B0604020202020204" pitchFamily="34" charset="0"/>
                <a:ea typeface="Calibri" panose="020F0502020204030204" pitchFamily="34" charset="0"/>
                <a:cs typeface="Times New Roman" panose="02020603050405020304" pitchFamily="18" charset="0"/>
              </a:rPr>
              <a:t>post graduate education programs</a:t>
            </a:r>
            <a:r>
              <a:rPr lang="en-GB" sz="1500" dirty="0">
                <a:latin typeface="Arial" panose="020B0604020202020204" pitchFamily="34" charset="0"/>
                <a:ea typeface="Calibri" panose="020F0502020204030204" pitchFamily="34" charset="0"/>
                <a:cs typeface="Times New Roman" panose="02020603050405020304" pitchFamily="18" charset="0"/>
              </a:rPr>
              <a:t> for plant breeders at universities in Africa.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Plant breeders working within national plant breeding programs in Africa access </a:t>
            </a:r>
            <a:r>
              <a:rPr lang="en-GB" sz="1500" b="1" i="1" dirty="0">
                <a:latin typeface="Arial" panose="020B0604020202020204" pitchFamily="34" charset="0"/>
                <a:ea typeface="Calibri" panose="020F0502020204030204" pitchFamily="34" charset="0"/>
                <a:cs typeface="Times New Roman" panose="02020603050405020304" pitchFamily="18" charset="0"/>
              </a:rPr>
              <a:t>new professional development programs </a:t>
            </a:r>
            <a:r>
              <a:rPr lang="en-GB" sz="1500" dirty="0">
                <a:latin typeface="Arial" panose="020B0604020202020204" pitchFamily="34" charset="0"/>
                <a:ea typeface="Calibri" panose="020F0502020204030204" pitchFamily="34" charset="0"/>
                <a:cs typeface="Times New Roman" panose="02020603050405020304" pitchFamily="18" charset="0"/>
              </a:rPr>
              <a:t>that incorporate demand driven approaches to plant breeding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Indicators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African universities incorporate teaching modules on demand led plant variety design within their curricula, for at least 3 national and/regional post graduate education programs;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Professional development program for DLB alumni implemented through at least 3 national and/or regional partners in Africa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dirty="0">
                <a:latin typeface="Arial" panose="020B0604020202020204" pitchFamily="34" charset="0"/>
                <a:ea typeface="Calibri" panose="020F0502020204030204" pitchFamily="34" charset="0"/>
                <a:cs typeface="Times New Roman" panose="02020603050405020304" pitchFamily="18" charset="0"/>
              </a:rPr>
              <a:t>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Partners for adoption pathways leading to impact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ACCI, University of </a:t>
            </a:r>
            <a:r>
              <a:rPr lang="en-GB" sz="1500" dirty="0" err="1">
                <a:latin typeface="Arial" panose="020B0604020202020204" pitchFamily="34" charset="0"/>
                <a:ea typeface="Calibri" panose="020F0502020204030204" pitchFamily="34" charset="0"/>
                <a:cs typeface="Times New Roman" panose="02020603050405020304" pitchFamily="18" charset="0"/>
              </a:rPr>
              <a:t>KwaZulu</a:t>
            </a:r>
            <a:r>
              <a:rPr lang="en-GB" sz="1500" dirty="0">
                <a:latin typeface="Arial" panose="020B0604020202020204" pitchFamily="34" charset="0"/>
                <a:ea typeface="Calibri" panose="020F0502020204030204" pitchFamily="34" charset="0"/>
                <a:cs typeface="Times New Roman" panose="02020603050405020304" pitchFamily="18" charset="0"/>
              </a:rPr>
              <a:t> Natal, South Africa</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err="1">
                <a:latin typeface="Arial" panose="020B0604020202020204" pitchFamily="34" charset="0"/>
                <a:ea typeface="Calibri" panose="020F0502020204030204" pitchFamily="34" charset="0"/>
                <a:cs typeface="Times New Roman" panose="02020603050405020304" pitchFamily="18" charset="0"/>
              </a:rPr>
              <a:t>BecA</a:t>
            </a:r>
            <a:r>
              <a:rPr lang="en-GB" sz="1500" dirty="0">
                <a:latin typeface="Arial" panose="020B0604020202020204" pitchFamily="34" charset="0"/>
                <a:ea typeface="Calibri" panose="020F0502020204030204" pitchFamily="34" charset="0"/>
                <a:cs typeface="Times New Roman" panose="02020603050405020304" pitchFamily="18" charset="0"/>
              </a:rPr>
              <a:t>-ILRI Hub, Nairobi, Kenya.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Gender related plant breeding program (GREAT) at Cornell University and Makerere University, Uganda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RUFORUM- Regional network of African agricultural universities</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University of Nairobi, Kenya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Makerere University Uganda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WACCI, University of Ghana </a:t>
            </a:r>
            <a:endParaRPr lang="en-US" sz="1500" dirty="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3BDA6569-D71F-6E45-9A11-976C864F494D}"/>
              </a:ext>
            </a:extLst>
          </p:cNvPr>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chemeClr val="bg1"/>
                </a:solidFill>
                <a:latin typeface="Calibri" pitchFamily="34" charset="0"/>
              </a:rPr>
              <a:t>Project outcomes and indicators </a:t>
            </a:r>
          </a:p>
          <a:p>
            <a:r>
              <a:rPr lang="en-US" sz="3200" b="1" dirty="0">
                <a:solidFill>
                  <a:schemeClr val="bg1"/>
                </a:solidFill>
                <a:latin typeface="Calibri" pitchFamily="34" charset="0"/>
              </a:rPr>
              <a:t>Objective 2: Education and training</a:t>
            </a:r>
          </a:p>
        </p:txBody>
      </p:sp>
    </p:spTree>
    <p:extLst>
      <p:ext uri="{BB962C8B-B14F-4D97-AF65-F5344CB8AC3E}">
        <p14:creationId xmlns:p14="http://schemas.microsoft.com/office/powerpoint/2010/main" val="358672495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chemeClr val="bg1"/>
                </a:solidFill>
                <a:latin typeface="Calibri" pitchFamily="34" charset="0"/>
              </a:rPr>
              <a:t>Project outcomes and indicators</a:t>
            </a:r>
          </a:p>
          <a:p>
            <a:r>
              <a:rPr lang="en-US" sz="3200" b="1" dirty="0">
                <a:solidFill>
                  <a:schemeClr val="bg1"/>
                </a:solidFill>
                <a:latin typeface="Calibri" pitchFamily="34" charset="0"/>
              </a:rPr>
              <a:t> Objective 3: Policy analysis and advocacy</a:t>
            </a:r>
          </a:p>
        </p:txBody>
      </p:sp>
      <p:sp>
        <p:nvSpPr>
          <p:cNvPr id="2" name="Rectangle 1">
            <a:extLst>
              <a:ext uri="{FF2B5EF4-FFF2-40B4-BE49-F238E27FC236}">
                <a16:creationId xmlns:a16="http://schemas.microsoft.com/office/drawing/2014/main" id="{CE89BAEF-A2BB-6F49-B8AA-4ED7C03FEE8F}"/>
              </a:ext>
            </a:extLst>
          </p:cNvPr>
          <p:cNvSpPr/>
          <p:nvPr/>
        </p:nvSpPr>
        <p:spPr>
          <a:xfrm>
            <a:off x="179512" y="1201583"/>
            <a:ext cx="8712968" cy="5611793"/>
          </a:xfrm>
          <a:prstGeom prst="rect">
            <a:avLst/>
          </a:prstGeom>
        </p:spPr>
        <p:txBody>
          <a:bodyPr wrap="square">
            <a:spAutoFit/>
          </a:bodyPr>
          <a:lstStyle/>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Outcomes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Increased public and private investments in DLB of target crops in selected countries of Africa</a:t>
            </a:r>
          </a:p>
          <a:p>
            <a:pPr marR="0" lvl="0" algn="just">
              <a:lnSpc>
                <a:spcPct val="115000"/>
              </a:lnSpc>
              <a:spcBef>
                <a:spcPts val="0"/>
              </a:spcBef>
              <a:spcAft>
                <a:spcPts val="0"/>
              </a:spcAft>
            </a:pPr>
            <a:r>
              <a:rPr lang="en-GB" sz="1500" dirty="0">
                <a:latin typeface="Arial" panose="020B0604020202020204" pitchFamily="34" charset="0"/>
                <a:ea typeface="Calibri" panose="020F0502020204030204" pitchFamily="34" charset="0"/>
                <a:cs typeface="Times New Roman" panose="02020603050405020304" pitchFamily="18" charset="0"/>
              </a:rPr>
              <a:t>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Indicators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New investments mobilised for DLB programs for at least 3 crops in 3 countries of Africa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Partners for adoption pathways and impact </a:t>
            </a:r>
            <a:endParaRPr lang="en-US" sz="15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500" dirty="0">
                <a:latin typeface="Arial" panose="020B0604020202020204" pitchFamily="34" charset="0"/>
                <a:ea typeface="Calibri" panose="020F0502020204030204" pitchFamily="34" charset="0"/>
                <a:cs typeface="Times New Roman" panose="02020603050405020304" pitchFamily="18" charset="0"/>
              </a:rPr>
              <a:t> </a:t>
            </a:r>
            <a:endParaRPr lang="en-US" sz="15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Breeding programs</a:t>
            </a:r>
            <a:r>
              <a:rPr lang="en-GB" sz="1500" dirty="0">
                <a:latin typeface="Arial" panose="020B0604020202020204" pitchFamily="34" charset="0"/>
                <a:ea typeface="Calibri" panose="020F0502020204030204" pitchFamily="34" charset="0"/>
                <a:cs typeface="Times New Roman" panose="02020603050405020304" pitchFamily="18" charset="0"/>
              </a:rPr>
              <a:t> in Africa participating in objective 1 on implementing DLB on illustrative crops: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Beans – PABRA/CIAT; national bean breeding programs in Ethiopia and Ghana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Tomato – WACCI, University of Ghana; Ghana national tomato breeding program; World Vegetable Centre, Benin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Breeding programs in Africa with at least 3 other illustrative crops (cassava, maize, sorghum).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African universities</a:t>
            </a:r>
            <a:r>
              <a:rPr lang="en-GB" sz="1500" dirty="0">
                <a:latin typeface="Arial" panose="020B0604020202020204" pitchFamily="34" charset="0"/>
                <a:ea typeface="Calibri" panose="020F0502020204030204" pitchFamily="34" charset="0"/>
                <a:cs typeface="Times New Roman" panose="02020603050405020304" pitchFamily="18" charset="0"/>
              </a:rPr>
              <a:t> and regional education programs on plant breeding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ACCI, University of </a:t>
            </a:r>
            <a:r>
              <a:rPr lang="en-GB" sz="1500" dirty="0" err="1">
                <a:latin typeface="Arial" panose="020B0604020202020204" pitchFamily="34" charset="0"/>
                <a:ea typeface="Calibri" panose="020F0502020204030204" pitchFamily="34" charset="0"/>
                <a:cs typeface="Times New Roman" panose="02020603050405020304" pitchFamily="18" charset="0"/>
              </a:rPr>
              <a:t>KwaZulu</a:t>
            </a:r>
            <a:r>
              <a:rPr lang="en-GB" sz="1500" dirty="0">
                <a:latin typeface="Arial" panose="020B0604020202020204" pitchFamily="34" charset="0"/>
                <a:ea typeface="Calibri" panose="020F0502020204030204" pitchFamily="34" charset="0"/>
                <a:cs typeface="Times New Roman" panose="02020603050405020304" pitchFamily="18" charset="0"/>
              </a:rPr>
              <a:t> Natal, South Africa</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500" dirty="0" err="1">
                <a:latin typeface="Arial" panose="020B0604020202020204" pitchFamily="34" charset="0"/>
                <a:ea typeface="Calibri" panose="020F0502020204030204" pitchFamily="34" charset="0"/>
                <a:cs typeface="Times New Roman" panose="02020603050405020304" pitchFamily="18" charset="0"/>
              </a:rPr>
              <a:t>BecA</a:t>
            </a:r>
            <a:r>
              <a:rPr lang="en-GB" sz="1500" dirty="0">
                <a:latin typeface="Arial" panose="020B0604020202020204" pitchFamily="34" charset="0"/>
                <a:ea typeface="Calibri" panose="020F0502020204030204" pitchFamily="34" charset="0"/>
                <a:cs typeface="Times New Roman" panose="02020603050405020304" pitchFamily="18" charset="0"/>
              </a:rPr>
              <a:t>-ILRI Hub, Nairobi, Kenya. </a:t>
            </a:r>
            <a:endParaRPr lang="en-US" sz="15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itchFamily="2" charset="2"/>
              <a:buChar char=""/>
            </a:pPr>
            <a:r>
              <a:rPr lang="en-GB" sz="1500" dirty="0">
                <a:latin typeface="Arial" panose="020B0604020202020204" pitchFamily="34" charset="0"/>
                <a:ea typeface="Calibri" panose="020F0502020204030204" pitchFamily="34" charset="0"/>
                <a:cs typeface="Times New Roman" panose="02020603050405020304" pitchFamily="18" charset="0"/>
              </a:rPr>
              <a:t>WACCI, University of Ghana </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b="1" i="1" dirty="0">
                <a:latin typeface="Arial" panose="020B0604020202020204" pitchFamily="34" charset="0"/>
                <a:ea typeface="Calibri" panose="020F0502020204030204" pitchFamily="34" charset="0"/>
                <a:cs typeface="Times New Roman" panose="02020603050405020304" pitchFamily="18" charset="0"/>
              </a:rPr>
              <a:t>Public and private investors in new variety development in Africa</a:t>
            </a:r>
            <a:endParaRPr lang="en-US" sz="15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500" dirty="0">
                <a:latin typeface="Arial" panose="020B0604020202020204" pitchFamily="34" charset="0"/>
                <a:ea typeface="Calibri" panose="020F0502020204030204" pitchFamily="34" charset="0"/>
                <a:cs typeface="Times New Roman" panose="02020603050405020304" pitchFamily="18" charset="0"/>
              </a:rPr>
              <a:t>AGRA, BMGF, SFSA, World Bank</a:t>
            </a:r>
          </a:p>
          <a:p>
            <a:pPr marL="0" marR="0" algn="just">
              <a:spcBef>
                <a:spcPts val="0"/>
              </a:spcBef>
              <a:spcAft>
                <a:spcPts val="0"/>
              </a:spcAft>
            </a:pPr>
            <a:r>
              <a:rPr lang="en-GB" sz="1500" dirty="0">
                <a:latin typeface="Arial" panose="020B0604020202020204" pitchFamily="34" charset="0"/>
                <a:ea typeface="Calibri" panose="020F0502020204030204" pitchFamily="34" charset="0"/>
                <a:cs typeface="Times New Roman" panose="02020603050405020304" pitchFamily="18" charset="0"/>
              </a:rPr>
              <a:t>Bilateral agencies, notably the Governments of Australia, Sweden and USA. </a:t>
            </a:r>
          </a:p>
          <a:p>
            <a:pPr marL="0" marR="0" algn="just">
              <a:spcBef>
                <a:spcPts val="0"/>
              </a:spcBef>
              <a:spcAft>
                <a:spcPts val="0"/>
              </a:spcAft>
            </a:pPr>
            <a:r>
              <a:rPr lang="en-GB" sz="1500" dirty="0">
                <a:latin typeface="Arial" panose="020B0604020202020204" pitchFamily="34" charset="0"/>
                <a:ea typeface="Calibri" panose="020F0502020204030204" pitchFamily="34" charset="0"/>
                <a:cs typeface="Times New Roman" panose="02020603050405020304" pitchFamily="18" charset="0"/>
              </a:rPr>
              <a:t>Private seed companies</a:t>
            </a:r>
            <a:endParaRPr lang="en-US"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63980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02625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600" b="1" dirty="0">
                <a:solidFill>
                  <a:schemeClr val="bg1"/>
                </a:solidFill>
                <a:latin typeface="Calibri" pitchFamily="34" charset="0"/>
              </a:rPr>
              <a:t>Impact Pathways – from project outputs to development impact</a:t>
            </a:r>
          </a:p>
          <a:p>
            <a:r>
              <a:rPr lang="en-US" sz="2600" b="1" dirty="0">
                <a:solidFill>
                  <a:schemeClr val="bg1"/>
                </a:solidFill>
                <a:latin typeface="Calibri" pitchFamily="34" charset="0"/>
              </a:rPr>
              <a:t>Scientific impacts</a:t>
            </a:r>
          </a:p>
        </p:txBody>
      </p:sp>
      <p:sp>
        <p:nvSpPr>
          <p:cNvPr id="3" name="Rectangle 2">
            <a:extLst>
              <a:ext uri="{FF2B5EF4-FFF2-40B4-BE49-F238E27FC236}">
                <a16:creationId xmlns:a16="http://schemas.microsoft.com/office/drawing/2014/main" id="{D899BAFC-7D9A-FE4F-922D-7EE96F59FB0B}"/>
              </a:ext>
            </a:extLst>
          </p:cNvPr>
          <p:cNvSpPr/>
          <p:nvPr/>
        </p:nvSpPr>
        <p:spPr>
          <a:xfrm>
            <a:off x="359532" y="1196752"/>
            <a:ext cx="8424936" cy="4801314"/>
          </a:xfrm>
          <a:prstGeom prst="rect">
            <a:avLst/>
          </a:prstGeom>
        </p:spPr>
        <p:txBody>
          <a:bodyPr wrap="square">
            <a:spAutoFit/>
          </a:bodyPr>
          <a:lstStyle/>
          <a:p>
            <a:pPr marL="0" marR="0" algn="just">
              <a:spcBef>
                <a:spcPts val="0"/>
              </a:spcBef>
              <a:spcAft>
                <a:spcPts val="0"/>
              </a:spcAft>
            </a:pPr>
            <a:r>
              <a:rPr lang="en-GB"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GB" dirty="0">
                <a:latin typeface="Arial" panose="020B0604020202020204" pitchFamily="34" charset="0"/>
                <a:ea typeface="Calibri" panose="020F0502020204030204" pitchFamily="34" charset="0"/>
                <a:cs typeface="Times New Roman" panose="02020603050405020304" pitchFamily="18" charset="0"/>
              </a:rPr>
              <a:t>Better integration of all aspects of market demand into the design of new plant varieties.  This includes incorporating demand from : </a:t>
            </a:r>
          </a:p>
          <a:p>
            <a:pPr marR="0" algn="just">
              <a:spcBef>
                <a:spcPts val="0"/>
              </a:spcBef>
              <a:spcAft>
                <a:spcPts val="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Farmers to address biological constraints (drought, pest and diseases and yield) </a:t>
            </a:r>
          </a:p>
          <a:p>
            <a:pPr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Consumers (colour, taste, nutritional value and quality)</a:t>
            </a:r>
          </a:p>
          <a:p>
            <a:pPr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Suppliers along the value chain (storage characteristics, processing and keeping quality).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GB" dirty="0">
                <a:latin typeface="Arial" panose="020B0604020202020204" pitchFamily="34" charset="0"/>
                <a:ea typeface="Calibri" panose="020F0502020204030204" pitchFamily="34" charset="0"/>
                <a:cs typeface="Times New Roman" panose="02020603050405020304" pitchFamily="18" charset="0"/>
              </a:rPr>
              <a:t>Increasing use of innovative, market driven approaches, that will lead to: </a:t>
            </a:r>
          </a:p>
          <a:p>
            <a:pPr marL="0" marR="0" algn="just">
              <a:spcBef>
                <a:spcPts val="0"/>
              </a:spcBef>
              <a:spcAft>
                <a:spcPts val="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Greater availability of new, high performing crop varieties that respond to customer needs and market demand. </a:t>
            </a: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Lead to increasing levels of adoption by farmers in Africa (long term)</a:t>
            </a:r>
          </a:p>
          <a:p>
            <a:pPr marL="0" marR="0" algn="just">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 Will contribute to both food security and income generation, at the local and national level for the countries of Africa.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63061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1DF356-58AF-E540-9E99-29E4F81766CC}"/>
              </a:ext>
            </a:extLst>
          </p:cNvPr>
          <p:cNvSpPr/>
          <p:nvPr/>
        </p:nvSpPr>
        <p:spPr>
          <a:xfrm>
            <a:off x="251520" y="1196752"/>
            <a:ext cx="8352928" cy="5016758"/>
          </a:xfrm>
          <a:prstGeom prst="rect">
            <a:avLst/>
          </a:prstGeom>
        </p:spPr>
        <p:txBody>
          <a:bodyPr wrap="square">
            <a:spAutoFit/>
          </a:bodyPr>
          <a:lstStyle/>
          <a:p>
            <a:pPr marL="285750" marR="0" indent="-285750" algn="just">
              <a:spcBef>
                <a:spcPts val="0"/>
              </a:spcBef>
              <a:spcAft>
                <a:spcPts val="0"/>
              </a:spcAft>
              <a:buFont typeface="Wingdings" pitchFamily="2" charset="2"/>
              <a:buChar char="v"/>
            </a:pPr>
            <a:r>
              <a:rPr lang="en-GB" sz="1600" dirty="0">
                <a:latin typeface="Arial" panose="020B0604020202020204" pitchFamily="34" charset="0"/>
                <a:ea typeface="Calibri" panose="020F0502020204030204" pitchFamily="34" charset="0"/>
                <a:cs typeface="Times New Roman" panose="02020603050405020304" pitchFamily="18" charset="0"/>
              </a:rPr>
              <a:t>Next generation breeders undergoing formal post graduate programs in universities</a:t>
            </a:r>
          </a:p>
          <a:p>
            <a:pPr marL="285750" marR="0" indent="-285750" algn="just">
              <a:spcBef>
                <a:spcPts val="0"/>
              </a:spcBef>
              <a:spcAft>
                <a:spcPts val="0"/>
              </a:spcAft>
              <a:buFont typeface="Wingdings" pitchFamily="2" charset="2"/>
              <a:buChar char="v"/>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GB" sz="1600" dirty="0">
                <a:latin typeface="Arial" panose="020B0604020202020204" pitchFamily="34" charset="0"/>
                <a:ea typeface="Calibri" panose="020F0502020204030204" pitchFamily="34" charset="0"/>
                <a:cs typeface="Times New Roman" panose="02020603050405020304" pitchFamily="18" charset="0"/>
              </a:rPr>
              <a:t>New professional development programs for mid-career breeders working in crop improvement programs in Africa</a:t>
            </a:r>
          </a:p>
          <a:p>
            <a:pPr marL="285750" marR="0" indent="-285750" algn="just">
              <a:spcBef>
                <a:spcPts val="0"/>
              </a:spcBef>
              <a:spcAft>
                <a:spcPts val="0"/>
              </a:spcAft>
              <a:buFont typeface="Wingdings" pitchFamily="2" charset="2"/>
              <a:buChar char="v"/>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GB" sz="1600" dirty="0">
                <a:latin typeface="Arial" panose="020B0604020202020204" pitchFamily="34" charset="0"/>
                <a:ea typeface="Calibri" panose="020F0502020204030204" pitchFamily="34" charset="0"/>
                <a:cs typeface="Times New Roman" panose="02020603050405020304" pitchFamily="18" charset="0"/>
              </a:rPr>
              <a:t> Built</a:t>
            </a:r>
            <a:r>
              <a:rPr lang="en-US" sz="1600" dirty="0">
                <a:ea typeface="Calibri" panose="020F0502020204030204" pitchFamily="34" charset="0"/>
                <a:cs typeface="Times New Roman" panose="02020603050405020304" pitchFamily="18" charset="0"/>
              </a:rPr>
              <a:t> </a:t>
            </a:r>
            <a:r>
              <a:rPr lang="en-GB" sz="1600" dirty="0">
                <a:latin typeface="Arial" panose="020B0604020202020204" pitchFamily="34" charset="0"/>
                <a:ea typeface="Calibri" panose="020F0502020204030204" pitchFamily="34" charset="0"/>
                <a:cs typeface="Times New Roman" panose="02020603050405020304" pitchFamily="18" charset="0"/>
              </a:rPr>
              <a:t>a “community of practice” of some 400 crop improvement professionals in Africa introduced to the principles of demand led breeding through 20 training workshops conducted during 2015-17. These professionals are working on 31 crops within 28 countries of Africa. Approximately 120 of the DLB alumni are African women scientists</a:t>
            </a:r>
          </a:p>
          <a:p>
            <a:pPr marL="285750" marR="0" indent="-285750" algn="just">
              <a:spcBef>
                <a:spcPts val="0"/>
              </a:spcBef>
              <a:spcAft>
                <a:spcPts val="0"/>
              </a:spcAft>
              <a:buFont typeface="Wingdings" pitchFamily="2" charset="2"/>
              <a:buChar char="v"/>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GB" sz="1600" dirty="0">
                <a:latin typeface="Arial" panose="020B0604020202020204" pitchFamily="34" charset="0"/>
                <a:ea typeface="Calibri" panose="020F0502020204030204" pitchFamily="34" charset="0"/>
                <a:cs typeface="Times New Roman" panose="02020603050405020304" pitchFamily="18" charset="0"/>
              </a:rPr>
              <a:t>Support the </a:t>
            </a:r>
            <a:r>
              <a:rPr lang="en-GB" sz="1600" dirty="0" err="1">
                <a:latin typeface="Arial" panose="020B0604020202020204" pitchFamily="34" charset="0"/>
                <a:ea typeface="Calibri" panose="020F0502020204030204" pitchFamily="34" charset="0"/>
                <a:cs typeface="Times New Roman" panose="02020603050405020304" pitchFamily="18" charset="0"/>
              </a:rPr>
              <a:t>CoP</a:t>
            </a:r>
            <a:r>
              <a:rPr lang="en-GB" sz="1600" dirty="0">
                <a:latin typeface="Arial" panose="020B0604020202020204" pitchFamily="34" charset="0"/>
                <a:ea typeface="Calibri" panose="020F0502020204030204" pitchFamily="34" charset="0"/>
                <a:cs typeface="Times New Roman" panose="02020603050405020304" pitchFamily="18" charset="0"/>
              </a:rPr>
              <a:t> through new professional development programs made available through their home institutions, </a:t>
            </a:r>
          </a:p>
          <a:p>
            <a:pPr marL="285750" marR="0" indent="-285750" algn="just">
              <a:spcBef>
                <a:spcPts val="0"/>
              </a:spcBef>
              <a:spcAft>
                <a:spcPts val="0"/>
              </a:spcAft>
              <a:buFont typeface="Wingdings" pitchFamily="2" charset="2"/>
              <a:buChar char="v"/>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GB" sz="1600" dirty="0">
                <a:latin typeface="Arial" panose="020B0604020202020204" pitchFamily="34" charset="0"/>
                <a:ea typeface="Calibri" panose="020F0502020204030204" pitchFamily="34" charset="0"/>
                <a:cs typeface="Times New Roman" panose="02020603050405020304" pitchFamily="18" charset="0"/>
              </a:rPr>
              <a:t>Provision of tailored assistance to specific breeding programs (promotion in promising new varieties that meet market demands) </a:t>
            </a:r>
            <a:endParaRPr lang="en-US" sz="16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Wingdings" pitchFamily="2" charset="2"/>
              <a:buChar char="v"/>
            </a:pPr>
            <a:r>
              <a:rPr lang="en-GB" sz="1600" dirty="0">
                <a:latin typeface="Arial" panose="020B0604020202020204" pitchFamily="34" charset="0"/>
                <a:ea typeface="Calibri" panose="020F0502020204030204" pitchFamily="34" charset="0"/>
                <a:cs typeface="Times New Roman" panose="02020603050405020304" pitchFamily="18" charset="0"/>
              </a:rPr>
              <a:t>Plant breeders in Africa implementing a demand led approach to plant variety design in their long-term breeding programs on specific crops in selected countries. </a:t>
            </a:r>
          </a:p>
          <a:p>
            <a:pPr marL="742950" lvl="1" indent="-285750" algn="just">
              <a:spcBef>
                <a:spcPts val="0"/>
              </a:spcBef>
              <a:spcAft>
                <a:spcPts val="0"/>
              </a:spcAft>
              <a:buFontTx/>
              <a:buChar char="-"/>
            </a:pPr>
            <a:r>
              <a:rPr lang="en-GB" sz="1600" dirty="0">
                <a:latin typeface="Arial" panose="020B0604020202020204" pitchFamily="34" charset="0"/>
                <a:ea typeface="Calibri" panose="020F0502020204030204" pitchFamily="34" charset="0"/>
                <a:cs typeface="Times New Roman" panose="02020603050405020304" pitchFamily="18" charset="0"/>
              </a:rPr>
              <a:t>Implementation of best practices in DLB closely interlink Education and supported by Policy and advocacy for enabling policies and investments.  </a:t>
            </a:r>
            <a:endParaRPr lang="en-US" sz="1600" dirty="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6454A166-AB95-9240-845B-34487652F0F2}"/>
              </a:ext>
            </a:extLst>
          </p:cNvPr>
          <p:cNvSpPr txBox="1">
            <a:spLocks/>
          </p:cNvSpPr>
          <p:nvPr/>
        </p:nvSpPr>
        <p:spPr>
          <a:xfrm>
            <a:off x="-20816" y="26479"/>
            <a:ext cx="9144000" cy="102625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600" b="1" dirty="0">
                <a:solidFill>
                  <a:schemeClr val="bg1"/>
                </a:solidFill>
                <a:latin typeface="Calibri" pitchFamily="34" charset="0"/>
              </a:rPr>
              <a:t>Impact Pathways – from project outputs to development impact</a:t>
            </a:r>
          </a:p>
          <a:p>
            <a:r>
              <a:rPr lang="en-US" sz="2600" b="1" dirty="0">
                <a:solidFill>
                  <a:schemeClr val="bg1"/>
                </a:solidFill>
                <a:latin typeface="Calibri" pitchFamily="34" charset="0"/>
              </a:rPr>
              <a:t>Capacity building impacts</a:t>
            </a:r>
          </a:p>
        </p:txBody>
      </p:sp>
    </p:spTree>
    <p:extLst>
      <p:ext uri="{BB962C8B-B14F-4D97-AF65-F5344CB8AC3E}">
        <p14:creationId xmlns:p14="http://schemas.microsoft.com/office/powerpoint/2010/main" val="85177796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C356E9-7F6C-C84A-AC8C-C6FAD8E19FC4}"/>
              </a:ext>
            </a:extLst>
          </p:cNvPr>
          <p:cNvSpPr/>
          <p:nvPr/>
        </p:nvSpPr>
        <p:spPr>
          <a:xfrm>
            <a:off x="179512" y="1232491"/>
            <a:ext cx="8799656" cy="5724901"/>
          </a:xfrm>
          <a:prstGeom prst="rect">
            <a:avLst/>
          </a:prstGeom>
        </p:spPr>
        <p:txBody>
          <a:bodyPr wrap="square">
            <a:spAutoFit/>
          </a:bodyPr>
          <a:lstStyle/>
          <a:p>
            <a:pPr marL="0" marR="0">
              <a:spcBef>
                <a:spcPts val="0"/>
              </a:spcBef>
              <a:spcAft>
                <a:spcPts val="0"/>
              </a:spcAft>
            </a:pPr>
            <a:r>
              <a:rPr lang="en-GB" sz="1600" b="1" dirty="0">
                <a:latin typeface="Arial" panose="020B0604020202020204" pitchFamily="34" charset="0"/>
                <a:ea typeface="Calibri" panose="020F0502020204030204" pitchFamily="34" charset="0"/>
                <a:cs typeface="Times New Roman" panose="02020603050405020304" pitchFamily="18" charset="0"/>
              </a:rPr>
              <a:t>Ex ante economic impact assessment of the value of new varieties </a:t>
            </a:r>
            <a:endParaRPr lang="en-US" sz="1600" dirty="0">
              <a:ea typeface="Calibri" panose="020F0502020204030204" pitchFamily="34" charset="0"/>
              <a:cs typeface="Times New Roman" panose="02020603050405020304" pitchFamily="18" charset="0"/>
            </a:endParaRPr>
          </a:p>
          <a:p>
            <a:pPr marL="0" marR="0" algn="just">
              <a:spcBef>
                <a:spcPts val="0"/>
              </a:spcBef>
              <a:spcAft>
                <a:spcPts val="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Hypothesis to be tested: The use of more DLPVD by breeders in Africa will lead to increased rates of adoption of high performing varieties (HPV’s) over time. </a:t>
            </a:r>
          </a:p>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Approach for </a:t>
            </a:r>
            <a:r>
              <a:rPr lang="en-GB" sz="1600" i="1" dirty="0">
                <a:latin typeface="Arial" panose="020B0604020202020204" pitchFamily="34" charset="0"/>
                <a:ea typeface="Calibri" panose="020F0502020204030204" pitchFamily="34" charset="0"/>
                <a:cs typeface="Times New Roman" panose="02020603050405020304" pitchFamily="18" charset="0"/>
              </a:rPr>
              <a:t>ex ante</a:t>
            </a:r>
            <a:r>
              <a:rPr lang="en-GB" sz="1600" dirty="0">
                <a:latin typeface="Arial" panose="020B0604020202020204" pitchFamily="34" charset="0"/>
                <a:ea typeface="Calibri" panose="020F0502020204030204" pitchFamily="34" charset="0"/>
                <a:cs typeface="Times New Roman" panose="02020603050405020304" pitchFamily="18" charset="0"/>
              </a:rPr>
              <a:t> analysis of the likely value of economic benefits due to the increased use of new varieties based on the Centre for International Economics (CIC), Canberra propositions: </a:t>
            </a:r>
            <a:endParaRPr lang="en-US" sz="16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342900" indent="-342900" algn="just">
              <a:lnSpc>
                <a:spcPct val="115000"/>
              </a:lnSpc>
              <a:spcBef>
                <a:spcPts val="0"/>
              </a:spcBef>
              <a:spcAft>
                <a:spcPts val="0"/>
              </a:spcAft>
              <a:buFont typeface="Wingdings" pitchFamily="2" charset="2"/>
              <a:buChar char=""/>
            </a:pPr>
            <a:r>
              <a:rPr lang="en-GB" sz="1600" dirty="0">
                <a:latin typeface="Arial" panose="020B0604020202020204" pitchFamily="34" charset="0"/>
                <a:ea typeface="Calibri" panose="020F0502020204030204" pitchFamily="34" charset="0"/>
                <a:cs typeface="Times New Roman" panose="02020603050405020304" pitchFamily="18" charset="0"/>
              </a:rPr>
              <a:t>Market research, product profiling and other evidence of demand in the design of new plant varieties to be used to determine</a:t>
            </a:r>
            <a:r>
              <a:rPr lang="en-US" sz="1600" dirty="0">
                <a:ea typeface="Calibri" panose="020F0502020204030204" pitchFamily="34" charset="0"/>
                <a:cs typeface="Times New Roman" panose="02020603050405020304" pitchFamily="18" charset="0"/>
              </a:rPr>
              <a:t> </a:t>
            </a:r>
            <a:r>
              <a:rPr lang="en-GB" sz="1600" dirty="0">
                <a:latin typeface="Arial" panose="020B0604020202020204" pitchFamily="34" charset="0"/>
                <a:ea typeface="Calibri" panose="020F0502020204030204" pitchFamily="34" charset="0"/>
                <a:cs typeface="Times New Roman" panose="02020603050405020304" pitchFamily="18" charset="0"/>
              </a:rPr>
              <a:t>customer/consumer preferences </a:t>
            </a:r>
          </a:p>
          <a:p>
            <a:pPr algn="just">
              <a:lnSpc>
                <a:spcPct val="115000"/>
              </a:lnSpc>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600" dirty="0">
                <a:latin typeface="Arial" panose="020B0604020202020204" pitchFamily="34" charset="0"/>
                <a:ea typeface="Calibri" panose="020F0502020204030204" pitchFamily="34" charset="0"/>
                <a:cs typeface="Times New Roman" panose="02020603050405020304" pitchFamily="18" charset="0"/>
              </a:rPr>
              <a:t>Willingness to pay premium price for products that meet customer preferences (high nutrient content; better keeping quality; preferred colour and taste).   </a:t>
            </a:r>
            <a:endParaRPr lang="en-US" sz="1600" dirty="0">
              <a:ea typeface="Calibri" panose="020F0502020204030204" pitchFamily="34" charset="0"/>
              <a:cs typeface="Times New Roman" panose="02020603050405020304" pitchFamily="18" charset="0"/>
            </a:endParaRPr>
          </a:p>
          <a:p>
            <a:pPr marL="228600" marR="0" algn="just">
              <a:lnSpc>
                <a:spcPct val="115000"/>
              </a:lnSpc>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itchFamily="2" charset="2"/>
              <a:buChar char=""/>
            </a:pPr>
            <a:r>
              <a:rPr lang="en-GB" sz="1600" dirty="0">
                <a:latin typeface="Arial" panose="020B0604020202020204" pitchFamily="34" charset="0"/>
                <a:ea typeface="Calibri" panose="020F0502020204030204" pitchFamily="34" charset="0"/>
                <a:cs typeface="Times New Roman" panose="02020603050405020304" pitchFamily="18" charset="0"/>
              </a:rPr>
              <a:t>Assumptions </a:t>
            </a:r>
          </a:p>
          <a:p>
            <a:pPr marR="0" lvl="0" algn="just">
              <a:lnSpc>
                <a:spcPct val="115000"/>
              </a:lnSpc>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 There will be a price premium on HPVs that meet customer/markets preferences; this price will vary for different crops and traits in the market. </a:t>
            </a:r>
          </a:p>
          <a:p>
            <a:pPr marR="0" lvl="0" algn="just">
              <a:lnSpc>
                <a:spcPct val="115000"/>
              </a:lnSpc>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 Smallholders would respond to market opportunity of a premium price for HPVs of an individual product and willing to grow HPVs that would be a new income earning opportunity</a:t>
            </a:r>
          </a:p>
          <a:p>
            <a:pPr marR="0" lvl="0" algn="just">
              <a:lnSpc>
                <a:spcPct val="115000"/>
              </a:lnSpc>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Estimate to be made in each case on the % of the crop in the country/region that would switch to HPVs (e.g. 10% of total crop to switch to new HPVs)   </a:t>
            </a:r>
            <a:endParaRPr lang="en-US" sz="1600" dirty="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12988722-99B9-654A-BAA1-E864251C7417}"/>
              </a:ext>
            </a:extLst>
          </p:cNvPr>
          <p:cNvSpPr txBox="1">
            <a:spLocks/>
          </p:cNvSpPr>
          <p:nvPr/>
        </p:nvSpPr>
        <p:spPr>
          <a:xfrm>
            <a:off x="-20816" y="26479"/>
            <a:ext cx="9144000" cy="102625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600" b="1" dirty="0">
                <a:solidFill>
                  <a:schemeClr val="bg1"/>
                </a:solidFill>
                <a:latin typeface="Calibri" pitchFamily="34" charset="0"/>
              </a:rPr>
              <a:t>Impact Pathways – from project outputs to development impact</a:t>
            </a:r>
          </a:p>
          <a:p>
            <a:r>
              <a:rPr lang="en-US" sz="2600" b="1" dirty="0">
                <a:solidFill>
                  <a:schemeClr val="bg1"/>
                </a:solidFill>
                <a:latin typeface="Calibri" pitchFamily="34" charset="0"/>
              </a:rPr>
              <a:t>Community/Economic impacts</a:t>
            </a:r>
          </a:p>
        </p:txBody>
      </p:sp>
    </p:spTree>
    <p:extLst>
      <p:ext uri="{BB962C8B-B14F-4D97-AF65-F5344CB8AC3E}">
        <p14:creationId xmlns:p14="http://schemas.microsoft.com/office/powerpoint/2010/main" val="418460594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C356E9-7F6C-C84A-AC8C-C6FAD8E19FC4}"/>
              </a:ext>
            </a:extLst>
          </p:cNvPr>
          <p:cNvSpPr/>
          <p:nvPr/>
        </p:nvSpPr>
        <p:spPr>
          <a:xfrm>
            <a:off x="323528" y="1196752"/>
            <a:ext cx="8496944" cy="5355312"/>
          </a:xfrm>
          <a:prstGeom prst="rect">
            <a:avLst/>
          </a:prstGeom>
        </p:spPr>
        <p:txBody>
          <a:bodyPr wrap="square">
            <a:spAutoFit/>
          </a:bodyPr>
          <a:lstStyle/>
          <a:p>
            <a:pPr marL="0" marR="0">
              <a:spcBef>
                <a:spcPts val="0"/>
              </a:spcBef>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Approach for </a:t>
            </a:r>
            <a:r>
              <a:rPr lang="en-GB" i="1" dirty="0">
                <a:latin typeface="Arial" panose="020B0604020202020204" pitchFamily="34" charset="0"/>
                <a:ea typeface="Calibri" panose="020F0502020204030204" pitchFamily="34" charset="0"/>
                <a:cs typeface="Times New Roman" panose="02020603050405020304" pitchFamily="18" charset="0"/>
              </a:rPr>
              <a:t>ex ante</a:t>
            </a:r>
            <a:r>
              <a:rPr lang="en-GB" dirty="0">
                <a:latin typeface="Arial" panose="020B0604020202020204" pitchFamily="34" charset="0"/>
                <a:ea typeface="Calibri" panose="020F0502020204030204" pitchFamily="34" charset="0"/>
                <a:cs typeface="Times New Roman" panose="02020603050405020304" pitchFamily="18" charset="0"/>
              </a:rPr>
              <a:t> analysis of the likely value of economic benefits due to the increased use of new varieties based on the Centre for International Economics (CIC), Canberra propositions</a:t>
            </a:r>
            <a:endParaRPr lang="en-AU" dirty="0">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AU"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itchFamily="2" charset="2"/>
              <a:buChar char=""/>
            </a:pPr>
            <a:r>
              <a:rPr lang="en-AU" dirty="0">
                <a:latin typeface="Arial" panose="020B0604020202020204" pitchFamily="34" charset="0"/>
                <a:ea typeface="Calibri" panose="020F0502020204030204" pitchFamily="34" charset="0"/>
                <a:cs typeface="Times New Roman" panose="02020603050405020304" pitchFamily="18" charset="0"/>
              </a:rPr>
              <a:t>The potential economic value of the adoption of HPV can be estimated using customer willingness to pay for these HPVs. </a:t>
            </a:r>
          </a:p>
          <a:p>
            <a:pPr marR="0" lvl="0" algn="just">
              <a:spcBef>
                <a:spcPts val="0"/>
              </a:spcBef>
              <a:spcAft>
                <a:spcPts val="0"/>
              </a:spcAft>
            </a:pPr>
            <a:r>
              <a:rPr lang="en-AU" dirty="0">
                <a:latin typeface="Arial" panose="020B0604020202020204" pitchFamily="34" charset="0"/>
                <a:ea typeface="Calibri" panose="020F0502020204030204" pitchFamily="34" charset="0"/>
                <a:cs typeface="Times New Roman" panose="02020603050405020304" pitchFamily="18" charset="0"/>
              </a:rPr>
              <a:t>This willingness to pay is a measure of the consumer welfare gain from the better variety and also the increase in consumer surplus from the variety (In standard evaluation terms) </a:t>
            </a: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AU" dirty="0">
                <a:latin typeface="Arial" panose="020B0604020202020204" pitchFamily="34"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itchFamily="2" charset="2"/>
              <a:buChar char=""/>
            </a:pPr>
            <a:r>
              <a:rPr lang="en-AU" dirty="0">
                <a:latin typeface="Arial" panose="020B0604020202020204" pitchFamily="34" charset="0"/>
                <a:ea typeface="Calibri" panose="020F0502020204030204" pitchFamily="34" charset="0"/>
                <a:cs typeface="Times New Roman" panose="02020603050405020304" pitchFamily="18" charset="0"/>
              </a:rPr>
              <a:t>For example, in developing HPVs for tomatoes in Ghana, an ex ante estimate of the value of new varieties, would be based on estimating (assuming) that consumers would be willing to pay a 5% price premium on better quality tomatoes resulting from new HPV tomato varieties in Ghana (a price premium of k dollars per tonne);  and that 10% of the total crop would move to the new HYVs within 5 years of release of the new varieties (y= 10% of the current total value  of the crop). </a:t>
            </a:r>
          </a:p>
          <a:p>
            <a:pPr marL="342900" marR="0" lvl="0" indent="-342900" algn="just">
              <a:spcBef>
                <a:spcPts val="0"/>
              </a:spcBef>
              <a:spcAft>
                <a:spcPts val="0"/>
              </a:spcAft>
              <a:buFont typeface="Wingdings" pitchFamily="2" charset="2"/>
              <a:buChar char=""/>
            </a:pPr>
            <a:endParaRPr lang="en-AU"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itchFamily="2" charset="2"/>
              <a:buChar char=""/>
            </a:pPr>
            <a:r>
              <a:rPr lang="en-AU" dirty="0">
                <a:latin typeface="Arial" panose="020B0604020202020204" pitchFamily="34" charset="0"/>
                <a:ea typeface="Calibri" panose="020F0502020204030204" pitchFamily="34" charset="0"/>
                <a:cs typeface="Times New Roman" panose="02020603050405020304" pitchFamily="18" charset="0"/>
              </a:rPr>
              <a:t>The ex ante estimate of the economic value of the intervention would be: k*y .</a:t>
            </a:r>
            <a:endParaRPr lang="en-US" dirty="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12988722-99B9-654A-BAA1-E864251C7417}"/>
              </a:ext>
            </a:extLst>
          </p:cNvPr>
          <p:cNvSpPr txBox="1">
            <a:spLocks/>
          </p:cNvSpPr>
          <p:nvPr/>
        </p:nvSpPr>
        <p:spPr>
          <a:xfrm>
            <a:off x="-20816" y="26479"/>
            <a:ext cx="9144000" cy="102625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600" b="1" dirty="0">
                <a:solidFill>
                  <a:schemeClr val="bg1"/>
                </a:solidFill>
                <a:latin typeface="Calibri" pitchFamily="34" charset="0"/>
              </a:rPr>
              <a:t>Impact Pathways – from project outputs to development impact</a:t>
            </a:r>
          </a:p>
          <a:p>
            <a:r>
              <a:rPr lang="en-US" sz="2600" b="1" dirty="0">
                <a:solidFill>
                  <a:schemeClr val="bg1"/>
                </a:solidFill>
                <a:latin typeface="Calibri" pitchFamily="34" charset="0"/>
              </a:rPr>
              <a:t>Community/Economic impacts</a:t>
            </a:r>
          </a:p>
        </p:txBody>
      </p:sp>
    </p:spTree>
    <p:extLst>
      <p:ext uri="{BB962C8B-B14F-4D97-AF65-F5344CB8AC3E}">
        <p14:creationId xmlns:p14="http://schemas.microsoft.com/office/powerpoint/2010/main" val="396520578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06AB85-23F7-0C4D-9275-53929F99E35F}"/>
              </a:ext>
            </a:extLst>
          </p:cNvPr>
          <p:cNvSpPr/>
          <p:nvPr/>
        </p:nvSpPr>
        <p:spPr>
          <a:xfrm>
            <a:off x="251520" y="1268760"/>
            <a:ext cx="8280920" cy="5509200"/>
          </a:xfrm>
          <a:prstGeom prst="rect">
            <a:avLst/>
          </a:prstGeom>
        </p:spPr>
        <p:txBody>
          <a:bodyPr wrap="square">
            <a:spAutoFit/>
          </a:bodyPr>
          <a:lstStyle/>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The policy environment needs to be favourable to enable widespread adoption of customer and market-driven principles and practices into national and international plant breeding programs in Africa.  </a:t>
            </a:r>
          </a:p>
          <a:p>
            <a:pPr marL="0" marR="0" algn="just">
              <a:spcBef>
                <a:spcPts val="0"/>
              </a:spcBef>
              <a:spcAft>
                <a:spcPts val="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Building the evidence base to support more market driven policies and investments in plant breeding; </a:t>
            </a:r>
          </a:p>
          <a:p>
            <a:pPr marL="0" marR="0" algn="just">
              <a:spcBef>
                <a:spcPts val="0"/>
              </a:spcBef>
              <a:spcAft>
                <a:spcPts val="0"/>
              </a:spcAft>
            </a:pPr>
            <a:endParaRPr lang="en-GB" sz="1600">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a:latin typeface="Arial" panose="020B0604020202020204" pitchFamily="34" charset="0"/>
                <a:ea typeface="Calibri" panose="020F0502020204030204" pitchFamily="34" charset="0"/>
                <a:cs typeface="Times New Roman" panose="02020603050405020304" pitchFamily="18" charset="0"/>
              </a:rPr>
              <a:t>Conduct </a:t>
            </a:r>
            <a:r>
              <a:rPr lang="en-GB" sz="1600" dirty="0">
                <a:latin typeface="Arial" panose="020B0604020202020204" pitchFamily="34" charset="0"/>
                <a:ea typeface="Calibri" panose="020F0502020204030204" pitchFamily="34" charset="0"/>
                <a:cs typeface="Times New Roman" panose="02020603050405020304" pitchFamily="18" charset="0"/>
              </a:rPr>
              <a:t>an awareness and advocacy campaign targeting African policy makers and public and private investors in crop improvement and the seed sector in Africa, including those in the international development community. </a:t>
            </a:r>
            <a:endParaRPr lang="en-US" sz="16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solidFill>
                  <a:srgbClr val="0D0D0D"/>
                </a:solidFill>
                <a:latin typeface="Arial" panose="020B0604020202020204" pitchFamily="34" charset="0"/>
                <a:ea typeface="Calibri" panose="020F0502020204030204" pitchFamily="34" charset="0"/>
                <a:cs typeface="Times New Roman" panose="02020603050405020304" pitchFamily="18" charset="0"/>
              </a:rPr>
              <a:t>At the national level, the project’s policy team will work with senior officials in the Governments of Ethiopia and Ghana to encourage them to mainstream DLB approaches. </a:t>
            </a:r>
          </a:p>
          <a:p>
            <a:pPr marL="0" marR="0" algn="just">
              <a:spcBef>
                <a:spcPts val="0"/>
              </a:spcBef>
              <a:spcAft>
                <a:spcPts val="0"/>
              </a:spcAft>
            </a:pPr>
            <a:r>
              <a:rPr lang="en-GB" sz="1600" dirty="0">
                <a:solidFill>
                  <a:srgbClr val="0D0D0D"/>
                </a:solidFill>
                <a:latin typeface="Arial" panose="020B0604020202020204" pitchFamily="34" charset="0"/>
                <a:ea typeface="Calibri" panose="020F0502020204030204" pitchFamily="34" charset="0"/>
                <a:cs typeface="Times New Roman" panose="02020603050405020304" pitchFamily="18" charset="0"/>
              </a:rPr>
              <a:t>Policy makers in both countries will be encouraged to use the project’s findings to mainstream demand led approaches to plant breeding for all crops within their national agricultural research systems (NARS). </a:t>
            </a:r>
            <a:endParaRPr lang="en-US" sz="16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solidFill>
                  <a:srgbClr val="0D0D0D"/>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0" marR="0" algn="just">
              <a:spcBef>
                <a:spcPts val="0"/>
              </a:spcBef>
              <a:spcAft>
                <a:spcPts val="0"/>
              </a:spcAft>
            </a:pPr>
            <a:r>
              <a:rPr lang="en-GB" sz="1600" dirty="0">
                <a:solidFill>
                  <a:srgbClr val="0D0D0D"/>
                </a:solidFill>
                <a:latin typeface="Arial" panose="020B0604020202020204" pitchFamily="34" charset="0"/>
                <a:ea typeface="Calibri" panose="020F0502020204030204" pitchFamily="34" charset="0"/>
                <a:cs typeface="Times New Roman" panose="02020603050405020304" pitchFamily="18" charset="0"/>
              </a:rPr>
              <a:t>The project will support national policy makers in developing an enabling policy environment that is conducive to DLB approaches</a:t>
            </a:r>
          </a:p>
          <a:p>
            <a:pPr marL="0" marR="0" algn="just">
              <a:spcBef>
                <a:spcPts val="0"/>
              </a:spcBef>
              <a:spcAft>
                <a:spcPts val="0"/>
              </a:spcAft>
            </a:pPr>
            <a:r>
              <a:rPr lang="en-GB" sz="1600" dirty="0">
                <a:solidFill>
                  <a:srgbClr val="0D0D0D"/>
                </a:solidFill>
                <a:latin typeface="Arial" panose="020B0604020202020204" pitchFamily="34" charset="0"/>
                <a:ea typeface="Calibri" panose="020F0502020204030204" pitchFamily="34" charset="0"/>
                <a:cs typeface="Times New Roman" panose="02020603050405020304" pitchFamily="18" charset="0"/>
              </a:rPr>
              <a:t>The project will provide access to the necessary evidence to build the business cases to support public and private investments in plant breeding on priority crops in target environments.  </a:t>
            </a:r>
            <a:endParaRPr lang="en-US" sz="1600" dirty="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C6EB0A08-8A10-1049-AEE5-DF6263ABBDE8}"/>
              </a:ext>
            </a:extLst>
          </p:cNvPr>
          <p:cNvSpPr txBox="1">
            <a:spLocks/>
          </p:cNvSpPr>
          <p:nvPr/>
        </p:nvSpPr>
        <p:spPr>
          <a:xfrm>
            <a:off x="-20816" y="26479"/>
            <a:ext cx="9144000" cy="102625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2600" b="1" dirty="0">
                <a:solidFill>
                  <a:schemeClr val="bg1"/>
                </a:solidFill>
                <a:latin typeface="Calibri" pitchFamily="34" charset="0"/>
              </a:rPr>
              <a:t>Impact Pathways – from project outputs to development impact</a:t>
            </a:r>
          </a:p>
          <a:p>
            <a:r>
              <a:rPr lang="en-US" sz="2600" b="1" dirty="0">
                <a:solidFill>
                  <a:schemeClr val="bg1"/>
                </a:solidFill>
                <a:latin typeface="Calibri" pitchFamily="34" charset="0"/>
              </a:rPr>
              <a:t>Policy impacts</a:t>
            </a:r>
          </a:p>
        </p:txBody>
      </p:sp>
    </p:spTree>
    <p:extLst>
      <p:ext uri="{BB962C8B-B14F-4D97-AF65-F5344CB8AC3E}">
        <p14:creationId xmlns:p14="http://schemas.microsoft.com/office/powerpoint/2010/main" val="377645375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people and partner institutions</a:t>
            </a:r>
          </a:p>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Co-Project Leaders</a:t>
            </a:r>
            <a:endParaRPr lang="en-US" sz="2954" b="1" dirty="0">
              <a:solidFill>
                <a:prstClr val="white"/>
              </a:solidFill>
              <a:latin typeface="Franklin Gothic Medium"/>
              <a:ea typeface="MS PGothic" charset="0"/>
            </a:endParaRPr>
          </a:p>
        </p:txBody>
      </p:sp>
      <p:graphicFrame>
        <p:nvGraphicFramePr>
          <p:cNvPr id="5" name="Table 4">
            <a:extLst>
              <a:ext uri="{FF2B5EF4-FFF2-40B4-BE49-F238E27FC236}">
                <a16:creationId xmlns:a16="http://schemas.microsoft.com/office/drawing/2014/main" id="{BBA72D43-9D8F-6E46-AD7E-B30A2B37EBD4}"/>
              </a:ext>
            </a:extLst>
          </p:cNvPr>
          <p:cNvGraphicFramePr>
            <a:graphicFrameLocks noGrp="1"/>
          </p:cNvGraphicFramePr>
          <p:nvPr>
            <p:extLst>
              <p:ext uri="{D42A27DB-BD31-4B8C-83A1-F6EECF244321}">
                <p14:modId xmlns:p14="http://schemas.microsoft.com/office/powerpoint/2010/main" val="844112361"/>
              </p:ext>
            </p:extLst>
          </p:nvPr>
        </p:nvGraphicFramePr>
        <p:xfrm>
          <a:off x="179512" y="1340768"/>
          <a:ext cx="6480720" cy="2438400"/>
        </p:xfrm>
        <a:graphic>
          <a:graphicData uri="http://schemas.openxmlformats.org/drawingml/2006/table">
            <a:tbl>
              <a:tblPr firstRow="1" firstCol="1" lastRow="1" lastCol="1" bandRow="1" bandCol="1"/>
              <a:tblGrid>
                <a:gridCol w="2021311">
                  <a:extLst>
                    <a:ext uri="{9D8B030D-6E8A-4147-A177-3AD203B41FA5}">
                      <a16:colId xmlns:a16="http://schemas.microsoft.com/office/drawing/2014/main" val="865791371"/>
                    </a:ext>
                  </a:extLst>
                </a:gridCol>
                <a:gridCol w="4459409">
                  <a:extLst>
                    <a:ext uri="{9D8B030D-6E8A-4147-A177-3AD203B41FA5}">
                      <a16:colId xmlns:a16="http://schemas.microsoft.com/office/drawing/2014/main" val="843059589"/>
                    </a:ext>
                  </a:extLst>
                </a:gridCol>
              </a:tblGrid>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Professor Gabrielle Persley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23610139"/>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Professor – University of Queensland School of Agriculture and Food Sciences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0976407"/>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University of Queensland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6793814"/>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07 38705504    Mobile +61 416 211 401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6811679"/>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Fax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07 38705504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74603882"/>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g.persley@uq.edu.au</a:t>
                      </a:r>
                      <a:r>
                        <a:rPr lang="en-AU" sz="16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45639379"/>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School of Agriculture and Food Sciences, University of Queensland, St Lucia, Brisbane 4072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13158644"/>
                  </a:ext>
                </a:extLst>
              </a:tr>
            </a:tbl>
          </a:graphicData>
        </a:graphic>
      </p:graphicFrame>
      <p:graphicFrame>
        <p:nvGraphicFramePr>
          <p:cNvPr id="7" name="Table 6">
            <a:extLst>
              <a:ext uri="{FF2B5EF4-FFF2-40B4-BE49-F238E27FC236}">
                <a16:creationId xmlns:a16="http://schemas.microsoft.com/office/drawing/2014/main" id="{6D55CFFB-7EEE-8640-B933-5AD9DCC5D7EE}"/>
              </a:ext>
            </a:extLst>
          </p:cNvPr>
          <p:cNvGraphicFramePr>
            <a:graphicFrameLocks noGrp="1"/>
          </p:cNvGraphicFramePr>
          <p:nvPr>
            <p:extLst>
              <p:ext uri="{D42A27DB-BD31-4B8C-83A1-F6EECF244321}">
                <p14:modId xmlns:p14="http://schemas.microsoft.com/office/powerpoint/2010/main" val="3133893950"/>
              </p:ext>
            </p:extLst>
          </p:nvPr>
        </p:nvGraphicFramePr>
        <p:xfrm>
          <a:off x="179512" y="4059128"/>
          <a:ext cx="6480720" cy="2682240"/>
        </p:xfrm>
        <a:graphic>
          <a:graphicData uri="http://schemas.openxmlformats.org/drawingml/2006/table">
            <a:tbl>
              <a:tblPr firstRow="1" firstCol="1" lastRow="1" lastCol="1" bandRow="1" bandCol="1"/>
              <a:tblGrid>
                <a:gridCol w="2021311">
                  <a:extLst>
                    <a:ext uri="{9D8B030D-6E8A-4147-A177-3AD203B41FA5}">
                      <a16:colId xmlns:a16="http://schemas.microsoft.com/office/drawing/2014/main" val="3934495908"/>
                    </a:ext>
                  </a:extLst>
                </a:gridCol>
                <a:gridCol w="4459409">
                  <a:extLst>
                    <a:ext uri="{9D8B030D-6E8A-4147-A177-3AD203B41FA5}">
                      <a16:colId xmlns:a16="http://schemas.microsoft.com/office/drawing/2014/main" val="1582839111"/>
                    </a:ext>
                  </a:extLst>
                </a:gridCol>
              </a:tblGrid>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Dr Vivienne Anthony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41150225"/>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Senior Advisor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48221040"/>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Syngenta Foundation for Sustainable Agriculture (SFSA)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58635296"/>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AU" sz="1600" dirty="0">
                          <a:effectLst/>
                          <a:latin typeface="Arial" panose="020B0604020202020204" pitchFamily="34" charset="0"/>
                          <a:ea typeface="Calibri" panose="020F0502020204030204" pitchFamily="34" charset="0"/>
                          <a:cs typeface="Times New Roman" panose="02020603050405020304" pitchFamily="18" charset="0"/>
                        </a:rPr>
                        <a:t>Tel +41 613235634 Mobile +41 799093454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3845316"/>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Fax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Fax +41 61 3237200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57794175"/>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AU" sz="1600" dirty="0">
                          <a:effectLst/>
                          <a:latin typeface="Calibri" panose="020F0502020204030204" pitchFamily="34" charset="0"/>
                          <a:ea typeface="Calibri" panose="020F0502020204030204" pitchFamily="34" charset="0"/>
                          <a:cs typeface="Times New Roman" panose="02020603050405020304" pitchFamily="18" charset="0"/>
                          <a:hlinkClick r:id="rId3"/>
                        </a:rPr>
                        <a:t>Vivienne.anthony@syngenta.co</a:t>
                      </a:r>
                      <a:r>
                        <a:rPr lang="en-AU" sz="1600" dirty="0">
                          <a:effectLst/>
                          <a:latin typeface="Calibri" panose="020F0502020204030204" pitchFamily="34" charset="0"/>
                          <a:ea typeface="Calibri" panose="020F0502020204030204" pitchFamily="34" charset="0"/>
                          <a:cs typeface="Arial" panose="020B0604020202020204" pitchFamily="34" charset="0"/>
                          <a:hlinkClick r:id="rId3"/>
                        </a:rPr>
                        <a:t>m</a:t>
                      </a: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11380679"/>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Syngenta Foundation for Sustainable Agriculture (SFSA)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effectLst/>
                          <a:latin typeface="Arial" panose="020B0604020202020204" pitchFamily="34" charset="0"/>
                          <a:ea typeface="Times New Roman" panose="02020603050405020304" pitchFamily="18" charset="0"/>
                          <a:cs typeface="Times New Roman" panose="02020603050405020304" pitchFamily="18" charset="0"/>
                        </a:rPr>
                        <a:t>WRO-1002.11.54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effectLst/>
                          <a:latin typeface="Arial" panose="020B0604020202020204" pitchFamily="34" charset="0"/>
                          <a:ea typeface="Times New Roman" panose="02020603050405020304" pitchFamily="18" charset="0"/>
                          <a:cs typeface="Times New Roman" panose="02020603050405020304" pitchFamily="18" charset="0"/>
                        </a:rPr>
                        <a:t>P.O. Box 4002 Basel Switzerland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16146749"/>
                  </a:ext>
                </a:extLst>
              </a:tr>
            </a:tbl>
          </a:graphicData>
        </a:graphic>
      </p:graphicFrame>
    </p:spTree>
    <p:extLst>
      <p:ext uri="{BB962C8B-B14F-4D97-AF65-F5344CB8AC3E}">
        <p14:creationId xmlns:p14="http://schemas.microsoft.com/office/powerpoint/2010/main" val="257113025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386" y="2746299"/>
            <a:ext cx="3187219" cy="1200329"/>
          </a:xfrm>
          <a:prstGeom prst="rect">
            <a:avLst/>
          </a:prstGeom>
          <a:noFill/>
        </p:spPr>
        <p:txBody>
          <a:bodyPr wrap="none" rtlCol="0">
            <a:spAutoFit/>
          </a:bodyPr>
          <a:lstStyle/>
          <a:p>
            <a:pPr algn="ctr"/>
            <a:r>
              <a:rPr lang="en-US" sz="3600" b="1" dirty="0">
                <a:solidFill>
                  <a:prstClr val="black"/>
                </a:solidFill>
              </a:rPr>
              <a:t>THANK YOU </a:t>
            </a:r>
          </a:p>
          <a:p>
            <a:pPr algn="ctr"/>
            <a:r>
              <a:rPr lang="en-US" sz="3600" b="1" dirty="0">
                <a:solidFill>
                  <a:prstClr val="black"/>
                </a:solidFill>
              </a:rPr>
              <a:t>FOR LISTENING </a:t>
            </a:r>
          </a:p>
        </p:txBody>
      </p:sp>
      <p:sp>
        <p:nvSpPr>
          <p:cNvPr id="3" name="TextBox 2"/>
          <p:cNvSpPr txBox="1"/>
          <p:nvPr/>
        </p:nvSpPr>
        <p:spPr>
          <a:xfrm>
            <a:off x="1960568" y="1260967"/>
            <a:ext cx="5117909" cy="830997"/>
          </a:xfrm>
          <a:prstGeom prst="rect">
            <a:avLst/>
          </a:prstGeom>
          <a:solidFill>
            <a:schemeClr val="tx1"/>
          </a:solidFill>
        </p:spPr>
        <p:txBody>
          <a:bodyPr wrap="square" rtlCol="0">
            <a:spAutoFit/>
          </a:bodyPr>
          <a:lstStyle/>
          <a:p>
            <a:pPr algn="ctr"/>
            <a:endParaRPr lang="de-CH" sz="4800" b="1" dirty="0">
              <a:solidFill>
                <a:prstClr val="white"/>
              </a:solidFill>
            </a:endParaRPr>
          </a:p>
        </p:txBody>
      </p:sp>
    </p:spTree>
    <p:extLst>
      <p:ext uri="{BB962C8B-B14F-4D97-AF65-F5344CB8AC3E}">
        <p14:creationId xmlns:p14="http://schemas.microsoft.com/office/powerpoint/2010/main" val="25310773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people and partner institutions</a:t>
            </a:r>
          </a:p>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Co-Chief investigator and administrative contact</a:t>
            </a:r>
            <a:endParaRPr lang="en-US" sz="2954" b="1" dirty="0">
              <a:solidFill>
                <a:prstClr val="white"/>
              </a:solidFill>
              <a:latin typeface="Franklin Gothic Medium"/>
              <a:ea typeface="MS PGothic" charset="0"/>
            </a:endParaRPr>
          </a:p>
        </p:txBody>
      </p:sp>
      <p:graphicFrame>
        <p:nvGraphicFramePr>
          <p:cNvPr id="3" name="Table 2">
            <a:extLst>
              <a:ext uri="{FF2B5EF4-FFF2-40B4-BE49-F238E27FC236}">
                <a16:creationId xmlns:a16="http://schemas.microsoft.com/office/drawing/2014/main" id="{00346D3C-0453-F444-A1EE-E8A53A4A3088}"/>
              </a:ext>
            </a:extLst>
          </p:cNvPr>
          <p:cNvGraphicFramePr>
            <a:graphicFrameLocks noGrp="1"/>
          </p:cNvGraphicFramePr>
          <p:nvPr>
            <p:extLst>
              <p:ext uri="{D42A27DB-BD31-4B8C-83A1-F6EECF244321}">
                <p14:modId xmlns:p14="http://schemas.microsoft.com/office/powerpoint/2010/main" val="2002054249"/>
              </p:ext>
            </p:extLst>
          </p:nvPr>
        </p:nvGraphicFramePr>
        <p:xfrm>
          <a:off x="827584" y="1556792"/>
          <a:ext cx="5716905" cy="2489200"/>
        </p:xfrm>
        <a:graphic>
          <a:graphicData uri="http://schemas.openxmlformats.org/drawingml/2006/table">
            <a:tbl>
              <a:tblPr firstRow="1" firstCol="1" lastRow="1" lastCol="1" bandRow="1" bandCol="1"/>
              <a:tblGrid>
                <a:gridCol w="1783080">
                  <a:extLst>
                    <a:ext uri="{9D8B030D-6E8A-4147-A177-3AD203B41FA5}">
                      <a16:colId xmlns:a16="http://schemas.microsoft.com/office/drawing/2014/main" val="784005502"/>
                    </a:ext>
                  </a:extLst>
                </a:gridCol>
                <a:gridCol w="3933825">
                  <a:extLst>
                    <a:ext uri="{9D8B030D-6E8A-4147-A177-3AD203B41FA5}">
                      <a16:colId xmlns:a16="http://schemas.microsoft.com/office/drawing/2014/main" val="1528810477"/>
                    </a:ext>
                  </a:extLst>
                </a:gridCol>
              </a:tblGrid>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Professor Kaye Baseford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91861424"/>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Professor of Biometry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03808237"/>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University of Queensland School of Agriculture and Food Sciences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3071541"/>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+61 421 056000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34648124"/>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k.e.basford@uq.edu.au</a:t>
                      </a:r>
                      <a:r>
                        <a:rPr lang="en-AU" sz="16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18360561"/>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School of Agriculture and Food Sciences University of Queensland St Lucia, Brisbane Qld 4072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56292304"/>
                  </a:ext>
                </a:extLst>
              </a:tr>
            </a:tbl>
          </a:graphicData>
        </a:graphic>
      </p:graphicFrame>
      <p:graphicFrame>
        <p:nvGraphicFramePr>
          <p:cNvPr id="6" name="Table 5">
            <a:extLst>
              <a:ext uri="{FF2B5EF4-FFF2-40B4-BE49-F238E27FC236}">
                <a16:creationId xmlns:a16="http://schemas.microsoft.com/office/drawing/2014/main" id="{5B598C66-B101-BD4A-B2AB-23C314FB509D}"/>
              </a:ext>
            </a:extLst>
          </p:cNvPr>
          <p:cNvGraphicFramePr>
            <a:graphicFrameLocks noGrp="1"/>
          </p:cNvGraphicFramePr>
          <p:nvPr>
            <p:extLst>
              <p:ext uri="{D42A27DB-BD31-4B8C-83A1-F6EECF244321}">
                <p14:modId xmlns:p14="http://schemas.microsoft.com/office/powerpoint/2010/main" val="1452227856"/>
              </p:ext>
            </p:extLst>
          </p:nvPr>
        </p:nvGraphicFramePr>
        <p:xfrm>
          <a:off x="827584" y="4221088"/>
          <a:ext cx="5716905" cy="2245360"/>
        </p:xfrm>
        <a:graphic>
          <a:graphicData uri="http://schemas.openxmlformats.org/drawingml/2006/table">
            <a:tbl>
              <a:tblPr firstRow="1" firstCol="1" lastRow="1" lastCol="1" bandRow="1" bandCol="1"/>
              <a:tblGrid>
                <a:gridCol w="1783080">
                  <a:extLst>
                    <a:ext uri="{9D8B030D-6E8A-4147-A177-3AD203B41FA5}">
                      <a16:colId xmlns:a16="http://schemas.microsoft.com/office/drawing/2014/main" val="3200595930"/>
                    </a:ext>
                  </a:extLst>
                </a:gridCol>
                <a:gridCol w="3933825">
                  <a:extLst>
                    <a:ext uri="{9D8B030D-6E8A-4147-A177-3AD203B41FA5}">
                      <a16:colId xmlns:a16="http://schemas.microsoft.com/office/drawing/2014/main" val="2909959392"/>
                    </a:ext>
                  </a:extLst>
                </a:gridCol>
              </a:tblGrid>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Dr Nathan King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264354694"/>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Research Administration Officer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23266270"/>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University of Queensland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89249604"/>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07 33657594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24867802"/>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GB" sz="16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n.king@uq.edu.au</a:t>
                      </a:r>
                      <a:r>
                        <a:rPr lang="en-GB" sz="16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10555077"/>
                  </a:ext>
                </a:extLst>
              </a:tr>
              <a:tr h="0">
                <a:tc>
                  <a:txBody>
                    <a:bodyPr/>
                    <a:lstStyle/>
                    <a:p>
                      <a:pPr marL="0" marR="0">
                        <a:spcBef>
                          <a:spcPts val="200"/>
                        </a:spcBef>
                        <a:spcAft>
                          <a:spcPts val="200"/>
                        </a:spcAft>
                      </a:pPr>
                      <a:r>
                        <a:rPr lang="en-AU" sz="16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Office of Sponsored Research </a:t>
                      </a:r>
                      <a:r>
                        <a:rPr lang="en-AU" sz="1600" dirty="0" err="1">
                          <a:effectLst/>
                          <a:latin typeface="Arial" panose="020B0604020202020204" pitchFamily="34" charset="0"/>
                          <a:ea typeface="Times New Roman" panose="02020603050405020304" pitchFamily="18" charset="0"/>
                          <a:cs typeface="Times New Roman" panose="02020603050405020304" pitchFamily="18" charset="0"/>
                        </a:rPr>
                        <a:t>Cumbrae</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 Stewart Building No. 72, the University of Queensland St Lucia, Brisbane Qld 4072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183367469"/>
                  </a:ext>
                </a:extLst>
              </a:tr>
            </a:tbl>
          </a:graphicData>
        </a:graphic>
      </p:graphicFrame>
    </p:spTree>
    <p:extLst>
      <p:ext uri="{BB962C8B-B14F-4D97-AF65-F5344CB8AC3E}">
        <p14:creationId xmlns:p14="http://schemas.microsoft.com/office/powerpoint/2010/main" val="11033536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people and partner institutions</a:t>
            </a:r>
          </a:p>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Pan-Africa project coordinator</a:t>
            </a:r>
            <a:endParaRPr lang="en-US" sz="2954" b="1" dirty="0">
              <a:solidFill>
                <a:prstClr val="white"/>
              </a:solidFill>
              <a:latin typeface="Franklin Gothic Medium"/>
              <a:ea typeface="MS PGothic" charset="0"/>
            </a:endParaRPr>
          </a:p>
        </p:txBody>
      </p:sp>
      <p:graphicFrame>
        <p:nvGraphicFramePr>
          <p:cNvPr id="4" name="Table 3">
            <a:extLst>
              <a:ext uri="{FF2B5EF4-FFF2-40B4-BE49-F238E27FC236}">
                <a16:creationId xmlns:a16="http://schemas.microsoft.com/office/drawing/2014/main" id="{21E0D222-698A-1548-BD3A-02B2890AAD45}"/>
              </a:ext>
            </a:extLst>
          </p:cNvPr>
          <p:cNvGraphicFramePr>
            <a:graphicFrameLocks noGrp="1"/>
          </p:cNvGraphicFramePr>
          <p:nvPr>
            <p:extLst>
              <p:ext uri="{D42A27DB-BD31-4B8C-83A1-F6EECF244321}">
                <p14:modId xmlns:p14="http://schemas.microsoft.com/office/powerpoint/2010/main" val="2237216709"/>
              </p:ext>
            </p:extLst>
          </p:nvPr>
        </p:nvGraphicFramePr>
        <p:xfrm>
          <a:off x="971600" y="2657440"/>
          <a:ext cx="5716905" cy="3291840"/>
        </p:xfrm>
        <a:graphic>
          <a:graphicData uri="http://schemas.openxmlformats.org/drawingml/2006/table">
            <a:tbl>
              <a:tblPr firstRow="1" firstCol="1" lastRow="1" lastCol="1" bandRow="1" bandCol="1"/>
              <a:tblGrid>
                <a:gridCol w="1783080">
                  <a:extLst>
                    <a:ext uri="{9D8B030D-6E8A-4147-A177-3AD203B41FA5}">
                      <a16:colId xmlns:a16="http://schemas.microsoft.com/office/drawing/2014/main" val="2634550633"/>
                    </a:ext>
                  </a:extLst>
                </a:gridCol>
                <a:gridCol w="3933825">
                  <a:extLst>
                    <a:ext uri="{9D8B030D-6E8A-4147-A177-3AD203B41FA5}">
                      <a16:colId xmlns:a16="http://schemas.microsoft.com/office/drawing/2014/main" val="3546428778"/>
                    </a:ext>
                  </a:extLst>
                </a:gridCol>
              </a:tblGrid>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Dr Nasser Yao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456844876"/>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Plant breeder, Biosciences eastern and central Africa (BecA)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17516596"/>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BecA-ILRI Hub, International Livestock Research Institute (ILRI)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652015226"/>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+254 20 4223802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81334151"/>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Fax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+ 254 20 4223001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54227311"/>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n.yao@cgiar.org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058595605"/>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BecA-ILRI Hub, ILRI, PO Box 30709 Nairobi 00100 Kenya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2917053"/>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Street address </a:t>
                      </a:r>
                      <a:br>
                        <a:rPr lang="en-AU" sz="1800" b="1">
                          <a:effectLst/>
                          <a:latin typeface="Arial" panose="020B0604020202020204" pitchFamily="34" charset="0"/>
                          <a:ea typeface="MS Mincho" panose="02020609040205080304" pitchFamily="49" charset="-128"/>
                          <a:cs typeface="Times New Roman" panose="02020603050405020304" pitchFamily="18" charset="0"/>
                        </a:rPr>
                      </a:b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AU" sz="1800" dirty="0" err="1">
                          <a:effectLst/>
                          <a:latin typeface="Arial" panose="020B0604020202020204" pitchFamily="34" charset="0"/>
                          <a:ea typeface="Times New Roman" panose="02020603050405020304" pitchFamily="18" charset="0"/>
                          <a:cs typeface="Times New Roman" panose="02020603050405020304" pitchFamily="18" charset="0"/>
                        </a:rPr>
                        <a:t>BecA</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-ILRI Hub, ILRI campus, Old Naivasha Rd, Kabete, Nairobi Kenya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37406439"/>
                  </a:ext>
                </a:extLst>
              </a:tr>
            </a:tbl>
          </a:graphicData>
        </a:graphic>
      </p:graphicFrame>
      <p:sp>
        <p:nvSpPr>
          <p:cNvPr id="5" name="Rectangle 4">
            <a:extLst>
              <a:ext uri="{FF2B5EF4-FFF2-40B4-BE49-F238E27FC236}">
                <a16:creationId xmlns:a16="http://schemas.microsoft.com/office/drawing/2014/main" id="{249C5E05-8EAC-7C40-BB03-2BC01EC9CC9D}"/>
              </a:ext>
            </a:extLst>
          </p:cNvPr>
          <p:cNvSpPr/>
          <p:nvPr/>
        </p:nvSpPr>
        <p:spPr>
          <a:xfrm>
            <a:off x="468791" y="1412776"/>
            <a:ext cx="8352928" cy="646331"/>
          </a:xfrm>
          <a:prstGeom prst="rect">
            <a:avLst/>
          </a:prstGeom>
        </p:spPr>
        <p:txBody>
          <a:bodyPr wrap="square">
            <a:spAutoFit/>
          </a:bodyPr>
          <a:lstStyle/>
          <a:p>
            <a:pPr marL="0" marR="0">
              <a:spcBef>
                <a:spcPts val="1200"/>
              </a:spcBef>
              <a:spcAft>
                <a:spcPts val="60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Pan Africa Project Coordinator- Biosciences eastern and Central Africa, International Livestock Research Institute (</a:t>
            </a:r>
            <a:r>
              <a:rPr lang="en-AU" b="1" i="1" dirty="0" err="1">
                <a:solidFill>
                  <a:srgbClr val="008000"/>
                </a:solidFill>
                <a:latin typeface="Arial" panose="020B0604020202020204" pitchFamily="34" charset="0"/>
                <a:ea typeface="Times New Roman" panose="02020603050405020304" pitchFamily="18" charset="0"/>
                <a:cs typeface="Times New Roman" panose="02020603050405020304" pitchFamily="18" charset="0"/>
              </a:rPr>
              <a:t>BecA</a:t>
            </a: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-ILRI Hub) Nairobi Kenya</a:t>
            </a:r>
          </a:p>
        </p:txBody>
      </p:sp>
    </p:spTree>
    <p:extLst>
      <p:ext uri="{BB962C8B-B14F-4D97-AF65-F5344CB8AC3E}">
        <p14:creationId xmlns:p14="http://schemas.microsoft.com/office/powerpoint/2010/main" val="395810154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people and partner institutions</a:t>
            </a:r>
          </a:p>
        </p:txBody>
      </p:sp>
      <p:sp>
        <p:nvSpPr>
          <p:cNvPr id="2" name="Rectangle 1">
            <a:extLst>
              <a:ext uri="{FF2B5EF4-FFF2-40B4-BE49-F238E27FC236}">
                <a16:creationId xmlns:a16="http://schemas.microsoft.com/office/drawing/2014/main" id="{65789EA1-C62F-EF40-A387-89CEE386C285}"/>
              </a:ext>
            </a:extLst>
          </p:cNvPr>
          <p:cNvSpPr/>
          <p:nvPr/>
        </p:nvSpPr>
        <p:spPr>
          <a:xfrm>
            <a:off x="333843" y="1340768"/>
            <a:ext cx="8612795" cy="923330"/>
          </a:xfrm>
          <a:prstGeom prst="rect">
            <a:avLst/>
          </a:prstGeom>
        </p:spPr>
        <p:txBody>
          <a:bodyPr wrap="square">
            <a:spAutoFit/>
          </a:bodyPr>
          <a:lstStyle/>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African Collaborating Organisation: African Centre for Crop Improvement (ACCI) University of </a:t>
            </a:r>
            <a:r>
              <a:rPr lang="en-AU" b="1" i="1" dirty="0" err="1">
                <a:solidFill>
                  <a:srgbClr val="008000"/>
                </a:solidFill>
                <a:latin typeface="Arial" panose="020B0604020202020204" pitchFamily="34" charset="0"/>
                <a:ea typeface="Times New Roman" panose="02020603050405020304" pitchFamily="18" charset="0"/>
                <a:cs typeface="Times New Roman" panose="02020603050405020304" pitchFamily="18" charset="0"/>
              </a:rPr>
              <a:t>KwaZulu</a:t>
            </a: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Natal, South Africa </a:t>
            </a:r>
            <a:endParaRPr lang="en-US" dirty="0">
              <a:ea typeface="Calibri" panose="020F0502020204030204" pitchFamily="34" charset="0"/>
              <a:cs typeface="Times New Roman" panose="02020603050405020304" pitchFamily="18" charset="0"/>
            </a:endParaRPr>
          </a:p>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Collaborating scientist: </a:t>
            </a:r>
            <a:endParaRPr lang="en-US" dirty="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5FC62EDE-6B78-914C-8CEB-0BDA1E4F9576}"/>
              </a:ext>
            </a:extLst>
          </p:cNvPr>
          <p:cNvGraphicFramePr>
            <a:graphicFrameLocks noGrp="1"/>
          </p:cNvGraphicFramePr>
          <p:nvPr>
            <p:extLst>
              <p:ext uri="{D42A27DB-BD31-4B8C-83A1-F6EECF244321}">
                <p14:modId xmlns:p14="http://schemas.microsoft.com/office/powerpoint/2010/main" val="3159356110"/>
              </p:ext>
            </p:extLst>
          </p:nvPr>
        </p:nvGraphicFramePr>
        <p:xfrm>
          <a:off x="827584" y="2731106"/>
          <a:ext cx="7272808" cy="2210054"/>
        </p:xfrm>
        <a:graphic>
          <a:graphicData uri="http://schemas.openxmlformats.org/drawingml/2006/table">
            <a:tbl>
              <a:tblPr firstRow="1" firstCol="1" bandRow="1"/>
              <a:tblGrid>
                <a:gridCol w="2279537">
                  <a:extLst>
                    <a:ext uri="{9D8B030D-6E8A-4147-A177-3AD203B41FA5}">
                      <a16:colId xmlns:a16="http://schemas.microsoft.com/office/drawing/2014/main" val="694252497"/>
                    </a:ext>
                  </a:extLst>
                </a:gridCol>
                <a:gridCol w="4993271">
                  <a:extLst>
                    <a:ext uri="{9D8B030D-6E8A-4147-A177-3AD203B41FA5}">
                      <a16:colId xmlns:a16="http://schemas.microsoft.com/office/drawing/2014/main" val="1123418773"/>
                    </a:ext>
                  </a:extLst>
                </a:gridCol>
              </a:tblGrid>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Professor Shimelis Hussain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95430974"/>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Deputy Director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1395610"/>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African Centre for Crop Improvement (ACCI)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876161242"/>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273 326 05524  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35296028"/>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Fax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273 326 05524  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74790924"/>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Shimelish@ukzn.ac.za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45194767"/>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ACCI, University of KwaZulu-Natal, P/Bag x01, Scottsville 3209, Pietermaritzburg, South Africa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61808433"/>
                  </a:ext>
                </a:extLst>
              </a:tr>
            </a:tbl>
          </a:graphicData>
        </a:graphic>
      </p:graphicFrame>
    </p:spTree>
    <p:extLst>
      <p:ext uri="{BB962C8B-B14F-4D97-AF65-F5344CB8AC3E}">
        <p14:creationId xmlns:p14="http://schemas.microsoft.com/office/powerpoint/2010/main" val="323348533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people and partner institutions</a:t>
            </a:r>
          </a:p>
        </p:txBody>
      </p:sp>
      <p:sp>
        <p:nvSpPr>
          <p:cNvPr id="3" name="Rectangle 2">
            <a:extLst>
              <a:ext uri="{FF2B5EF4-FFF2-40B4-BE49-F238E27FC236}">
                <a16:creationId xmlns:a16="http://schemas.microsoft.com/office/drawing/2014/main" id="{68FED55F-7CFD-844B-B457-5D77F8750636}"/>
              </a:ext>
            </a:extLst>
          </p:cNvPr>
          <p:cNvSpPr/>
          <p:nvPr/>
        </p:nvSpPr>
        <p:spPr>
          <a:xfrm>
            <a:off x="179513" y="1224218"/>
            <a:ext cx="8800654" cy="923330"/>
          </a:xfrm>
          <a:prstGeom prst="rect">
            <a:avLst/>
          </a:prstGeom>
        </p:spPr>
        <p:txBody>
          <a:bodyPr wrap="square">
            <a:spAutoFit/>
          </a:bodyPr>
          <a:lstStyle/>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African Collaborating Organisation: West Africa Centre for Crop Improvement (WACCI), University of Ghana, Accra, Ghana </a:t>
            </a:r>
            <a:endParaRPr lang="en-US" dirty="0">
              <a:ea typeface="Calibri" panose="020F0502020204030204" pitchFamily="34" charset="0"/>
              <a:cs typeface="Times New Roman" panose="02020603050405020304" pitchFamily="18" charset="0"/>
            </a:endParaRPr>
          </a:p>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Collaborating scientists </a:t>
            </a:r>
            <a:endParaRPr lang="en-US" dirty="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DE486C0-A3D6-D944-8C94-8657E6B64E4C}"/>
              </a:ext>
            </a:extLst>
          </p:cNvPr>
          <p:cNvGraphicFramePr>
            <a:graphicFrameLocks noGrp="1"/>
          </p:cNvGraphicFramePr>
          <p:nvPr>
            <p:extLst>
              <p:ext uri="{D42A27DB-BD31-4B8C-83A1-F6EECF244321}">
                <p14:modId xmlns:p14="http://schemas.microsoft.com/office/powerpoint/2010/main" val="1079705340"/>
              </p:ext>
            </p:extLst>
          </p:nvPr>
        </p:nvGraphicFramePr>
        <p:xfrm>
          <a:off x="384756" y="2420888"/>
          <a:ext cx="6674877" cy="3291840"/>
        </p:xfrm>
        <a:graphic>
          <a:graphicData uri="http://schemas.openxmlformats.org/drawingml/2006/table">
            <a:tbl>
              <a:tblPr firstRow="1" firstCol="1" lastRow="1" lastCol="1" bandRow="1" bandCol="1"/>
              <a:tblGrid>
                <a:gridCol w="2081868">
                  <a:extLst>
                    <a:ext uri="{9D8B030D-6E8A-4147-A177-3AD203B41FA5}">
                      <a16:colId xmlns:a16="http://schemas.microsoft.com/office/drawing/2014/main" val="99099240"/>
                    </a:ext>
                  </a:extLst>
                </a:gridCol>
                <a:gridCol w="4593009">
                  <a:extLst>
                    <a:ext uri="{9D8B030D-6E8A-4147-A177-3AD203B41FA5}">
                      <a16:colId xmlns:a16="http://schemas.microsoft.com/office/drawing/2014/main" val="422751489"/>
                    </a:ext>
                  </a:extLst>
                </a:gridCol>
              </a:tblGrid>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600"/>
                        </a:spcBef>
                        <a:spcAft>
                          <a:spcPts val="6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Professor Eric Y Danquah and Professor Pangirayi Tongoona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16448581"/>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600"/>
                        </a:spcBef>
                        <a:spcAft>
                          <a:spcPts val="6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Director and Deputy Director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794364836"/>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600"/>
                        </a:spcBef>
                        <a:spcAft>
                          <a:spcPts val="6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West Africa Centre for Crop improvement (WACCI), University of Ghana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71902290"/>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600"/>
                        </a:spcBef>
                        <a:spcAft>
                          <a:spcPts val="6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Tel: 233 302 520605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32274549"/>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Fax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0"/>
                        </a:spcBef>
                        <a:spcAft>
                          <a:spcPts val="2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Fax: 233 302 520604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68112741"/>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600"/>
                        </a:spcBef>
                        <a:spcAft>
                          <a:spcPts val="600"/>
                        </a:spcAft>
                      </a:pP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edanquah@wacci.ug.edu.gh</a:t>
                      </a: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Ptongoona@wacci.ug.edu.gh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650071742"/>
                  </a:ext>
                </a:extLst>
              </a:tr>
              <a:tr h="0">
                <a:tc>
                  <a:txBody>
                    <a:bodyPr/>
                    <a:lstStyle/>
                    <a:p>
                      <a:pPr marL="0" marR="0">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WACCI, College of Agriculture and Consumer Sciences, University of Ghana, PMB LG30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Legon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Ghana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99051308"/>
                  </a:ext>
                </a:extLst>
              </a:tr>
            </a:tbl>
          </a:graphicData>
        </a:graphic>
      </p:graphicFrame>
    </p:spTree>
    <p:extLst>
      <p:ext uri="{BB962C8B-B14F-4D97-AF65-F5344CB8AC3E}">
        <p14:creationId xmlns:p14="http://schemas.microsoft.com/office/powerpoint/2010/main" val="15571600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people and partner institutions</a:t>
            </a:r>
          </a:p>
        </p:txBody>
      </p:sp>
      <p:sp>
        <p:nvSpPr>
          <p:cNvPr id="3" name="Rectangle 2">
            <a:extLst>
              <a:ext uri="{FF2B5EF4-FFF2-40B4-BE49-F238E27FC236}">
                <a16:creationId xmlns:a16="http://schemas.microsoft.com/office/drawing/2014/main" id="{68FED55F-7CFD-844B-B457-5D77F8750636}"/>
              </a:ext>
            </a:extLst>
          </p:cNvPr>
          <p:cNvSpPr/>
          <p:nvPr/>
        </p:nvSpPr>
        <p:spPr>
          <a:xfrm>
            <a:off x="179513" y="1224218"/>
            <a:ext cx="8800654" cy="923330"/>
          </a:xfrm>
          <a:prstGeom prst="rect">
            <a:avLst/>
          </a:prstGeom>
        </p:spPr>
        <p:txBody>
          <a:bodyPr wrap="square">
            <a:spAutoFit/>
          </a:bodyPr>
          <a:lstStyle/>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African Collaborating Organisation: Pan Africa Bean Research Alliance (PABRA) / International Centre for Tropical Agriculture (CIAT) </a:t>
            </a:r>
            <a:endParaRPr lang="en-US" dirty="0">
              <a:ea typeface="Calibri" panose="020F0502020204030204" pitchFamily="34" charset="0"/>
              <a:cs typeface="Times New Roman" panose="02020603050405020304" pitchFamily="18" charset="0"/>
            </a:endParaRPr>
          </a:p>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 Collaborating scientists </a:t>
            </a:r>
            <a:endParaRPr lang="en-US" dirty="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0D5E0D4-69C0-2240-898D-9B64C51E1737}"/>
              </a:ext>
            </a:extLst>
          </p:cNvPr>
          <p:cNvGraphicFramePr>
            <a:graphicFrameLocks noGrp="1"/>
          </p:cNvGraphicFramePr>
          <p:nvPr>
            <p:extLst>
              <p:ext uri="{D42A27DB-BD31-4B8C-83A1-F6EECF244321}">
                <p14:modId xmlns:p14="http://schemas.microsoft.com/office/powerpoint/2010/main" val="2412068374"/>
              </p:ext>
            </p:extLst>
          </p:nvPr>
        </p:nvGraphicFramePr>
        <p:xfrm>
          <a:off x="342768" y="2420888"/>
          <a:ext cx="8180746" cy="3650234"/>
        </p:xfrm>
        <a:graphic>
          <a:graphicData uri="http://schemas.openxmlformats.org/drawingml/2006/table">
            <a:tbl>
              <a:tblPr firstRow="1" firstCol="1" bandRow="1"/>
              <a:tblGrid>
                <a:gridCol w="2564114">
                  <a:extLst>
                    <a:ext uri="{9D8B030D-6E8A-4147-A177-3AD203B41FA5}">
                      <a16:colId xmlns:a16="http://schemas.microsoft.com/office/drawing/2014/main" val="2639693572"/>
                    </a:ext>
                  </a:extLst>
                </a:gridCol>
                <a:gridCol w="5616632">
                  <a:extLst>
                    <a:ext uri="{9D8B030D-6E8A-4147-A177-3AD203B41FA5}">
                      <a16:colId xmlns:a16="http://schemas.microsoft.com/office/drawing/2014/main" val="1752206637"/>
                    </a:ext>
                  </a:extLst>
                </a:gridCol>
              </a:tblGrid>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Drs Jean-Claude Rubyogo, Clare Mukankusi and Roland Chirwa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01175033"/>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Senior scientists, Pan Africa Bean Research Alliance (PABRA)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45546022"/>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PABRA, International Center for Tropical Agriculture (CIAT)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26417291"/>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+255 732 979909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2668052"/>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Fax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n/a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89405369"/>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j.c.rubyogo@cgiar.org</a:t>
                      </a: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c.mukankusi@cgiar.org</a:t>
                      </a: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r.chirwa@cgiar.org</a:t>
                      </a:r>
                      <a:r>
                        <a:rPr lang="en-AU" sz="18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72463048"/>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PABRA/CIAT, c/o </a:t>
                      </a:r>
                      <a:r>
                        <a:rPr lang="en-AU" sz="1800" dirty="0" err="1">
                          <a:effectLst/>
                          <a:latin typeface="Arial" panose="020B0604020202020204" pitchFamily="34" charset="0"/>
                          <a:ea typeface="Times New Roman" panose="02020603050405020304" pitchFamily="18" charset="0"/>
                          <a:cs typeface="Times New Roman" panose="02020603050405020304" pitchFamily="18" charset="0"/>
                        </a:rPr>
                        <a:t>Selian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Agricultural Research Institute (SARI) Dodoma Rd P.O. Box 2704 Arusha Tanzania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1014687"/>
                  </a:ext>
                </a:extLst>
              </a:tr>
            </a:tbl>
          </a:graphicData>
        </a:graphic>
      </p:graphicFrame>
    </p:spTree>
    <p:extLst>
      <p:ext uri="{BB962C8B-B14F-4D97-AF65-F5344CB8AC3E}">
        <p14:creationId xmlns:p14="http://schemas.microsoft.com/office/powerpoint/2010/main" val="5100481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DLB 2: The people and partner institutions</a:t>
            </a:r>
          </a:p>
        </p:txBody>
      </p:sp>
      <p:sp>
        <p:nvSpPr>
          <p:cNvPr id="3" name="Rectangle 2">
            <a:extLst>
              <a:ext uri="{FF2B5EF4-FFF2-40B4-BE49-F238E27FC236}">
                <a16:creationId xmlns:a16="http://schemas.microsoft.com/office/drawing/2014/main" id="{68FED55F-7CFD-844B-B457-5D77F8750636}"/>
              </a:ext>
            </a:extLst>
          </p:cNvPr>
          <p:cNvSpPr/>
          <p:nvPr/>
        </p:nvSpPr>
        <p:spPr>
          <a:xfrm>
            <a:off x="179513" y="1224218"/>
            <a:ext cx="8800654" cy="646331"/>
          </a:xfrm>
          <a:prstGeom prst="rect">
            <a:avLst/>
          </a:prstGeom>
        </p:spPr>
        <p:txBody>
          <a:bodyPr wrap="square">
            <a:spAutoFit/>
          </a:bodyPr>
          <a:lstStyle/>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African Collaborating Organisation: University of Nairobi </a:t>
            </a:r>
            <a:endParaRPr lang="en-US" dirty="0">
              <a:ea typeface="Calibri" panose="020F0502020204030204" pitchFamily="34" charset="0"/>
              <a:cs typeface="Times New Roman" panose="02020603050405020304" pitchFamily="18" charset="0"/>
            </a:endParaRPr>
          </a:p>
          <a:p>
            <a:pPr marL="0" marR="0">
              <a:spcBef>
                <a:spcPts val="0"/>
              </a:spcBef>
              <a:spcAft>
                <a:spcPts val="0"/>
              </a:spcAft>
              <a:tabLst>
                <a:tab pos="504190" algn="l"/>
              </a:tabLst>
            </a:pPr>
            <a:r>
              <a:rPr lang="en-AU" b="1" i="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Collaborating Scientist </a:t>
            </a:r>
            <a:endParaRPr lang="en-US" dirty="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C8CE1970-E36D-F749-B39B-72E34DDF8315}"/>
              </a:ext>
            </a:extLst>
          </p:cNvPr>
          <p:cNvGraphicFramePr>
            <a:graphicFrameLocks noGrp="1"/>
          </p:cNvGraphicFramePr>
          <p:nvPr>
            <p:extLst>
              <p:ext uri="{D42A27DB-BD31-4B8C-83A1-F6EECF244321}">
                <p14:modId xmlns:p14="http://schemas.microsoft.com/office/powerpoint/2010/main" val="2758684350"/>
              </p:ext>
            </p:extLst>
          </p:nvPr>
        </p:nvGraphicFramePr>
        <p:xfrm>
          <a:off x="619400" y="2780928"/>
          <a:ext cx="7920880" cy="2498090"/>
        </p:xfrm>
        <a:graphic>
          <a:graphicData uri="http://schemas.openxmlformats.org/drawingml/2006/table">
            <a:tbl>
              <a:tblPr firstRow="1" firstCol="1" bandRow="1"/>
              <a:tblGrid>
                <a:gridCol w="2482664">
                  <a:extLst>
                    <a:ext uri="{9D8B030D-6E8A-4147-A177-3AD203B41FA5}">
                      <a16:colId xmlns:a16="http://schemas.microsoft.com/office/drawing/2014/main" val="1973559624"/>
                    </a:ext>
                  </a:extLst>
                </a:gridCol>
                <a:gridCol w="5438216">
                  <a:extLst>
                    <a:ext uri="{9D8B030D-6E8A-4147-A177-3AD203B41FA5}">
                      <a16:colId xmlns:a16="http://schemas.microsoft.com/office/drawing/2014/main" val="3020387"/>
                    </a:ext>
                  </a:extLst>
                </a:gridCol>
              </a:tblGrid>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Title and 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Professor Paul Kimani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852826297"/>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Head of Plant Breeding and Biotechnology Program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64238289"/>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Organisation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University of Nairobi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111912221"/>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Phone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n/a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63812989"/>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Fax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effectLst/>
                          <a:latin typeface="Arial" panose="020B0604020202020204" pitchFamily="34" charset="0"/>
                          <a:ea typeface="Times New Roman" panose="02020603050405020304" pitchFamily="18" charset="0"/>
                          <a:cs typeface="Times New Roman" panose="02020603050405020304" pitchFamily="18" charset="0"/>
                        </a:rPr>
                        <a:t>n/a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538000575"/>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Email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pmkimani@uonbi.ac.ke</a:t>
                      </a:r>
                      <a:r>
                        <a:rPr lang="en-AU"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73546576"/>
                  </a:ext>
                </a:extLst>
              </a:tr>
              <a:tr h="0">
                <a:tc>
                  <a:txBody>
                    <a:bodyPr/>
                    <a:lstStyle/>
                    <a:p>
                      <a:pPr marL="0" marR="0">
                        <a:lnSpc>
                          <a:spcPct val="105000"/>
                        </a:lnSpc>
                        <a:spcBef>
                          <a:spcPts val="200"/>
                        </a:spcBef>
                        <a:spcAft>
                          <a:spcPts val="200"/>
                        </a:spcAft>
                      </a:pPr>
                      <a:r>
                        <a:rPr lang="en-AU" sz="1800" b="1">
                          <a:effectLst/>
                          <a:latin typeface="Arial" panose="020B0604020202020204" pitchFamily="34" charset="0"/>
                          <a:ea typeface="MS Mincho" panose="02020609040205080304" pitchFamily="49" charset="-128"/>
                          <a:cs typeface="Times New Roman" panose="02020603050405020304" pitchFamily="18" charset="0"/>
                        </a:rPr>
                        <a:t>Postal address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5000"/>
                        </a:lnSpc>
                        <a:spcBef>
                          <a:spcPts val="200"/>
                        </a:spcBef>
                        <a:spcAft>
                          <a:spcPts val="2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College of Agriculture and Veterinary Sciences, University of Nairobi, PO Box 29053-00625 Nairobi Kenya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201814697"/>
                  </a:ext>
                </a:extLst>
              </a:tr>
            </a:tbl>
          </a:graphicData>
        </a:graphic>
      </p:graphicFrame>
    </p:spTree>
    <p:extLst>
      <p:ext uri="{BB962C8B-B14F-4D97-AF65-F5344CB8AC3E}">
        <p14:creationId xmlns:p14="http://schemas.microsoft.com/office/powerpoint/2010/main" val="2122741966"/>
      </p:ext>
    </p:extLst>
  </p:cSld>
  <p:clrMapOvr>
    <a:masterClrMapping/>
  </p:clrMapOvr>
  <p:transition spd="slow">
    <p:fade/>
  </p:transition>
</p:sld>
</file>

<file path=ppt/theme/theme1.xml><?xml version="1.0" encoding="utf-8"?>
<a:theme xmlns:a="http://schemas.openxmlformats.org/drawingml/2006/main" name="ilri_powerpoint_template_Feb2013">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21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a:lnSpc>
            <a:spcPts val="3200"/>
          </a:lnSpc>
          <a:defRPr sz="3000" dirty="0" smtClean="0">
            <a:solidFill>
              <a:srgbClr val="FFFFFF"/>
            </a:solidFill>
          </a:defRPr>
        </a:defPPr>
      </a:lstStyle>
    </a:txDef>
  </a:objectDefaults>
  <a:extraClrSchemeLst/>
  <a:extLst>
    <a:ext uri="{05A4C25C-085E-4340-85A3-A5531E510DB2}">
      <thm15:themeFamily xmlns:thm15="http://schemas.microsoft.com/office/thememl/2012/main" name="Presentation1" id="{D657C7C5-6068-4F8F-A213-8779461531B9}" vid="{69500791-311C-46AE-98B7-67BB1C7A3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151CC3285AB44A726E4FF20DF659B" ma:contentTypeVersion="2" ma:contentTypeDescription="Create a new document." ma:contentTypeScope="" ma:versionID="fca73bb26319a383f0ca6a4bffdc501e">
  <xsd:schema xmlns:xsd="http://www.w3.org/2001/XMLSchema" xmlns:xs="http://www.w3.org/2001/XMLSchema" xmlns:p="http://schemas.microsoft.com/office/2006/metadata/properties" xmlns:ns2="9f5e9607-a28b-487e-b093-da60e75ee109" targetNamespace="http://schemas.microsoft.com/office/2006/metadata/properties" ma:root="true" ma:fieldsID="eff026812a92945e04c02a7a0b9b476f" ns2:_="">
    <xsd:import namespace="9f5e9607-a28b-487e-b093-da60e75ee10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e9607-a28b-487e-b093-da60e75ee1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979DA-C907-47EF-9F2B-3EEC14230EED}">
  <ds:schemaRefs>
    <ds:schemaRef ds:uri="http://www.w3.org/XML/1998/namespace"/>
    <ds:schemaRef ds:uri="http://schemas.microsoft.com/office/infopath/2007/PartnerControls"/>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9f5e9607-a28b-487e-b093-da60e75ee109"/>
  </ds:schemaRefs>
</ds:datastoreItem>
</file>

<file path=customXml/itemProps2.xml><?xml version="1.0" encoding="utf-8"?>
<ds:datastoreItem xmlns:ds="http://schemas.openxmlformats.org/officeDocument/2006/customXml" ds:itemID="{89DDF020-5A75-401C-9581-87F1F240C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e9607-a28b-487e-b093-da60e75ee1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3D44FD-ABE2-45CA-990B-E55889CCA8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ilri_powerpoint_template</Template>
  <TotalTime>9844</TotalTime>
  <Words>3042</Words>
  <Application>Microsoft Macintosh PowerPoint</Application>
  <PresentationFormat>On-screen Show (4:3)</PresentationFormat>
  <Paragraphs>534</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 Antiqua</vt:lpstr>
      <vt:lpstr>Calibri</vt:lpstr>
      <vt:lpstr>Franklin Gothic Medium</vt:lpstr>
      <vt:lpstr>Times New Roman</vt:lpstr>
      <vt:lpstr>Wingdings</vt:lpstr>
      <vt:lpstr>ilri_powerpoint_template_Feb2013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Tarawali, Shirley (ILRI)</dc:creator>
  <cp:lastModifiedBy>Yao, Nasser (ILRI)</cp:lastModifiedBy>
  <cp:revision>136</cp:revision>
  <dcterms:created xsi:type="dcterms:W3CDTF">2016-10-11T12:53:26Z</dcterms:created>
  <dcterms:modified xsi:type="dcterms:W3CDTF">2019-06-17T14:20:33Z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0x010100289151CC3285AB44A726E4FF20DF659B</vt:lpwstr>
  </property>
  <property fmtid="{D5CDD505-2E9C-101B-9397-08002B2CF9AE}" pid="3" name="NXPowerLiteLastOptimized">
    <vt:lpwstr>1345099</vt:lpwstr>
  </property>
  <property fmtid="{D5CDD505-2E9C-101B-9397-08002B2CF9AE}" pid="4" name="NXPowerLiteSettings">
    <vt:lpwstr>C7000400038000</vt:lpwstr>
  </property>
  <property fmtid="{D5CDD505-2E9C-101B-9397-08002B2CF9AE}" pid="5" name="NXPowerLiteVersion">
    <vt:lpwstr>D7.1.2</vt:lpwstr>
  </property>
</Properties>
</file>