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301" r:id="rId2"/>
    <p:sldId id="287" r:id="rId3"/>
    <p:sldId id="381" r:id="rId4"/>
    <p:sldId id="380" r:id="rId5"/>
    <p:sldId id="396" r:id="rId6"/>
    <p:sldId id="382" r:id="rId7"/>
    <p:sldId id="385" r:id="rId8"/>
    <p:sldId id="398" r:id="rId9"/>
    <p:sldId id="399" r:id="rId10"/>
    <p:sldId id="386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41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34585" autoAdjust="0"/>
    <p:restoredTop sz="86416" autoAdjust="0"/>
  </p:normalViewPr>
  <p:slideViewPr>
    <p:cSldViewPr snapToGrid="0" snapToObjects="1">
      <p:cViewPr varScale="1">
        <p:scale>
          <a:sx n="119" d="100"/>
          <a:sy n="119" d="100"/>
        </p:scale>
        <p:origin x="20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86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228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547E2-6A70-4E8F-9846-64EB3CABEF39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22AA3-FB42-489B-9224-715DFF0772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1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22AA3-FB42-489B-9224-715DFF07722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85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9C6A8-0260-4C13-AD01-18BCB5FD0AE6}" type="slidenum">
              <a:rPr lang="en-GB"/>
              <a:pPr/>
              <a:t>18</a:t>
            </a:fld>
            <a:endParaRPr lang="en-GB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3090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gif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2CDAD-F573-44DB-B243-085140AD19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7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F21B-DD95-4AF5-A38A-F06908937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3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2278E-0CA9-4CE3-959D-FE3753418D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24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4493"/>
            <a:ext cx="9144000" cy="2305880"/>
          </a:xfrm>
          <a:prstGeom prst="rect">
            <a:avLst/>
          </a:prstGeom>
          <a:solidFill/>
          <a:ln w="12700">
            <a:solidFill/>
            <a:miter/>
          </a:ln>
        </p:spPr>
        <p:txBody>
          <a:bodyPr lIns="0" tIns="0" rIns="0" bIns="0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" name="Shape 16"/>
          <p:cNvSpPr/>
          <p:nvPr/>
        </p:nvSpPr>
        <p:spPr>
          <a:xfrm>
            <a:off x="304800" y="450922"/>
            <a:ext cx="8534400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spAutoFit/>
          </a:bodyPr>
          <a:lstStyle/>
          <a:p>
            <a:pPr algn="ctr" defTabSz="457200"/>
            <a:r>
              <a:rPr sz="5000" b="1" dirty="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ea typeface="Cambria"/>
                <a:cs typeface="Cambria"/>
                <a:sym typeface="Cambria"/>
              </a:rPr>
              <a:t>Demand-Led Plant Breeding</a:t>
            </a:r>
            <a:br>
              <a:rPr sz="5000" b="1" dirty="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ea typeface="Cambria"/>
                <a:cs typeface="Cambria"/>
                <a:sym typeface="Cambria"/>
              </a:rPr>
            </a:br>
            <a:r>
              <a:rPr sz="5000" b="1" dirty="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ea typeface="Cambria"/>
                <a:cs typeface="Cambria"/>
                <a:sym typeface="Cambria"/>
              </a:rPr>
              <a:t>Training Manual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4585" y="4575696"/>
            <a:ext cx="8984055" cy="2193337"/>
            <a:chOff x="74585" y="4575696"/>
            <a:chExt cx="8984055" cy="2193337"/>
          </a:xfrm>
        </p:grpSpPr>
        <p:pic>
          <p:nvPicPr>
            <p:cNvPr id="17" name="image1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85" y="4713865"/>
              <a:ext cx="554265" cy="747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image2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902728" y="4855785"/>
              <a:ext cx="1446182" cy="543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image3.gif" descr="Syngenta Foundation for Sustainable Agriculture - Homepage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4585" y="5930696"/>
              <a:ext cx="1542114" cy="475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image4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8439" y="4775126"/>
              <a:ext cx="620019" cy="678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5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0531" y="4575696"/>
              <a:ext cx="780126" cy="917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image6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7870" y="5636659"/>
              <a:ext cx="816466" cy="967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7.jpg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372045" y="4713865"/>
              <a:ext cx="680126" cy="740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8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052171" y="4741193"/>
              <a:ext cx="1720322" cy="746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9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2462" y="4775126"/>
              <a:ext cx="1696178" cy="652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10.png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1896" y="5930414"/>
              <a:ext cx="1235636" cy="592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11.jp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8329" y="5749530"/>
              <a:ext cx="902886" cy="865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image12.jpg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1061" y="5713115"/>
              <a:ext cx="1579867" cy="901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" name="image13.jpg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8885" y="5722510"/>
              <a:ext cx="1046521" cy="1046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ruforum.jp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74727" y="5874221"/>
              <a:ext cx="1540167" cy="61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Picture 2" descr="506b05695aebfmakerere-university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301" y="4534777"/>
            <a:ext cx="1093097" cy="9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790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88900"/>
            <a:ext cx="8455025" cy="812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71475" y="1211263"/>
            <a:ext cx="8480425" cy="4779962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17563" y="6481763"/>
            <a:ext cx="5753100" cy="376237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59210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2" y="365129"/>
            <a:ext cx="8654639" cy="899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4000" y="1349374"/>
            <a:ext cx="86760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963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8531C-2BC9-4F06-9E20-8EE2356520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1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8138-2BEC-428A-B553-AF8857A469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6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FE3-928A-4C7C-A401-2990CD7E00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CFF2F-7037-49F2-8FF3-F420AA0F46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D1D4-67E8-4E30-BEA1-18B58AD19E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04F9-A353-43E3-BEAB-B1B580E828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9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FE75B-9AD5-469E-AD79-6CE2C0B2E6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8973-1B61-49F0-ADE5-47180EEB51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7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A73C68E-0964-4802-BB93-22ED28CF5B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9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4.png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24.pn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50" y="1260967"/>
            <a:ext cx="833307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4800" b="1" dirty="0">
                <a:solidFill>
                  <a:schemeClr val="bg1"/>
                </a:solidFill>
              </a:rPr>
              <a:t>Activities at  UON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350" y="2683823"/>
            <a:ext cx="7848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latin typeface="Arial" pitchFamily="34" charset="0"/>
                <a:cs typeface="Arial" pitchFamily="34" charset="0"/>
              </a:rPr>
              <a:t>Paul Kimani, </a:t>
            </a:r>
          </a:p>
          <a:p>
            <a:pPr algn="ctr"/>
            <a:r>
              <a:rPr lang="de-CH" sz="2400" dirty="0">
                <a:latin typeface="Arial" pitchFamily="34" charset="0"/>
                <a:cs typeface="Arial" pitchFamily="34" charset="0"/>
              </a:rPr>
              <a:t>University of Nairobi, Kenya</a:t>
            </a:r>
          </a:p>
        </p:txBody>
      </p:sp>
      <p:sp>
        <p:nvSpPr>
          <p:cNvPr id="5" name="Rectangle 4"/>
          <p:cNvSpPr/>
          <p:nvPr/>
        </p:nvSpPr>
        <p:spPr>
          <a:xfrm>
            <a:off x="1348862" y="5410986"/>
            <a:ext cx="122341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/>
              <a:t>UNIVERSITY OF NAIROBI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343" y="4184465"/>
            <a:ext cx="806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</a:rPr>
              <a:t>DLB Workshop, 29-30 April 2019, Addis Ababa,  Ethiopia</a:t>
            </a:r>
          </a:p>
        </p:txBody>
      </p:sp>
    </p:spTree>
    <p:extLst>
      <p:ext uri="{BB962C8B-B14F-4D97-AF65-F5344CB8AC3E}">
        <p14:creationId xmlns:p14="http://schemas.microsoft.com/office/powerpoint/2010/main" val="838082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146"/>
          </a:xfrm>
        </p:spPr>
        <p:txBody>
          <a:bodyPr/>
          <a:lstStyle/>
          <a:p>
            <a:r>
              <a:rPr lang="en-US" b="1" dirty="0"/>
              <a:t>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44" y="1258784"/>
            <a:ext cx="8443356" cy="50975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Grad students encouraged to apply DLB in their thesis projects</a:t>
            </a:r>
          </a:p>
          <a:p>
            <a:r>
              <a:rPr lang="en-US" dirty="0"/>
              <a:t>Five new projects started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Tomato </a:t>
            </a:r>
            <a:r>
              <a:rPr lang="en-US" dirty="0"/>
              <a:t>breeding and genetics (with Continental Seeds Ltd)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Rice</a:t>
            </a:r>
            <a:r>
              <a:rPr lang="en-US" dirty="0"/>
              <a:t> breeding and genetics (with South Sudan 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Soy bean </a:t>
            </a:r>
            <a:r>
              <a:rPr lang="en-US" dirty="0"/>
              <a:t>breeding and genetics (with DR Congo)</a:t>
            </a:r>
          </a:p>
          <a:p>
            <a:pPr lvl="1"/>
            <a:r>
              <a:rPr lang="en-US" dirty="0"/>
              <a:t>Marker assisted  gamete selection in </a:t>
            </a:r>
            <a:r>
              <a:rPr lang="en-US" b="1" dirty="0">
                <a:solidFill>
                  <a:srgbClr val="FF0000"/>
                </a:solidFill>
              </a:rPr>
              <a:t>dry common bean</a:t>
            </a:r>
          </a:p>
          <a:p>
            <a:pPr lvl="2"/>
            <a:r>
              <a:rPr lang="en-US" dirty="0"/>
              <a:t>Mesoamerican </a:t>
            </a:r>
          </a:p>
          <a:p>
            <a:pPr lvl="2"/>
            <a:r>
              <a:rPr lang="en-US" dirty="0"/>
              <a:t>Andean populations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17" y="0"/>
            <a:ext cx="8229600" cy="751115"/>
          </a:xfrm>
        </p:spPr>
        <p:txBody>
          <a:bodyPr>
            <a:normAutofit fontScale="90000"/>
          </a:bodyPr>
          <a:lstStyle/>
          <a:p>
            <a:r>
              <a:rPr lang="en-US" dirty="0"/>
              <a:t>Tomato breeding, </a:t>
            </a:r>
            <a:r>
              <a:rPr lang="en-US" dirty="0" err="1"/>
              <a:t>Kabete</a:t>
            </a:r>
            <a:r>
              <a:rPr lang="en-US" dirty="0"/>
              <a:t>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C:\Documents and Settings\Prof. Paul Kimani\My Documents\My Pictures\PictureProject\0028\DSC_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53200" y="4466165"/>
            <a:ext cx="2535217" cy="1697129"/>
          </a:xfrm>
          <a:prstGeom prst="rect">
            <a:avLst/>
          </a:prstGeom>
          <a:noFill/>
        </p:spPr>
      </p:pic>
      <p:pic>
        <p:nvPicPr>
          <p:cNvPr id="4099" name="Picture 3" descr="C:\Documents and Settings\Prof. Paul Kimani\My Documents\My Pictures\PictureProject\0028\DSC_02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4161" y="751116"/>
            <a:ext cx="4242639" cy="2840114"/>
          </a:xfrm>
          <a:prstGeom prst="rect">
            <a:avLst/>
          </a:prstGeom>
          <a:noFill/>
        </p:spPr>
      </p:pic>
      <p:pic>
        <p:nvPicPr>
          <p:cNvPr id="4100" name="Picture 4" descr="C:\Documents and Settings\Prof. Paul Kimani\My Documents\My Pictures\PictureProject\0028\DSC_02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95106"/>
            <a:ext cx="3676673" cy="2461244"/>
          </a:xfrm>
          <a:prstGeom prst="rect">
            <a:avLst/>
          </a:prstGeom>
          <a:noFill/>
        </p:spPr>
      </p:pic>
      <p:pic>
        <p:nvPicPr>
          <p:cNvPr id="4101" name="Picture 5" descr="C:\Documents and Settings\Prof. Paul Kimani\My Documents\My Pictures\PictureProject\0028\DSC_02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5043" y="3895106"/>
            <a:ext cx="3388280" cy="2268188"/>
          </a:xfrm>
          <a:prstGeom prst="rect">
            <a:avLst/>
          </a:prstGeom>
          <a:noFill/>
        </p:spPr>
      </p:pic>
      <p:pic>
        <p:nvPicPr>
          <p:cNvPr id="4102" name="Picture 6" descr="C:\Documents and Settings\Prof. Paul Kimani\My Documents\My Pictures\PictureProject\0028\DSC_023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4" y="751116"/>
            <a:ext cx="4188411" cy="28038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60317" y="3556061"/>
            <a:ext cx="876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Partnership  between University of Nairobi and Continental Seeds Ltd</a:t>
            </a:r>
          </a:p>
        </p:txBody>
      </p:sp>
    </p:spTree>
    <p:extLst>
      <p:ext uri="{BB962C8B-B14F-4D97-AF65-F5344CB8AC3E}">
        <p14:creationId xmlns:p14="http://schemas.microsoft.com/office/powerpoint/2010/main" val="901669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96795" cy="1325562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Outreach Activities and Links with Industry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links established with industry</a:t>
            </a:r>
          </a:p>
          <a:p>
            <a:pPr lvl="1"/>
            <a:r>
              <a:rPr lang="en-US" b="1" dirty="0" err="1"/>
              <a:t>Meru</a:t>
            </a:r>
            <a:r>
              <a:rPr lang="en-US" b="1" dirty="0"/>
              <a:t> Greens </a:t>
            </a:r>
            <a:r>
              <a:rPr lang="en-US" dirty="0"/>
              <a:t>– in export processing zone  for canned snap beans</a:t>
            </a:r>
          </a:p>
          <a:p>
            <a:pPr lvl="1"/>
            <a:r>
              <a:rPr lang="en-US" b="1" dirty="0" err="1"/>
              <a:t>Frigoken</a:t>
            </a:r>
            <a:r>
              <a:rPr lang="en-US" dirty="0"/>
              <a:t>- fresh market and processing snap beans</a:t>
            </a:r>
          </a:p>
          <a:p>
            <a:pPr lvl="1"/>
            <a:r>
              <a:rPr lang="en-US" b="1" dirty="0"/>
              <a:t>Premier Food Industries </a:t>
            </a:r>
            <a:r>
              <a:rPr lang="en-US" dirty="0"/>
              <a:t>– for canned dry beans (navy beans)</a:t>
            </a:r>
          </a:p>
          <a:p>
            <a:pPr lvl="1"/>
            <a:r>
              <a:rPr lang="en-US" b="1" dirty="0" err="1"/>
              <a:t>Njoro</a:t>
            </a:r>
            <a:r>
              <a:rPr lang="en-US" b="1" dirty="0"/>
              <a:t> Canning Factory- </a:t>
            </a:r>
            <a:r>
              <a:rPr lang="en-US" dirty="0"/>
              <a:t>canned beans</a:t>
            </a:r>
          </a:p>
          <a:p>
            <a:pPr lvl="1"/>
            <a:r>
              <a:rPr lang="en-US" b="1" dirty="0" err="1"/>
              <a:t>Trufoods</a:t>
            </a:r>
            <a:r>
              <a:rPr lang="en-US" b="1" dirty="0"/>
              <a:t> Ltd </a:t>
            </a:r>
            <a:r>
              <a:rPr lang="en-US" dirty="0"/>
              <a:t>– canned beans</a:t>
            </a:r>
          </a:p>
          <a:p>
            <a:pPr lvl="1"/>
            <a:r>
              <a:rPr lang="en-US" b="1" dirty="0"/>
              <a:t>Continental Seeds Ltd </a:t>
            </a:r>
            <a:r>
              <a:rPr lang="en-US" dirty="0"/>
              <a:t>– tomato breeding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5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Seed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910"/>
            <a:ext cx="8229600" cy="48792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Kenya Seed Company</a:t>
            </a:r>
          </a:p>
          <a:p>
            <a:pPr lvl="1"/>
            <a:r>
              <a:rPr lang="en-US" dirty="0"/>
              <a:t>Joint observation trials</a:t>
            </a:r>
          </a:p>
          <a:p>
            <a:r>
              <a:rPr lang="en-US" dirty="0"/>
              <a:t>Elgon Kenya Ltd</a:t>
            </a:r>
          </a:p>
          <a:p>
            <a:r>
              <a:rPr lang="en-US" dirty="0"/>
              <a:t>Western Seed Company</a:t>
            </a:r>
          </a:p>
          <a:p>
            <a:r>
              <a:rPr lang="en-US" dirty="0" err="1"/>
              <a:t>Ultravetis</a:t>
            </a:r>
            <a:r>
              <a:rPr lang="en-US" dirty="0"/>
              <a:t> –dry beans</a:t>
            </a:r>
          </a:p>
          <a:p>
            <a:r>
              <a:rPr lang="en-US" dirty="0" err="1"/>
              <a:t>Suera</a:t>
            </a:r>
            <a:r>
              <a:rPr lang="en-US" dirty="0"/>
              <a:t> Ltd- canning beans and runner beans</a:t>
            </a:r>
          </a:p>
          <a:p>
            <a:r>
              <a:rPr lang="en-US" dirty="0" err="1"/>
              <a:t>Gicheha</a:t>
            </a:r>
            <a:r>
              <a:rPr lang="en-US" dirty="0"/>
              <a:t> Farms Ltd- dry bean</a:t>
            </a:r>
          </a:p>
          <a:p>
            <a:r>
              <a:rPr lang="en-US" dirty="0" err="1"/>
              <a:t>Simlaw</a:t>
            </a:r>
            <a:r>
              <a:rPr lang="en-US" dirty="0"/>
              <a:t> Seeds </a:t>
            </a:r>
            <a:r>
              <a:rPr lang="en-US" dirty="0" err="1"/>
              <a:t>Ltds</a:t>
            </a:r>
            <a:r>
              <a:rPr lang="en-US" dirty="0"/>
              <a:t>- climbing beans and bush beans</a:t>
            </a:r>
          </a:p>
          <a:p>
            <a:r>
              <a:rPr lang="en-US" dirty="0" err="1"/>
              <a:t>Seedco</a:t>
            </a:r>
            <a:r>
              <a:rPr lang="en-US" dirty="0"/>
              <a:t>- EOI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00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6215"/>
            <a:ext cx="8372475" cy="1589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 dirty="0"/>
              <a:t>UNISEED KENYA LTD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-Product </a:t>
            </a:r>
            <a:r>
              <a:rPr lang="en-US" b="1" dirty="0" err="1"/>
              <a:t>portifolio</a:t>
            </a:r>
            <a:r>
              <a:rPr lang="en-US" b="1" dirty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6970"/>
            <a:ext cx="8229600" cy="43391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800" b="1" dirty="0">
                <a:latin typeface="Arial" pitchFamily="34" charset="0"/>
                <a:ea typeface="Calibri" pitchFamily="34" charset="0"/>
                <a:cs typeface="Arial" pitchFamily="34" charset="0"/>
              </a:rPr>
              <a:t>Your preferred supplier of High Quality Certified Breeder Seed for:</a:t>
            </a:r>
          </a:p>
          <a:p>
            <a:pPr marL="2628900">
              <a:buFont typeface="Wingdings" pitchFamily="2" charset="2"/>
              <a:buChar char="ü"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Dry beans </a:t>
            </a:r>
          </a:p>
          <a:p>
            <a:pPr marL="2628900">
              <a:buFont typeface="Wingdings" pitchFamily="2" charset="2"/>
              <a:buChar char="ü"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Climbing beans </a:t>
            </a:r>
          </a:p>
          <a:p>
            <a:pPr marL="2628900">
              <a:buFont typeface="Wingdings" pitchFamily="2" charset="2"/>
              <a:buChar char="ü"/>
            </a:pPr>
            <a:r>
              <a:rPr lang="en-US" sz="1800" b="1" dirty="0" err="1">
                <a:latin typeface="Arial" pitchFamily="34" charset="0"/>
                <a:cs typeface="Arial" pitchFamily="34" charset="0"/>
              </a:rPr>
              <a:t>Biofortified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 beans-iron and zinc rich</a:t>
            </a:r>
          </a:p>
          <a:p>
            <a:pPr marL="2628900">
              <a:buFont typeface="Wingdings" pitchFamily="2" charset="2"/>
              <a:buChar char="ü"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Canning beans</a:t>
            </a:r>
          </a:p>
          <a:p>
            <a:pPr marL="2628900">
              <a:buFont typeface="Wingdings" pitchFamily="2" charset="2"/>
              <a:buChar char="ü"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Vegetable runner (butter) beans</a:t>
            </a:r>
          </a:p>
          <a:p>
            <a:pPr marL="2628900">
              <a:buFont typeface="Wingdings" pitchFamily="2" charset="2"/>
              <a:buChar char="ü"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Dry grain runner beans</a:t>
            </a:r>
          </a:p>
          <a:p>
            <a:pPr marL="2628900">
              <a:buFont typeface="Wingdings" pitchFamily="2" charset="2"/>
              <a:buChar char="ü"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Snap beans for fresh produce markets</a:t>
            </a:r>
          </a:p>
          <a:p>
            <a:pPr marL="2628900">
              <a:buFont typeface="Wingdings" pitchFamily="2" charset="2"/>
              <a:buChar char="ü"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Snap beans for canning</a:t>
            </a:r>
          </a:p>
          <a:p>
            <a:pPr marL="2628900">
              <a:buFont typeface="Wingdings" pitchFamily="2" charset="2"/>
              <a:buChar char="ü"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Runner bean dry grain for canning</a:t>
            </a:r>
          </a:p>
          <a:p>
            <a:pPr marL="2628900">
              <a:buFont typeface="Wingdings" pitchFamily="2" charset="2"/>
              <a:buChar char="ü"/>
            </a:pPr>
            <a:r>
              <a:rPr lang="en-US" sz="1800" b="1" dirty="0" err="1">
                <a:latin typeface="Arial" pitchFamily="34" charset="0"/>
                <a:cs typeface="Arial" pitchFamily="34" charset="0"/>
              </a:rPr>
              <a:t>Pigeonpea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mbaazi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) – early maturing</a:t>
            </a:r>
          </a:p>
          <a:p>
            <a:pPr marL="2628900">
              <a:buNone/>
            </a:pPr>
            <a:endParaRPr lang="en-US" sz="1800" b="1" dirty="0">
              <a:latin typeface="Arial" pitchFamily="34" charset="0"/>
              <a:cs typeface="Arial" pitchFamily="34" charset="0"/>
            </a:endParaRPr>
          </a:p>
          <a:p>
            <a:pPr defTabSz="690563">
              <a:buNone/>
            </a:pPr>
            <a:r>
              <a:rPr lang="en-GB" sz="1000" dirty="0">
                <a:latin typeface="Berlin Sans FB" pitchFamily="34" charset="0"/>
              </a:rPr>
              <a:t>For further information contact: Principal, College of Agriculture and Veterinary Sciences, University of Nairobi, P.O Box 29053-00625 Nairobi, KENYA</a:t>
            </a:r>
          </a:p>
          <a:p>
            <a:pPr defTabSz="690563">
              <a:buNone/>
            </a:pPr>
            <a:r>
              <a:rPr lang="en-GB" sz="1000" dirty="0">
                <a:latin typeface="Berlin Sans FB" pitchFamily="34" charset="0"/>
              </a:rPr>
              <a:t>  &lt; principal-cavs@uonbi.ac.ke &gt; or &lt;pmkimani@uonbi.ac.ke&gt;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C09E98-EE94-4999-939D-64D03132770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32730" y="1417638"/>
            <a:ext cx="2005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UNIVERSITY OF NAIROBI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3226" y="0"/>
            <a:ext cx="1362600" cy="146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Documents and Settings\WAMBUGU\Desktop\DROUGHTLINES M.CLASS\101_SONY\DSC00630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7003" r="10663"/>
          <a:stretch>
            <a:fillRect/>
          </a:stretch>
        </p:blipFill>
        <p:spPr>
          <a:xfrm>
            <a:off x="663040" y="2179596"/>
            <a:ext cx="1047434" cy="954129"/>
          </a:xfrm>
          <a:prstGeom prst="rect">
            <a:avLst/>
          </a:prstGeom>
          <a:noFill/>
        </p:spPr>
      </p:pic>
      <p:pic>
        <p:nvPicPr>
          <p:cNvPr id="8" name="Picture 2" descr="C:\Documents and Settings\WAMBUGU\Desktop\RELEASE PICTURES\101_SONY\DSC00778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 l="15172" t="11034" r="18621"/>
          <a:stretch>
            <a:fillRect/>
          </a:stretch>
        </p:blipFill>
        <p:spPr bwMode="auto">
          <a:xfrm>
            <a:off x="663039" y="3276218"/>
            <a:ext cx="1032411" cy="1040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 descr="C:\Documents and Settings\Prof. Paul Kimani\My Documents\Pictures 2014\DSC_0071_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692" y="2179596"/>
            <a:ext cx="1130083" cy="756502"/>
          </a:xfrm>
          <a:prstGeom prst="rect">
            <a:avLst/>
          </a:prstGeom>
          <a:noFill/>
        </p:spPr>
      </p:pic>
      <p:pic>
        <p:nvPicPr>
          <p:cNvPr id="11" name="Picture 2" descr="C:\Documents and Settings\Prof. Paul Kimani\My Documents\RUFORUM PROJECT 2014\4th Biennial Conf Papers -2014\Runner bean pictures-grain and pods Jul 2014\DSC_0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3039" y="4523750"/>
            <a:ext cx="1032411" cy="691118"/>
          </a:xfrm>
          <a:prstGeom prst="rect">
            <a:avLst/>
          </a:prstGeom>
          <a:noFill/>
        </p:spPr>
      </p:pic>
      <p:pic>
        <p:nvPicPr>
          <p:cNvPr id="12" name="Picture 2" descr="C:\Documents and Settings\Prof. Paul Kimani\My Documents\RUFORUM PROJECT 2014\4th Biennial Conf Papers -2014\Runner bean pictures-grain and pods Jul 2014\DSC_004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07171" y="3133725"/>
            <a:ext cx="1123604" cy="752165"/>
          </a:xfrm>
          <a:prstGeom prst="rect">
            <a:avLst/>
          </a:prstGeom>
          <a:noFill/>
        </p:spPr>
      </p:pic>
      <p:pic>
        <p:nvPicPr>
          <p:cNvPr id="13" name="Picture 2" descr="C:\Documents and Settings\Prof. Paul Kimani\My Documents\PIGEONPEA FOLDER 2015\DSC_007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00692" y="4123545"/>
            <a:ext cx="1130083" cy="800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9805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Documents and Settings\Administrator\My Documents\Prof Kimani Docs\ProfKimaniMyDoc\Pigeonpea and Onion Slides-April 2012\PK during field day-Kara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1" y="3420315"/>
            <a:ext cx="3949063" cy="257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istrator\My Documents\Prof Kimani Docs\ProfKimaniMyDoc\Pigeonpea and Onion Slides-April 2012\NPP670 vs traditional varie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44" y="401890"/>
            <a:ext cx="3846270" cy="276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Prof. Paul Kimani\My Documents\PIGEONPEA FOLDER 2017\007\DSC_01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3862406" y="1505771"/>
            <a:ext cx="5381587" cy="36029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4409" y="5987018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1986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8963" y="5987018"/>
            <a:ext cx="145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3743" y="6224667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Adoption rate: &gt;78%  (Jones et al 2001)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7429" y="141514"/>
            <a:ext cx="3679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33CC"/>
                </a:solidFill>
              </a:rPr>
              <a:t>Pigeonpea</a:t>
            </a:r>
            <a:r>
              <a:rPr lang="en-US" sz="2400" b="1" dirty="0">
                <a:solidFill>
                  <a:srgbClr val="0033CC"/>
                </a:solidFill>
              </a:rPr>
              <a:t>- NPP670</a:t>
            </a:r>
          </a:p>
        </p:txBody>
      </p:sp>
    </p:spTree>
    <p:extLst>
      <p:ext uri="{BB962C8B-B14F-4D97-AF65-F5344CB8AC3E}">
        <p14:creationId xmlns:p14="http://schemas.microsoft.com/office/powerpoint/2010/main" val="2164603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3500" y="52586"/>
            <a:ext cx="9017000" cy="86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651" tIns="99990" rIns="91651" bIns="99990">
            <a:spAutoFit/>
          </a:bodyPr>
          <a:lstStyle/>
          <a:p>
            <a:pPr algn="ctr" defTabSz="198591"/>
            <a:r>
              <a:rPr lang="en-US" b="1" dirty="0">
                <a:solidFill>
                  <a:srgbClr val="000099"/>
                </a:solidFill>
                <a:ea typeface="Calibri" pitchFamily="34" charset="0"/>
                <a:cs typeface="Calibri" pitchFamily="34" charset="0"/>
              </a:rPr>
              <a:t>UNISEED KENYA LTD</a:t>
            </a:r>
          </a:p>
          <a:p>
            <a:pPr algn="ctr" defTabSz="198591"/>
            <a:endParaRPr lang="en-US" sz="1900" b="1" dirty="0">
              <a:solidFill>
                <a:srgbClr val="000099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2051" name="Line 72"/>
          <p:cNvSpPr>
            <a:spLocks noChangeShapeType="1"/>
          </p:cNvSpPr>
          <p:nvPr/>
        </p:nvSpPr>
        <p:spPr bwMode="auto">
          <a:xfrm>
            <a:off x="7938" y="919427"/>
            <a:ext cx="0" cy="5938573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lIns="19998" tIns="9999" rIns="19998" bIns="9999" anchor="ctr"/>
          <a:lstStyle/>
          <a:p>
            <a:endParaRPr lang="en-US"/>
          </a:p>
        </p:txBody>
      </p:sp>
      <p:sp>
        <p:nvSpPr>
          <p:cNvPr id="2053" name="Text Box 96"/>
          <p:cNvSpPr txBox="1">
            <a:spLocks noChangeArrowheads="1"/>
          </p:cNvSpPr>
          <p:nvPr/>
        </p:nvSpPr>
        <p:spPr bwMode="auto">
          <a:xfrm>
            <a:off x="1120536" y="442869"/>
            <a:ext cx="6439536" cy="32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651" tIns="9900" rIns="91651" bIns="9900">
            <a:spAutoFit/>
          </a:bodyPr>
          <a:lstStyle/>
          <a:p>
            <a:pPr algn="ctr" defTabSz="198591"/>
            <a:r>
              <a:rPr lang="en-US" sz="1800" b="1" dirty="0">
                <a:ea typeface="Calibri" pitchFamily="34" charset="0"/>
                <a:cs typeface="Calibri" pitchFamily="34" charset="0"/>
              </a:rPr>
              <a:t>Your preferred supplier of High Quality Certified Breeder </a:t>
            </a:r>
            <a:r>
              <a:rPr lang="en-US" sz="2000" b="1" dirty="0">
                <a:ea typeface="Calibri" pitchFamily="34" charset="0"/>
                <a:cs typeface="Calibri" pitchFamily="34" charset="0"/>
              </a:rPr>
              <a:t>Seed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7938" y="166625"/>
            <a:ext cx="2398642" cy="57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990" tIns="9900" rIns="91651" bIns="9900">
            <a:spAutoFit/>
          </a:bodyPr>
          <a:lstStyle/>
          <a:p>
            <a:pPr defTabSz="198591"/>
            <a:r>
              <a:rPr lang="en-US" sz="18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CLIMBING BEAN PRODUCTS</a:t>
            </a:r>
          </a:p>
        </p:txBody>
      </p:sp>
      <p:sp>
        <p:nvSpPr>
          <p:cNvPr id="2055" name="Text Box 15"/>
          <p:cNvSpPr txBox="1">
            <a:spLocks noChangeArrowheads="1"/>
          </p:cNvSpPr>
          <p:nvPr/>
        </p:nvSpPr>
        <p:spPr bwMode="auto">
          <a:xfrm>
            <a:off x="3022744" y="3964451"/>
            <a:ext cx="40047" cy="18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798" tIns="9900" rIns="19798" bIns="9900">
            <a:spAutoFit/>
          </a:bodyPr>
          <a:lstStyle/>
          <a:p>
            <a:pPr defTabSz="198591"/>
            <a:endParaRPr lang="en-US" sz="11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057" name="Text Box 88"/>
          <p:cNvSpPr txBox="1">
            <a:spLocks noChangeArrowheads="1"/>
          </p:cNvSpPr>
          <p:nvPr/>
        </p:nvSpPr>
        <p:spPr bwMode="auto">
          <a:xfrm>
            <a:off x="63500" y="5889718"/>
            <a:ext cx="2959242" cy="2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990" tIns="9900" rIns="99990" bIns="9900">
            <a:spAutoFit/>
          </a:bodyPr>
          <a:lstStyle/>
          <a:p>
            <a:pPr defTabSz="198591"/>
            <a:endParaRPr lang="en-US" sz="14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058" name="Text Box 126"/>
          <p:cNvSpPr txBox="1">
            <a:spLocks noChangeArrowheads="1"/>
          </p:cNvSpPr>
          <p:nvPr/>
        </p:nvSpPr>
        <p:spPr bwMode="auto">
          <a:xfrm>
            <a:off x="48148" y="3732177"/>
            <a:ext cx="2667000" cy="20465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lIns="91651" tIns="9900" rIns="91651" bIns="9900">
            <a:spAutoFit/>
          </a:bodyPr>
          <a:lstStyle/>
          <a:p>
            <a:pPr defTabSz="198591"/>
            <a:r>
              <a:rPr lang="en-US" sz="1200" b="1" dirty="0">
                <a:ea typeface="Calibri" pitchFamily="34" charset="0"/>
                <a:cs typeface="Calibri" pitchFamily="34" charset="0"/>
              </a:rPr>
              <a:t>FIGURE 1. Speckled sugar grain type</a:t>
            </a:r>
            <a:endParaRPr lang="en-US" sz="12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059" name="Text Box 226"/>
          <p:cNvSpPr txBox="1">
            <a:spLocks noChangeArrowheads="1"/>
          </p:cNvSpPr>
          <p:nvPr/>
        </p:nvSpPr>
        <p:spPr bwMode="auto">
          <a:xfrm>
            <a:off x="292764" y="822531"/>
            <a:ext cx="646757" cy="17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651" tIns="9165" rIns="91651" bIns="9165">
            <a:spAutoFit/>
          </a:bodyPr>
          <a:lstStyle/>
          <a:p>
            <a:pPr defTabSz="198591"/>
            <a:r>
              <a:rPr lang="en-US" sz="1000" dirty="0">
                <a:ea typeface="Calibri" pitchFamily="34" charset="0"/>
                <a:cs typeface="Calibri" pitchFamily="34" charset="0"/>
              </a:rPr>
              <a:t>Lab Logo</a:t>
            </a:r>
          </a:p>
        </p:txBody>
      </p:sp>
      <p:sp>
        <p:nvSpPr>
          <p:cNvPr id="2060" name="Rectangle 227" descr="30%"/>
          <p:cNvSpPr>
            <a:spLocks noChangeArrowheads="1"/>
          </p:cNvSpPr>
          <p:nvPr/>
        </p:nvSpPr>
        <p:spPr bwMode="auto">
          <a:xfrm>
            <a:off x="158750" y="1579703"/>
            <a:ext cx="2863992" cy="2152474"/>
          </a:xfrm>
          <a:prstGeom prst="rect">
            <a:avLst/>
          </a:prstGeom>
          <a:pattFill prst="pct30">
            <a:fgClr>
              <a:srgbClr val="003399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8330" tIns="9165" rIns="18330" bIns="9165" anchor="ctr"/>
          <a:lstStyle/>
          <a:p>
            <a:pPr algn="ctr" defTabSz="183314"/>
            <a:endParaRPr lang="en-US" sz="14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062" name="Text Box 229"/>
          <p:cNvSpPr txBox="1">
            <a:spLocks noChangeArrowheads="1"/>
          </p:cNvSpPr>
          <p:nvPr/>
        </p:nvSpPr>
        <p:spPr bwMode="auto">
          <a:xfrm>
            <a:off x="3175001" y="2935081"/>
            <a:ext cx="2856418" cy="20465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lIns="91651" tIns="9900" rIns="91651" bIns="9900">
            <a:spAutoFit/>
          </a:bodyPr>
          <a:lstStyle/>
          <a:p>
            <a:pPr defTabSz="198591"/>
            <a:r>
              <a:rPr lang="en-US" sz="1200" b="1" dirty="0">
                <a:ea typeface="Calibri" pitchFamily="34" charset="0"/>
                <a:cs typeface="Calibri" pitchFamily="34" charset="0"/>
              </a:rPr>
              <a:t>Figure 2. Red mottled MARKET CLASS</a:t>
            </a:r>
            <a:endParaRPr lang="en-US" sz="12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063" name="Rectangle 230" descr="30%"/>
          <p:cNvSpPr>
            <a:spLocks noChangeArrowheads="1"/>
          </p:cNvSpPr>
          <p:nvPr/>
        </p:nvSpPr>
        <p:spPr bwMode="auto">
          <a:xfrm>
            <a:off x="3240665" y="1172956"/>
            <a:ext cx="2676020" cy="1762125"/>
          </a:xfrm>
          <a:prstGeom prst="rect">
            <a:avLst/>
          </a:prstGeom>
          <a:pattFill prst="pct30">
            <a:fgClr>
              <a:srgbClr val="003399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8330" tIns="9165" rIns="18330" bIns="9165" anchor="ctr"/>
          <a:lstStyle/>
          <a:p>
            <a:pPr algn="ctr" defTabSz="183314"/>
            <a:endParaRPr lang="en-US" sz="14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065" name="Rectangle 232" descr="30%"/>
          <p:cNvSpPr>
            <a:spLocks noChangeArrowheads="1"/>
          </p:cNvSpPr>
          <p:nvPr/>
        </p:nvSpPr>
        <p:spPr bwMode="auto">
          <a:xfrm>
            <a:off x="3175001" y="3143660"/>
            <a:ext cx="2326472" cy="3367671"/>
          </a:xfrm>
          <a:prstGeom prst="rect">
            <a:avLst/>
          </a:prstGeom>
          <a:pattFill prst="pct30">
            <a:fgClr>
              <a:srgbClr val="003399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8330" tIns="9165" rIns="18330" bIns="9165" anchor="ctr"/>
          <a:lstStyle/>
          <a:p>
            <a:pPr algn="ctr" defTabSz="183314"/>
            <a:r>
              <a:rPr lang="en-US" sz="1900" dirty="0">
                <a:ea typeface="Calibri" pitchFamily="34" charset="0"/>
                <a:cs typeface="Calibri" pitchFamily="34" charset="0"/>
              </a:rPr>
              <a:t> </a:t>
            </a:r>
            <a:endParaRPr lang="en-US" sz="14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066" name="Text Box 233"/>
          <p:cNvSpPr txBox="1">
            <a:spLocks noChangeArrowheads="1"/>
          </p:cNvSpPr>
          <p:nvPr/>
        </p:nvSpPr>
        <p:spPr bwMode="auto">
          <a:xfrm>
            <a:off x="6242485" y="1356300"/>
            <a:ext cx="2789670" cy="5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990" tIns="9900" rIns="99990" bIns="9900">
            <a:spAutoFit/>
          </a:bodyPr>
          <a:lstStyle/>
          <a:p>
            <a:pPr algn="just" defTabSz="198591"/>
            <a:r>
              <a:rPr lang="en-US" sz="1200" b="1" dirty="0">
                <a:solidFill>
                  <a:srgbClr val="000099"/>
                </a:solidFill>
                <a:ea typeface="Calibri" pitchFamily="34" charset="0"/>
                <a:cs typeface="Calibri" pitchFamily="34" charset="0"/>
              </a:rPr>
              <a:t>                 </a:t>
            </a:r>
            <a:r>
              <a:rPr lang="en-US" sz="2000" b="1" dirty="0">
                <a:solidFill>
                  <a:srgbClr val="000099"/>
                </a:solidFill>
                <a:ea typeface="Calibri" pitchFamily="34" charset="0"/>
                <a:cs typeface="Calibri" pitchFamily="34" charset="0"/>
              </a:rPr>
              <a:t>KENYA MAVUNO</a:t>
            </a:r>
            <a:endParaRPr lang="en-US" sz="2000" dirty="0">
              <a:solidFill>
                <a:srgbClr val="000099"/>
              </a:solidFill>
              <a:ea typeface="Calibri" pitchFamily="34" charset="0"/>
              <a:cs typeface="Calibri" pitchFamily="34" charset="0"/>
            </a:endParaRPr>
          </a:p>
          <a:p>
            <a:pPr algn="just" defTabSz="198591">
              <a:spcBef>
                <a:spcPts val="555"/>
              </a:spcBef>
            </a:pPr>
            <a:r>
              <a:rPr lang="en-US" sz="1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endParaRPr lang="en-US" sz="1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068" name="Rectangle 235" descr="30%"/>
          <p:cNvSpPr>
            <a:spLocks noChangeArrowheads="1"/>
          </p:cNvSpPr>
          <p:nvPr/>
        </p:nvSpPr>
        <p:spPr bwMode="auto">
          <a:xfrm>
            <a:off x="6013938" y="1791792"/>
            <a:ext cx="2864489" cy="2290377"/>
          </a:xfrm>
          <a:prstGeom prst="rect">
            <a:avLst/>
          </a:prstGeom>
          <a:pattFill prst="pct30">
            <a:fgClr>
              <a:srgbClr val="003399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8330" tIns="9165" rIns="18330" bIns="9165" anchor="ctr"/>
          <a:lstStyle/>
          <a:p>
            <a:pPr algn="ctr" defTabSz="183314"/>
            <a:endParaRPr lang="en-US" sz="14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071" name="Text Box 239"/>
          <p:cNvSpPr txBox="1">
            <a:spLocks noChangeArrowheads="1"/>
          </p:cNvSpPr>
          <p:nvPr/>
        </p:nvSpPr>
        <p:spPr bwMode="auto">
          <a:xfrm>
            <a:off x="158750" y="4848330"/>
            <a:ext cx="2748179" cy="46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990" tIns="9900" rIns="99990" bIns="9900">
            <a:spAutoFit/>
          </a:bodyPr>
          <a:lstStyle/>
          <a:p>
            <a:pPr algn="just" defTabSz="198591"/>
            <a:r>
              <a:rPr lang="en-US" sz="1400" b="1" dirty="0">
                <a:solidFill>
                  <a:srgbClr val="000099"/>
                </a:solidFill>
                <a:ea typeface="Calibri" pitchFamily="34" charset="0"/>
                <a:cs typeface="Calibri" pitchFamily="34" charset="0"/>
              </a:rPr>
              <a:t>	</a:t>
            </a:r>
          </a:p>
          <a:p>
            <a:pPr algn="just" defTabSz="198591">
              <a:spcBef>
                <a:spcPts val="555"/>
              </a:spcBef>
            </a:pPr>
            <a:r>
              <a:rPr lang="en-US" sz="1000" dirty="0">
                <a:ea typeface="Calibri" pitchFamily="34" charset="0"/>
                <a:cs typeface="Calibri" pitchFamily="34" charset="0"/>
              </a:rPr>
              <a:t>	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0152" y="52586"/>
            <a:ext cx="877083" cy="94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7560072" y="994928"/>
            <a:ext cx="14720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UNIVERSITY OF NAIROBI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13349" y="787531"/>
            <a:ext cx="210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99"/>
                </a:solidFill>
                <a:ea typeface="Calibri" pitchFamily="34" charset="0"/>
                <a:cs typeface="Calibri" pitchFamily="34" charset="0"/>
              </a:rPr>
              <a:t>KENYA TAMU</a:t>
            </a:r>
          </a:p>
        </p:txBody>
      </p:sp>
      <p:pic>
        <p:nvPicPr>
          <p:cNvPr id="38" name="Picture 3" descr="C:\Documents and Settings\WAMBUGU\Desktop\RELEASE PICTURES\101_SONY\DSC00794.JPG"/>
          <p:cNvPicPr>
            <a:picLocks noChangeAspect="1" noChangeArrowheads="1"/>
          </p:cNvPicPr>
          <p:nvPr/>
        </p:nvPicPr>
        <p:blipFill>
          <a:blip r:embed="rId3"/>
          <a:srcRect l="12574" t="12370" r="17537" b="4472"/>
          <a:stretch>
            <a:fillRect/>
          </a:stretch>
        </p:blipFill>
        <p:spPr bwMode="auto">
          <a:xfrm>
            <a:off x="197025" y="1579703"/>
            <a:ext cx="2360280" cy="2106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" name="Picture 5" descr="C:\Documents and Settings\WAMBUGU\Desktop\RELEASE PICTURES\101_SONY\DSC00795.JPG"/>
          <p:cNvPicPr>
            <a:picLocks noChangeAspect="1" noChangeArrowheads="1"/>
          </p:cNvPicPr>
          <p:nvPr/>
        </p:nvPicPr>
        <p:blipFill>
          <a:blip r:embed="rId4"/>
          <a:srcRect l="7500" t="7500" r="19375" b="10000"/>
          <a:stretch>
            <a:fillRect/>
          </a:stretch>
        </p:blipFill>
        <p:spPr bwMode="auto">
          <a:xfrm>
            <a:off x="3240665" y="1172956"/>
            <a:ext cx="2061856" cy="1744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2" name="Picture 2" descr="C:\Documents and Settings\WAMBUGU\Desktop\RELEASE PICTURES\101_SONY\DSC00796.JPG"/>
          <p:cNvPicPr>
            <a:picLocks noChangeAspect="1" noChangeArrowheads="1"/>
          </p:cNvPicPr>
          <p:nvPr/>
        </p:nvPicPr>
        <p:blipFill>
          <a:blip r:embed="rId5"/>
          <a:srcRect l="11250" t="7500" r="25000" b="7500"/>
          <a:stretch>
            <a:fillRect/>
          </a:stretch>
        </p:blipFill>
        <p:spPr>
          <a:xfrm>
            <a:off x="6517555" y="1879418"/>
            <a:ext cx="2085033" cy="2085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658168" y="1078211"/>
            <a:ext cx="1899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98591"/>
            <a:r>
              <a:rPr lang="en-US" sz="1600" b="1" dirty="0">
                <a:solidFill>
                  <a:srgbClr val="000099"/>
                </a:solidFill>
                <a:ea typeface="Calibri" pitchFamily="34" charset="0"/>
                <a:cs typeface="Calibri" pitchFamily="34" charset="0"/>
              </a:rPr>
              <a:t>KENYA SAFI</a:t>
            </a:r>
          </a:p>
        </p:txBody>
      </p:sp>
      <p:sp>
        <p:nvSpPr>
          <p:cNvPr id="58" name="Heptagon 57"/>
          <p:cNvSpPr/>
          <p:nvPr/>
        </p:nvSpPr>
        <p:spPr>
          <a:xfrm>
            <a:off x="94527" y="1053745"/>
            <a:ext cx="402865" cy="302555"/>
          </a:xfrm>
          <a:prstGeom prst="heptago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Hexagon 58"/>
          <p:cNvSpPr/>
          <p:nvPr/>
        </p:nvSpPr>
        <p:spPr>
          <a:xfrm>
            <a:off x="3240665" y="760642"/>
            <a:ext cx="472300" cy="317569"/>
          </a:xfrm>
          <a:prstGeom prst="hexago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0" name="Hexagon 59"/>
          <p:cNvSpPr/>
          <p:nvPr/>
        </p:nvSpPr>
        <p:spPr>
          <a:xfrm>
            <a:off x="6242485" y="1319661"/>
            <a:ext cx="603276" cy="472131"/>
          </a:xfrm>
          <a:prstGeom prst="hexago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pic>
        <p:nvPicPr>
          <p:cNvPr id="36" name="Picture 2" descr="C:\Documents and Settings\Prof. Paul Kimani\My Documents\Pictures  2008\New Varieties Pictures -June 2008\DSC_00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527" y="3991031"/>
            <a:ext cx="2976842" cy="1992762"/>
          </a:xfrm>
          <a:prstGeom prst="rect">
            <a:avLst/>
          </a:prstGeom>
          <a:noFill/>
        </p:spPr>
      </p:pic>
      <p:pic>
        <p:nvPicPr>
          <p:cNvPr id="39" name="Picture 2" descr="C:\Documents and Settings\Prof. Paul Kimani\My Documents\Pictures  2008\New Varieties Pictures -June 2008\DSC_003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0665" y="4913644"/>
            <a:ext cx="2196514" cy="1470394"/>
          </a:xfrm>
          <a:prstGeom prst="rect">
            <a:avLst/>
          </a:prstGeom>
          <a:noFill/>
        </p:spPr>
      </p:pic>
      <p:pic>
        <p:nvPicPr>
          <p:cNvPr id="41" name="Picture 2" descr="C:\Documents and Settings\Prof. Paul Kimani\My Documents\Pictures  2008\New Varieties Pictures -June 2008\DSC_003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91253" y="3143660"/>
            <a:ext cx="2245926" cy="1689318"/>
          </a:xfrm>
          <a:prstGeom prst="rect">
            <a:avLst/>
          </a:prstGeom>
          <a:noFill/>
        </p:spPr>
      </p:pic>
      <p:pic>
        <p:nvPicPr>
          <p:cNvPr id="44" name="Picture 2" descr="C:\Documents and Settings\Prof. Paul Kimani\My Documents\Pictures  2008\New Varieties Pictures -June 2008\DSC_002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90729" y="4221698"/>
            <a:ext cx="1587405" cy="1062642"/>
          </a:xfrm>
          <a:prstGeom prst="rect">
            <a:avLst/>
          </a:prstGeom>
          <a:noFill/>
        </p:spPr>
      </p:pic>
      <p:pic>
        <p:nvPicPr>
          <p:cNvPr id="45" name="Picture 2" descr="C:\Documents and Settings\Prof. Paul Kimani\My Documents\Pictures  2008\NPT Pictures -Aug 2008\TL II Kabete at maturity- Oct 2008\DSC_015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97058" y="4082169"/>
            <a:ext cx="1795836" cy="1202171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5637125" y="5411037"/>
            <a:ext cx="3395030" cy="1107996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b="1" dirty="0"/>
              <a:t> High yield  potential – 3 times that of bush varieties</a:t>
            </a:r>
          </a:p>
          <a:p>
            <a:pPr>
              <a:buFont typeface="Arial" pitchFamily="34" charset="0"/>
              <a:buChar char="•"/>
            </a:pPr>
            <a:r>
              <a:rPr lang="en-US" sz="1100" b="1" dirty="0"/>
              <a:t> Resistant to diseases</a:t>
            </a:r>
          </a:p>
          <a:p>
            <a:pPr>
              <a:buFont typeface="Arial" pitchFamily="34" charset="0"/>
              <a:buChar char="•"/>
            </a:pPr>
            <a:r>
              <a:rPr lang="en-US" sz="1100" b="1" dirty="0"/>
              <a:t>Popular commercial grain types</a:t>
            </a:r>
          </a:p>
          <a:p>
            <a:pPr>
              <a:buFont typeface="Arial" pitchFamily="34" charset="0"/>
              <a:buChar char="•"/>
            </a:pPr>
            <a:r>
              <a:rPr lang="en-US" sz="1100" b="1" dirty="0"/>
              <a:t> Highly marketable</a:t>
            </a:r>
          </a:p>
          <a:p>
            <a:pPr>
              <a:buFont typeface="Arial" pitchFamily="34" charset="0"/>
              <a:buChar char="•"/>
            </a:pPr>
            <a:r>
              <a:rPr lang="en-US" sz="1100" b="1" dirty="0"/>
              <a:t> Excellent cooking and eating quality</a:t>
            </a:r>
          </a:p>
          <a:p>
            <a:pPr>
              <a:buFont typeface="Arial" pitchFamily="34" charset="0"/>
              <a:buChar char="•"/>
            </a:pPr>
            <a:r>
              <a:rPr lang="en-US" sz="1100" b="1" dirty="0"/>
              <a:t> Improves soil fertility- good nitrogen fixer</a:t>
            </a:r>
          </a:p>
        </p:txBody>
      </p:sp>
      <p:sp>
        <p:nvSpPr>
          <p:cNvPr id="47" name="Hexagon 46"/>
          <p:cNvSpPr/>
          <p:nvPr/>
        </p:nvSpPr>
        <p:spPr>
          <a:xfrm>
            <a:off x="5478999" y="5283799"/>
            <a:ext cx="316252" cy="254475"/>
          </a:xfrm>
          <a:prstGeom prst="hexago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29970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3587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</a:rPr>
              <a:t>New Canning bean varieties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800" y="1895475"/>
          <a:ext cx="8229599" cy="24378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5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193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0502">
                <a:tc>
                  <a:txBody>
                    <a:bodyPr/>
                    <a:lstStyle/>
                    <a:p>
                      <a:r>
                        <a:rPr lang="en-US" dirty="0"/>
                        <a:t>Variety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Yield (t ha-1)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Kenya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Mamboleo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 mottled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75-85 d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2.5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Kenya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Salama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80-95 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KenStar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80-95 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Kenya 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Cheupe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80-95 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9462">
                <a:tc>
                  <a:txBody>
                    <a:bodyPr/>
                    <a:lstStyle/>
                    <a:p>
                      <a:r>
                        <a:rPr lang="en-US" b="1" dirty="0"/>
                        <a:t>Kenya Red kidney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 kidney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85-95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C09E98-EE94-4999-939D-64D03132770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83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AutoShape 288"/>
          <p:cNvSpPr>
            <a:spLocks noChangeArrowheads="1"/>
          </p:cNvSpPr>
          <p:nvPr/>
        </p:nvSpPr>
        <p:spPr bwMode="auto">
          <a:xfrm>
            <a:off x="6118081" y="643404"/>
            <a:ext cx="2908243" cy="5179903"/>
          </a:xfrm>
          <a:prstGeom prst="roundRect">
            <a:avLst>
              <a:gd name="adj" fmla="val 1588"/>
            </a:avLst>
          </a:prstGeom>
          <a:gradFill rotWithShape="0">
            <a:gsLst>
              <a:gs pos="0">
                <a:srgbClr val="FFEDDB"/>
              </a:gs>
              <a:gs pos="50000">
                <a:schemeClr val="bg1"/>
              </a:gs>
              <a:gs pos="100000">
                <a:srgbClr val="FFEDDB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9164" tIns="9582" rIns="19164" bIns="9582" anchor="ctr"/>
          <a:lstStyle/>
          <a:p>
            <a:pPr marL="48053" indent="-48053" algn="just" defTabSz="191769">
              <a:spcBef>
                <a:spcPct val="20000"/>
              </a:spcBef>
              <a:buClr>
                <a:srgbClr val="FF0000"/>
              </a:buClr>
              <a:buSzPct val="85000"/>
              <a:buFont typeface="Wingdings" pitchFamily="2" charset="2"/>
              <a:buChar char="§"/>
              <a:defRPr/>
            </a:pPr>
            <a:endParaRPr lang="en-GB" sz="7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219734" y="3614120"/>
            <a:ext cx="2959945" cy="1231515"/>
          </a:xfrm>
          <a:prstGeom prst="roundRect">
            <a:avLst>
              <a:gd name="adj" fmla="val 2074"/>
            </a:avLst>
          </a:prstGeom>
          <a:gradFill rotWithShape="0">
            <a:gsLst>
              <a:gs pos="0">
                <a:srgbClr val="FFEDDB"/>
              </a:gs>
              <a:gs pos="50000">
                <a:schemeClr val="bg1"/>
              </a:gs>
              <a:gs pos="100000">
                <a:srgbClr val="FFEDDB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25393" tIns="12696" rIns="25393" bIns="12696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253297" y="93403"/>
            <a:ext cx="6625311" cy="120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9164" tIns="9582" rIns="19164" bIns="9582">
            <a:spAutoFit/>
          </a:bodyPr>
          <a:lstStyle/>
          <a:p>
            <a:pPr defTabSz="191769" eaLnBrk="0" hangingPunct="0">
              <a:lnSpc>
                <a:spcPct val="85000"/>
              </a:lnSpc>
              <a:defRPr/>
            </a:pPr>
            <a:r>
              <a:rPr lang="en-US" sz="2000" b="1" dirty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UNISEED KENYA LTD</a:t>
            </a:r>
          </a:p>
          <a:p>
            <a:pPr defTabSz="191769" eaLnBrk="0" hangingPunct="0">
              <a:lnSpc>
                <a:spcPct val="85000"/>
              </a:lnSpc>
              <a:defRPr/>
            </a:pPr>
            <a:r>
              <a:rPr lang="en-US" sz="900" b="1" dirty="0">
                <a:latin typeface="Arial" pitchFamily="34" charset="0"/>
                <a:ea typeface="Calibri" pitchFamily="34" charset="0"/>
                <a:cs typeface="Arial" pitchFamily="34" charset="0"/>
              </a:rPr>
              <a:t>Your preferred supplier of High Quality Certified Breeder Seed of Canning Beans</a:t>
            </a:r>
          </a:p>
          <a:p>
            <a:pPr defTabSz="191769" eaLnBrk="0" hangingPunct="0">
              <a:lnSpc>
                <a:spcPct val="85000"/>
              </a:lnSpc>
              <a:defRPr/>
            </a:pPr>
            <a:endParaRPr lang="en-US" sz="2000" b="1" dirty="0">
              <a:solidFill>
                <a:srgbClr val="00009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defTabSz="191769" eaLnBrk="0" hangingPunct="0">
              <a:lnSpc>
                <a:spcPct val="85000"/>
              </a:lnSpc>
              <a:defRPr/>
            </a:pPr>
            <a:endParaRPr lang="en-US" sz="2000" b="1" dirty="0">
              <a:solidFill>
                <a:srgbClr val="00009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defTabSz="191769" eaLnBrk="0" hangingPunct="0">
              <a:lnSpc>
                <a:spcPct val="85000"/>
              </a:lnSpc>
              <a:defRPr/>
            </a:pPr>
            <a:endParaRPr lang="en-US" sz="1100" dirty="0">
              <a:solidFill>
                <a:srgbClr val="0066FF"/>
              </a:solidFill>
            </a:endParaRPr>
          </a:p>
          <a:p>
            <a:pPr defTabSz="191769" eaLnBrk="0" hangingPunct="0">
              <a:lnSpc>
                <a:spcPct val="85000"/>
              </a:lnSpc>
              <a:defRPr/>
            </a:pPr>
            <a:endParaRPr lang="en-US" sz="11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2337" name="AutoShape 289"/>
          <p:cNvSpPr>
            <a:spLocks noChangeArrowheads="1"/>
          </p:cNvSpPr>
          <p:nvPr/>
        </p:nvSpPr>
        <p:spPr bwMode="auto">
          <a:xfrm>
            <a:off x="6053726" y="6499384"/>
            <a:ext cx="2925205" cy="281489"/>
          </a:xfrm>
          <a:prstGeom prst="roundRect">
            <a:avLst>
              <a:gd name="adj" fmla="val 2426"/>
            </a:avLst>
          </a:prstGeom>
          <a:gradFill rotWithShape="0">
            <a:gsLst>
              <a:gs pos="0">
                <a:srgbClr val="FFEDDB"/>
              </a:gs>
              <a:gs pos="50000">
                <a:schemeClr val="bg1"/>
              </a:gs>
              <a:gs pos="100000">
                <a:srgbClr val="FFEDDB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25393" tIns="12696" rIns="25393" bIns="12696" anchor="ctr"/>
          <a:lstStyle/>
          <a:p>
            <a:pPr>
              <a:defRPr/>
            </a:pPr>
            <a:endParaRPr lang="en-US"/>
          </a:p>
        </p:txBody>
      </p:sp>
      <p:sp>
        <p:nvSpPr>
          <p:cNvPr id="2552" name="AutoShape 504"/>
          <p:cNvSpPr>
            <a:spLocks noChangeArrowheads="1"/>
          </p:cNvSpPr>
          <p:nvPr/>
        </p:nvSpPr>
        <p:spPr bwMode="auto">
          <a:xfrm>
            <a:off x="6004474" y="5861007"/>
            <a:ext cx="3026158" cy="517739"/>
          </a:xfrm>
          <a:prstGeom prst="roundRect">
            <a:avLst>
              <a:gd name="adj" fmla="val 1588"/>
            </a:avLst>
          </a:prstGeom>
          <a:gradFill rotWithShape="0">
            <a:gsLst>
              <a:gs pos="0">
                <a:srgbClr val="FFEDDB"/>
              </a:gs>
              <a:gs pos="50000">
                <a:schemeClr val="bg1"/>
              </a:gs>
              <a:gs pos="100000">
                <a:srgbClr val="FFEDDB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9164" tIns="9582" rIns="19164" bIns="9582" anchor="ctr"/>
          <a:lstStyle/>
          <a:p>
            <a:pPr defTabSz="191769">
              <a:defRPr/>
            </a:pPr>
            <a:endParaRPr lang="en-GB" sz="500" dirty="0"/>
          </a:p>
        </p:txBody>
      </p:sp>
      <p:sp>
        <p:nvSpPr>
          <p:cNvPr id="2558" name="AutoShape 510"/>
          <p:cNvSpPr>
            <a:spLocks noChangeArrowheads="1"/>
          </p:cNvSpPr>
          <p:nvPr/>
        </p:nvSpPr>
        <p:spPr bwMode="auto">
          <a:xfrm>
            <a:off x="3328741" y="973589"/>
            <a:ext cx="2724713" cy="5884411"/>
          </a:xfrm>
          <a:prstGeom prst="roundRect">
            <a:avLst>
              <a:gd name="adj" fmla="val 2333"/>
            </a:avLst>
          </a:prstGeom>
          <a:gradFill rotWithShape="0">
            <a:gsLst>
              <a:gs pos="0">
                <a:srgbClr val="FFEDDB"/>
              </a:gs>
              <a:gs pos="50000">
                <a:schemeClr val="bg1"/>
              </a:gs>
              <a:gs pos="100000">
                <a:srgbClr val="FFEDDB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9164" tIns="9582" rIns="19164" bIns="9582" anchor="ctr"/>
          <a:lstStyle/>
          <a:p>
            <a:pPr defTabSz="191769">
              <a:defRPr/>
            </a:pPr>
            <a:endParaRPr lang="en-GB" sz="600" dirty="0"/>
          </a:p>
        </p:txBody>
      </p:sp>
      <p:sp>
        <p:nvSpPr>
          <p:cNvPr id="1039" name="Text Box 305"/>
          <p:cNvSpPr txBox="1">
            <a:spLocks noChangeArrowheads="1"/>
          </p:cNvSpPr>
          <p:nvPr/>
        </p:nvSpPr>
        <p:spPr bwMode="auto">
          <a:xfrm>
            <a:off x="3117116" y="974003"/>
            <a:ext cx="2845837" cy="11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164" tIns="9582" rIns="19164" bIns="9582">
            <a:spAutoFit/>
          </a:bodyPr>
          <a:lstStyle/>
          <a:p>
            <a:pPr marL="48053" indent="-48053" algn="just" defTabSz="191769">
              <a:spcBef>
                <a:spcPct val="20000"/>
              </a:spcBef>
              <a:buClr>
                <a:srgbClr val="FF0000"/>
              </a:buClr>
              <a:buSzPct val="85000"/>
              <a:buFont typeface="Wingdings" pitchFamily="2" charset="2"/>
              <a:buChar char="§"/>
            </a:pPr>
            <a:endParaRPr lang="en-GB" sz="600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040" name="Text Box 766"/>
          <p:cNvSpPr txBox="1">
            <a:spLocks noChangeArrowheads="1"/>
          </p:cNvSpPr>
          <p:nvPr/>
        </p:nvSpPr>
        <p:spPr bwMode="auto">
          <a:xfrm>
            <a:off x="118073" y="4877741"/>
            <a:ext cx="2786512" cy="66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64" tIns="9582" rIns="19164" bIns="9582">
            <a:spAutoFit/>
          </a:bodyPr>
          <a:lstStyle/>
          <a:p>
            <a:pPr marL="36150" indent="-36150" algn="just" defTabSz="191769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endParaRPr lang="en-GB" sz="600" dirty="0">
              <a:solidFill>
                <a:srgbClr val="000000"/>
              </a:solidFill>
              <a:cs typeface="Times New Roman" pitchFamily="18" charset="0"/>
            </a:endParaRPr>
          </a:p>
          <a:p>
            <a:pPr marL="36150" indent="-36150" algn="just" defTabSz="191769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endParaRPr lang="en-GB" sz="600" dirty="0">
              <a:solidFill>
                <a:srgbClr val="000000"/>
              </a:solidFill>
              <a:cs typeface="Times New Roman" pitchFamily="18" charset="0"/>
            </a:endParaRPr>
          </a:p>
          <a:p>
            <a:pPr marL="36150" indent="-36150" algn="just" defTabSz="191769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endParaRPr lang="en-US" sz="600" dirty="0">
              <a:solidFill>
                <a:srgbClr val="000000"/>
              </a:solidFill>
              <a:cs typeface="Times New Roman" pitchFamily="18" charset="0"/>
            </a:endParaRPr>
          </a:p>
          <a:p>
            <a:pPr marL="36150" indent="-36150" algn="just" defTabSz="191769">
              <a:spcBef>
                <a:spcPct val="50000"/>
              </a:spcBef>
              <a:buClr>
                <a:srgbClr val="FF0000"/>
              </a:buClr>
            </a:pPr>
            <a:endParaRPr lang="en-US" sz="600" dirty="0">
              <a:solidFill>
                <a:srgbClr val="000000"/>
              </a:solidFill>
              <a:cs typeface="Times New Roman" pitchFamily="18" charset="0"/>
            </a:endParaRPr>
          </a:p>
          <a:p>
            <a:pPr marL="36150" indent="-36150" algn="just" defTabSz="191769">
              <a:spcBef>
                <a:spcPct val="50000"/>
              </a:spcBef>
              <a:buClr>
                <a:srgbClr val="FF0000"/>
              </a:buClr>
            </a:pPr>
            <a:endParaRPr lang="en-US" sz="6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24" name="AutoShape 776"/>
          <p:cNvSpPr>
            <a:spLocks noChangeArrowheads="1"/>
          </p:cNvSpPr>
          <p:nvPr/>
        </p:nvSpPr>
        <p:spPr bwMode="auto">
          <a:xfrm>
            <a:off x="68936" y="1153603"/>
            <a:ext cx="3166753" cy="1000292"/>
          </a:xfrm>
          <a:prstGeom prst="roundRect">
            <a:avLst>
              <a:gd name="adj" fmla="val 2356"/>
            </a:avLst>
          </a:prstGeom>
          <a:gradFill rotWithShape="0">
            <a:gsLst>
              <a:gs pos="0">
                <a:srgbClr val="FFEDDB"/>
              </a:gs>
              <a:gs pos="50000">
                <a:schemeClr val="bg1"/>
              </a:gs>
              <a:gs pos="100000">
                <a:srgbClr val="FFEDDB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25393" tIns="12696" rIns="25393" bIns="12696" anchor="ctr"/>
          <a:lstStyle/>
          <a:p>
            <a:pPr>
              <a:defRPr/>
            </a:pPr>
            <a:endParaRPr lang="en-US"/>
          </a:p>
        </p:txBody>
      </p:sp>
      <p:sp>
        <p:nvSpPr>
          <p:cNvPr id="2953" name="AutoShape 905"/>
          <p:cNvSpPr>
            <a:spLocks noChangeArrowheads="1"/>
          </p:cNvSpPr>
          <p:nvPr/>
        </p:nvSpPr>
        <p:spPr bwMode="auto">
          <a:xfrm>
            <a:off x="107712" y="5905461"/>
            <a:ext cx="3089201" cy="952539"/>
          </a:xfrm>
          <a:prstGeom prst="roundRect">
            <a:avLst>
              <a:gd name="adj" fmla="val 5838"/>
            </a:avLst>
          </a:prstGeom>
          <a:gradFill rotWithShape="0">
            <a:gsLst>
              <a:gs pos="0">
                <a:srgbClr val="FFEDDB"/>
              </a:gs>
              <a:gs pos="50000">
                <a:schemeClr val="bg1"/>
              </a:gs>
              <a:gs pos="100000">
                <a:srgbClr val="FFEDDB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25393" tIns="12696" rIns="25393" bIns="12696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45" name="Text Box 911"/>
          <p:cNvSpPr txBox="1">
            <a:spLocks noChangeArrowheads="1"/>
          </p:cNvSpPr>
          <p:nvPr/>
        </p:nvSpPr>
        <p:spPr bwMode="auto">
          <a:xfrm>
            <a:off x="5965257" y="1774976"/>
            <a:ext cx="2863115" cy="11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64" tIns="9582" rIns="19164" bIns="9582">
            <a:spAutoFit/>
          </a:bodyPr>
          <a:lstStyle/>
          <a:p>
            <a:pPr defTabSz="191769">
              <a:spcBef>
                <a:spcPct val="50000"/>
              </a:spcBef>
            </a:pPr>
            <a:r>
              <a:rPr lang="en-US" sz="600" b="1" dirty="0">
                <a:solidFill>
                  <a:srgbClr val="6600CC"/>
                </a:solidFill>
              </a:rPr>
              <a:t>       </a:t>
            </a:r>
          </a:p>
        </p:txBody>
      </p:sp>
      <p:sp>
        <p:nvSpPr>
          <p:cNvPr id="1046" name="Text Box 912"/>
          <p:cNvSpPr txBox="1">
            <a:spLocks noChangeArrowheads="1"/>
          </p:cNvSpPr>
          <p:nvPr/>
        </p:nvSpPr>
        <p:spPr bwMode="auto">
          <a:xfrm>
            <a:off x="3051456" y="6554275"/>
            <a:ext cx="2785361" cy="11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64" tIns="9582" rIns="19164" bIns="9582">
            <a:spAutoFit/>
          </a:bodyPr>
          <a:lstStyle/>
          <a:p>
            <a:pPr defTabSz="191769"/>
            <a:r>
              <a:rPr lang="en-US" sz="600" b="1" dirty="0">
                <a:solidFill>
                  <a:srgbClr val="6600CC"/>
                </a:solidFill>
              </a:rPr>
              <a:t>           </a:t>
            </a:r>
          </a:p>
        </p:txBody>
      </p:sp>
      <p:sp>
        <p:nvSpPr>
          <p:cNvPr id="1047" name="Text Box 913"/>
          <p:cNvSpPr txBox="1">
            <a:spLocks noChangeArrowheads="1"/>
          </p:cNvSpPr>
          <p:nvPr/>
        </p:nvSpPr>
        <p:spPr bwMode="auto">
          <a:xfrm>
            <a:off x="3436776" y="6465576"/>
            <a:ext cx="38767" cy="9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164" tIns="9582" rIns="19164" bIns="9582">
            <a:spAutoFit/>
          </a:bodyPr>
          <a:lstStyle/>
          <a:p>
            <a:pPr defTabSz="191769"/>
            <a:endParaRPr lang="en-GB" sz="500" dirty="0"/>
          </a:p>
        </p:txBody>
      </p:sp>
      <p:sp>
        <p:nvSpPr>
          <p:cNvPr id="1048" name="Text Box 914"/>
          <p:cNvSpPr txBox="1">
            <a:spLocks noChangeArrowheads="1"/>
          </p:cNvSpPr>
          <p:nvPr/>
        </p:nvSpPr>
        <p:spPr bwMode="auto">
          <a:xfrm>
            <a:off x="6226101" y="3728204"/>
            <a:ext cx="2794000" cy="11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64" tIns="9582" rIns="19164" bIns="9582">
            <a:spAutoFit/>
          </a:bodyPr>
          <a:lstStyle/>
          <a:p>
            <a:pPr defTabSz="191769"/>
            <a:r>
              <a:rPr lang="en-US" sz="600" b="1" dirty="0">
                <a:solidFill>
                  <a:srgbClr val="6600CC"/>
                </a:solidFill>
              </a:rPr>
              <a:t>                   </a:t>
            </a:r>
          </a:p>
        </p:txBody>
      </p:sp>
      <p:sp>
        <p:nvSpPr>
          <p:cNvPr id="1049" name="Text Box 923"/>
          <p:cNvSpPr txBox="1">
            <a:spLocks noChangeArrowheads="1"/>
          </p:cNvSpPr>
          <p:nvPr/>
        </p:nvSpPr>
        <p:spPr bwMode="auto">
          <a:xfrm>
            <a:off x="3215030" y="3442775"/>
            <a:ext cx="2792272" cy="9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64" tIns="9582" rIns="19164" bIns="9582">
            <a:spAutoFit/>
          </a:bodyPr>
          <a:lstStyle/>
          <a:p>
            <a:pPr defTabSz="191769"/>
            <a:endParaRPr lang="en-GB" sz="500" b="1" dirty="0">
              <a:solidFill>
                <a:srgbClr val="6600CC"/>
              </a:solidFill>
            </a:endParaRPr>
          </a:p>
        </p:txBody>
      </p:sp>
      <p:sp>
        <p:nvSpPr>
          <p:cNvPr id="1051" name="Text Box 934"/>
          <p:cNvSpPr txBox="1">
            <a:spLocks noChangeArrowheads="1"/>
          </p:cNvSpPr>
          <p:nvPr/>
        </p:nvSpPr>
        <p:spPr bwMode="auto">
          <a:xfrm>
            <a:off x="3158585" y="1135609"/>
            <a:ext cx="2713365" cy="9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64" tIns="9582" rIns="19164" bIns="9582">
            <a:spAutoFit/>
          </a:bodyPr>
          <a:lstStyle/>
          <a:p>
            <a:pPr defTabSz="191769">
              <a:spcBef>
                <a:spcPct val="50000"/>
              </a:spcBef>
            </a:pPr>
            <a:endParaRPr lang="en-GB" sz="500" dirty="0"/>
          </a:p>
        </p:txBody>
      </p:sp>
      <p:sp>
        <p:nvSpPr>
          <p:cNvPr id="2987" name="Text Box 939"/>
          <p:cNvSpPr txBox="1">
            <a:spLocks noChangeArrowheads="1"/>
          </p:cNvSpPr>
          <p:nvPr/>
        </p:nvSpPr>
        <p:spPr bwMode="auto">
          <a:xfrm>
            <a:off x="6003270" y="4473894"/>
            <a:ext cx="1446821" cy="15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164" tIns="9582" rIns="19164" bIns="9582">
            <a:spAutoFit/>
          </a:bodyPr>
          <a:lstStyle/>
          <a:p>
            <a:pPr defTabSz="191769">
              <a:defRPr/>
            </a:pPr>
            <a:r>
              <a:rPr lang="en-US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1053" name="Rectangle 971"/>
          <p:cNvSpPr>
            <a:spLocks noChangeArrowheads="1"/>
          </p:cNvSpPr>
          <p:nvPr/>
        </p:nvSpPr>
        <p:spPr bwMode="auto">
          <a:xfrm>
            <a:off x="511456" y="697492"/>
            <a:ext cx="51347" cy="3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5393" tIns="12696" rIns="25393" bIns="12696" anchor="ctr">
            <a:spAutoFit/>
          </a:bodyPr>
          <a:lstStyle/>
          <a:p>
            <a:endParaRPr lang="en-US"/>
          </a:p>
        </p:txBody>
      </p:sp>
      <p:sp>
        <p:nvSpPr>
          <p:cNvPr id="1054" name="Rectangle 973"/>
          <p:cNvSpPr>
            <a:spLocks noChangeArrowheads="1"/>
          </p:cNvSpPr>
          <p:nvPr/>
        </p:nvSpPr>
        <p:spPr bwMode="auto">
          <a:xfrm>
            <a:off x="4285170" y="1773968"/>
            <a:ext cx="51347" cy="3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5393" tIns="12696" rIns="25393" bIns="12696" anchor="ctr">
            <a:spAutoFit/>
          </a:bodyPr>
          <a:lstStyle/>
          <a:p>
            <a:endParaRPr lang="en-US"/>
          </a:p>
        </p:txBody>
      </p:sp>
      <p:sp>
        <p:nvSpPr>
          <p:cNvPr id="1055" name="Rectangle 975"/>
          <p:cNvSpPr>
            <a:spLocks noChangeArrowheads="1"/>
          </p:cNvSpPr>
          <p:nvPr/>
        </p:nvSpPr>
        <p:spPr bwMode="auto">
          <a:xfrm>
            <a:off x="4188408" y="4749397"/>
            <a:ext cx="51347" cy="3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5393" tIns="12696" rIns="25393" bIns="12696" anchor="ctr">
            <a:spAutoFit/>
          </a:bodyPr>
          <a:lstStyle/>
          <a:p>
            <a:endParaRPr lang="en-US"/>
          </a:p>
        </p:txBody>
      </p:sp>
      <p:sp>
        <p:nvSpPr>
          <p:cNvPr id="1056" name="Rectangle 977"/>
          <p:cNvSpPr>
            <a:spLocks noChangeArrowheads="1"/>
          </p:cNvSpPr>
          <p:nvPr/>
        </p:nvSpPr>
        <p:spPr bwMode="auto">
          <a:xfrm>
            <a:off x="4292082" y="5958921"/>
            <a:ext cx="51347" cy="3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5393" tIns="12696" rIns="25393" bIns="12696" anchor="ctr">
            <a:spAutoFit/>
          </a:bodyPr>
          <a:lstStyle/>
          <a:p>
            <a:endParaRPr lang="en-US"/>
          </a:p>
        </p:txBody>
      </p:sp>
      <p:sp>
        <p:nvSpPr>
          <p:cNvPr id="1057" name="Text Box 984"/>
          <p:cNvSpPr txBox="1">
            <a:spLocks noChangeArrowheads="1"/>
          </p:cNvSpPr>
          <p:nvPr/>
        </p:nvSpPr>
        <p:spPr bwMode="auto">
          <a:xfrm>
            <a:off x="8372209" y="115576"/>
            <a:ext cx="645079" cy="3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393" tIns="12696" rIns="25393" bIns="12696">
            <a:spAutoFit/>
          </a:bodyPr>
          <a:lstStyle/>
          <a:p>
            <a:pPr defTabSz="191769">
              <a:spcBef>
                <a:spcPct val="50000"/>
              </a:spcBef>
            </a:pPr>
            <a:endParaRPr lang="en-GB" dirty="0"/>
          </a:p>
        </p:txBody>
      </p:sp>
      <p:sp>
        <p:nvSpPr>
          <p:cNvPr id="1058" name="Text Box 985"/>
          <p:cNvSpPr txBox="1">
            <a:spLocks noChangeArrowheads="1"/>
          </p:cNvSpPr>
          <p:nvPr/>
        </p:nvSpPr>
        <p:spPr bwMode="auto">
          <a:xfrm>
            <a:off x="87547" y="607449"/>
            <a:ext cx="617433" cy="3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393" tIns="12696" rIns="25393" bIns="12696">
            <a:spAutoFit/>
          </a:bodyPr>
          <a:lstStyle/>
          <a:p>
            <a:pPr defTabSz="191769">
              <a:spcBef>
                <a:spcPct val="50000"/>
              </a:spcBef>
            </a:pPr>
            <a:endParaRPr lang="en-GB" dirty="0"/>
          </a:p>
        </p:txBody>
      </p:sp>
      <p:sp>
        <p:nvSpPr>
          <p:cNvPr id="1061" name="Rectangle 993"/>
          <p:cNvSpPr>
            <a:spLocks noChangeArrowheads="1"/>
          </p:cNvSpPr>
          <p:nvPr/>
        </p:nvSpPr>
        <p:spPr bwMode="auto">
          <a:xfrm>
            <a:off x="3939592" y="1681238"/>
            <a:ext cx="51347" cy="3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5393" tIns="12696" rIns="25393" bIns="12696" anchor="ctr">
            <a:spAutoFit/>
          </a:bodyPr>
          <a:lstStyle/>
          <a:p>
            <a:endParaRPr lang="en-US"/>
          </a:p>
        </p:txBody>
      </p:sp>
      <p:sp>
        <p:nvSpPr>
          <p:cNvPr id="1062" name="Rectangle 995"/>
          <p:cNvSpPr>
            <a:spLocks noChangeArrowheads="1"/>
          </p:cNvSpPr>
          <p:nvPr/>
        </p:nvSpPr>
        <p:spPr bwMode="auto">
          <a:xfrm>
            <a:off x="4302449" y="4832048"/>
            <a:ext cx="51347" cy="3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5393" tIns="12696" rIns="25393" bIns="12696" anchor="ctr">
            <a:spAutoFit/>
          </a:bodyPr>
          <a:lstStyle/>
          <a:p>
            <a:endParaRPr lang="en-US"/>
          </a:p>
        </p:txBody>
      </p:sp>
      <p:sp>
        <p:nvSpPr>
          <p:cNvPr id="1063" name="Rectangle 997"/>
          <p:cNvSpPr>
            <a:spLocks noChangeArrowheads="1"/>
          </p:cNvSpPr>
          <p:nvPr/>
        </p:nvSpPr>
        <p:spPr bwMode="auto">
          <a:xfrm>
            <a:off x="4219510" y="5932714"/>
            <a:ext cx="51347" cy="3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5393" tIns="12696" rIns="25393" bIns="12696" anchor="ctr">
            <a:spAutoFit/>
          </a:bodyPr>
          <a:lstStyle/>
          <a:p>
            <a:endParaRPr lang="en-US"/>
          </a:p>
        </p:txBody>
      </p:sp>
      <p:sp>
        <p:nvSpPr>
          <p:cNvPr id="1064" name="Text Box 998"/>
          <p:cNvSpPr txBox="1">
            <a:spLocks noChangeArrowheads="1"/>
          </p:cNvSpPr>
          <p:nvPr/>
        </p:nvSpPr>
        <p:spPr bwMode="auto">
          <a:xfrm>
            <a:off x="148345" y="595791"/>
            <a:ext cx="2713941" cy="33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393" tIns="12696" rIns="25393" bIns="12696">
            <a:spAutoFit/>
          </a:bodyPr>
          <a:lstStyle/>
          <a:p>
            <a:pPr defTabSz="191769">
              <a:spcBef>
                <a:spcPct val="50000"/>
              </a:spcBef>
            </a:pPr>
            <a:r>
              <a:rPr lang="en-GB" sz="1000" b="1" dirty="0">
                <a:solidFill>
                  <a:srgbClr val="0000CC"/>
                </a:solidFill>
                <a:latin typeface="Arial Black" pitchFamily="34" charset="0"/>
              </a:rPr>
              <a:t>KENYA FIRST LOCALLY BRED SNAP BEANS</a:t>
            </a:r>
          </a:p>
        </p:txBody>
      </p:sp>
      <p:sp>
        <p:nvSpPr>
          <p:cNvPr id="1065" name="Text Box 999"/>
          <p:cNvSpPr txBox="1">
            <a:spLocks noChangeArrowheads="1"/>
          </p:cNvSpPr>
          <p:nvPr/>
        </p:nvSpPr>
        <p:spPr bwMode="auto">
          <a:xfrm>
            <a:off x="56669" y="794481"/>
            <a:ext cx="2950670" cy="122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5393" tIns="12696" rIns="25393" bIns="12696">
            <a:spAutoFit/>
          </a:bodyPr>
          <a:lstStyle/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  <a:p>
            <a:pPr algn="just"/>
            <a:endParaRPr lang="en-GB" sz="600" dirty="0">
              <a:latin typeface="Berlin Sans FB" pitchFamily="34" charset="0"/>
            </a:endParaRPr>
          </a:p>
        </p:txBody>
      </p:sp>
      <p:sp>
        <p:nvSpPr>
          <p:cNvPr id="1074" name="Text Box 1008"/>
          <p:cNvSpPr txBox="1">
            <a:spLocks noChangeArrowheads="1"/>
          </p:cNvSpPr>
          <p:nvPr/>
        </p:nvSpPr>
        <p:spPr bwMode="auto">
          <a:xfrm>
            <a:off x="3243827" y="4480614"/>
            <a:ext cx="2529633" cy="3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393" tIns="12696" rIns="25393" bIns="12696">
            <a:spAutoFit/>
          </a:bodyPr>
          <a:lstStyle/>
          <a:p>
            <a:pPr defTabSz="191769"/>
            <a:endParaRPr lang="en-GB" dirty="0"/>
          </a:p>
        </p:txBody>
      </p:sp>
      <p:sp>
        <p:nvSpPr>
          <p:cNvPr id="1136" name="Text Box 1118"/>
          <p:cNvSpPr txBox="1">
            <a:spLocks noChangeArrowheads="1"/>
          </p:cNvSpPr>
          <p:nvPr/>
        </p:nvSpPr>
        <p:spPr bwMode="auto">
          <a:xfrm>
            <a:off x="6209039" y="6395076"/>
            <a:ext cx="2349932" cy="14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393" tIns="12696" rIns="25393" bIns="12696">
            <a:spAutoFit/>
          </a:bodyPr>
          <a:lstStyle/>
          <a:p>
            <a:pPr defTabSz="191769">
              <a:spcBef>
                <a:spcPct val="50000"/>
              </a:spcBef>
            </a:pPr>
            <a:r>
              <a:rPr lang="en-GB" sz="800" dirty="0">
                <a:solidFill>
                  <a:srgbClr val="FF3300"/>
                </a:solidFill>
                <a:latin typeface="Berlin Sans FB" pitchFamily="34" charset="0"/>
              </a:rPr>
              <a:t>Acknowledgements</a:t>
            </a:r>
          </a:p>
        </p:txBody>
      </p:sp>
      <p:sp>
        <p:nvSpPr>
          <p:cNvPr id="1137" name="Text Box 1119"/>
          <p:cNvSpPr txBox="1">
            <a:spLocks noChangeArrowheads="1"/>
          </p:cNvSpPr>
          <p:nvPr/>
        </p:nvSpPr>
        <p:spPr bwMode="auto">
          <a:xfrm>
            <a:off x="6178400" y="6539597"/>
            <a:ext cx="2727285" cy="17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5393" tIns="12696" rIns="25393" bIns="12696">
            <a:spAutoFit/>
          </a:bodyPr>
          <a:lstStyle/>
          <a:p>
            <a:pPr defTabSz="191769"/>
            <a:r>
              <a:rPr lang="en-GB" sz="500" dirty="0">
                <a:latin typeface="Berlin Sans FB" pitchFamily="34" charset="0"/>
              </a:rPr>
              <a:t>Support for this research provided by ASARECA, RUFORUM, </a:t>
            </a:r>
            <a:r>
              <a:rPr lang="en-GB" sz="500" dirty="0" err="1">
                <a:latin typeface="Berlin Sans FB" pitchFamily="34" charset="0"/>
              </a:rPr>
              <a:t>Njoro</a:t>
            </a:r>
            <a:r>
              <a:rPr lang="en-GB" sz="500" dirty="0">
                <a:latin typeface="Berlin Sans FB" pitchFamily="34" charset="0"/>
              </a:rPr>
              <a:t> Canning Factory, </a:t>
            </a:r>
            <a:r>
              <a:rPr lang="en-GB" sz="500" dirty="0" err="1">
                <a:latin typeface="Berlin Sans FB" pitchFamily="34" charset="0"/>
              </a:rPr>
              <a:t>Trufoods</a:t>
            </a:r>
            <a:r>
              <a:rPr lang="en-GB" sz="500" dirty="0">
                <a:latin typeface="Berlin Sans FB" pitchFamily="34" charset="0"/>
              </a:rPr>
              <a:t> Ltd and the Government of Kenya is gratefully acknowledged.</a:t>
            </a:r>
            <a:endParaRPr lang="en-US" sz="500" dirty="0">
              <a:latin typeface="Berlin Sans FB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9096" y="3542840"/>
            <a:ext cx="2834998" cy="394972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pPr algn="just"/>
            <a:endParaRPr lang="en-US" sz="600" dirty="0">
              <a:latin typeface="Berlin Sans FB" pitchFamily="34" charset="0"/>
            </a:endParaRPr>
          </a:p>
          <a:p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3160889" y="2616342"/>
            <a:ext cx="2626395" cy="410361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pPr algn="just"/>
            <a:endParaRPr lang="en-US" sz="700" dirty="0"/>
          </a:p>
          <a:p>
            <a:endParaRPr lang="en-US" dirty="0"/>
          </a:p>
        </p:txBody>
      </p:sp>
      <p:sp>
        <p:nvSpPr>
          <p:cNvPr id="107" name="TextBox 41"/>
          <p:cNvSpPr txBox="1">
            <a:spLocks noChangeArrowheads="1"/>
          </p:cNvSpPr>
          <p:nvPr/>
        </p:nvSpPr>
        <p:spPr bwMode="auto">
          <a:xfrm>
            <a:off x="6033646" y="3812671"/>
            <a:ext cx="2824526" cy="5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5393" tIns="12696" rIns="25393" bIns="12696">
            <a:spAutoFit/>
          </a:bodyPr>
          <a:lstStyle/>
          <a:p>
            <a:r>
              <a:rPr lang="en-US" dirty="0">
                <a:latin typeface="Berlin Sans FB" pitchFamily="34" charset="0"/>
              </a:rPr>
              <a:t> </a:t>
            </a:r>
            <a:r>
              <a:rPr lang="en-US" sz="1000" b="1" dirty="0"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VALUED ADDED PRODUCTS</a:t>
            </a:r>
          </a:p>
          <a:p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6100488" y="5892109"/>
            <a:ext cx="2839666" cy="671971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pPr defTabSz="191769"/>
            <a:r>
              <a:rPr lang="en-GB" sz="500" dirty="0">
                <a:latin typeface="Berlin Sans FB" pitchFamily="34" charset="0"/>
              </a:rPr>
              <a:t>For further information contact:</a:t>
            </a:r>
          </a:p>
          <a:p>
            <a:pPr defTabSz="191769"/>
            <a:r>
              <a:rPr lang="en-GB" sz="500" dirty="0">
                <a:latin typeface="Berlin Sans FB" pitchFamily="34" charset="0"/>
              </a:rPr>
              <a:t>P .M. Kimani</a:t>
            </a:r>
          </a:p>
          <a:p>
            <a:pPr defTabSz="191769"/>
            <a:r>
              <a:rPr lang="en-GB" sz="500" dirty="0">
                <a:latin typeface="Berlin Sans FB" pitchFamily="34" charset="0"/>
              </a:rPr>
              <a:t>Plant Breeding and Biotechnology Program</a:t>
            </a:r>
          </a:p>
          <a:p>
            <a:pPr defTabSz="191769"/>
            <a:r>
              <a:rPr lang="en-GB" sz="500" dirty="0">
                <a:latin typeface="Berlin Sans FB" pitchFamily="34" charset="0"/>
              </a:rPr>
              <a:t>Department of Plant Science and Crop Protection, </a:t>
            </a:r>
          </a:p>
          <a:p>
            <a:pPr defTabSz="191769"/>
            <a:r>
              <a:rPr lang="en-GB" sz="500" dirty="0">
                <a:latin typeface="Berlin Sans FB" pitchFamily="34" charset="0"/>
              </a:rPr>
              <a:t>College of Agriculture and Veterinary Sciences, University of Nairobi, P.O Box 29053-00625 Nairobi, KENYA</a:t>
            </a:r>
          </a:p>
          <a:p>
            <a:pPr defTabSz="191769"/>
            <a:r>
              <a:rPr lang="en-GB" sz="500" dirty="0">
                <a:latin typeface="Berlin Sans FB" pitchFamily="34" charset="0"/>
              </a:rPr>
              <a:t> &lt;pmkimani@uonbi.ac.ke&gt;</a:t>
            </a:r>
          </a:p>
          <a:p>
            <a:endParaRPr lang="en-US" sz="700" dirty="0">
              <a:solidFill>
                <a:schemeClr val="accent2"/>
              </a:solidFill>
              <a:latin typeface="Berlin Sans FB" pitchFamily="34" charset="0"/>
            </a:endParaRPr>
          </a:p>
        </p:txBody>
      </p:sp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8292" y="0"/>
            <a:ext cx="979378" cy="46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" name="TextBox 127"/>
          <p:cNvSpPr txBox="1"/>
          <p:nvPr/>
        </p:nvSpPr>
        <p:spPr>
          <a:xfrm>
            <a:off x="64628" y="447367"/>
            <a:ext cx="2320686" cy="302639"/>
          </a:xfrm>
          <a:prstGeom prst="rect">
            <a:avLst/>
          </a:prstGeom>
          <a:noFill/>
        </p:spPr>
        <p:txBody>
          <a:bodyPr wrap="none" lIns="25393" tIns="12696" rIns="25393" bIns="12696" rtlCol="0">
            <a:spAutoFit/>
          </a:bodyPr>
          <a:lstStyle/>
          <a:p>
            <a:r>
              <a:rPr lang="en-US" dirty="0"/>
              <a:t>UNIVERSITY OF NAIROBI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162445" y="3430649"/>
            <a:ext cx="2809147" cy="302639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GB" b="1" dirty="0"/>
              <a:t>. </a:t>
            </a:r>
            <a:endParaRPr lang="en-US" dirty="0"/>
          </a:p>
        </p:txBody>
      </p:sp>
      <p:pic>
        <p:nvPicPr>
          <p:cNvPr id="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695" y="56369"/>
            <a:ext cx="619315" cy="3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" name="TextBox 133"/>
          <p:cNvSpPr txBox="1"/>
          <p:nvPr/>
        </p:nvSpPr>
        <p:spPr>
          <a:xfrm>
            <a:off x="2494626" y="404641"/>
            <a:ext cx="3601912" cy="533471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SNAP BEAN PRODUCTS</a:t>
            </a:r>
          </a:p>
          <a:p>
            <a:endParaRPr lang="en-US" dirty="0"/>
          </a:p>
        </p:txBody>
      </p:sp>
      <p:sp>
        <p:nvSpPr>
          <p:cNvPr id="135" name="Rectangle 227" descr="30%"/>
          <p:cNvSpPr>
            <a:spLocks noChangeArrowheads="1"/>
          </p:cNvSpPr>
          <p:nvPr/>
        </p:nvSpPr>
        <p:spPr bwMode="auto">
          <a:xfrm>
            <a:off x="116330" y="980186"/>
            <a:ext cx="3123668" cy="1178736"/>
          </a:xfrm>
          <a:prstGeom prst="rect">
            <a:avLst/>
          </a:prstGeom>
          <a:pattFill prst="pct30">
            <a:fgClr>
              <a:srgbClr val="003399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5090" tIns="2545" rIns="5090" bIns="2545" anchor="ctr"/>
          <a:lstStyle/>
          <a:p>
            <a:pPr algn="ctr" defTabSz="50906"/>
            <a:endParaRPr lang="en-US" sz="4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03404" y="3433163"/>
            <a:ext cx="3097817" cy="148751"/>
          </a:xfrm>
          <a:prstGeom prst="rect">
            <a:avLst/>
          </a:prstGeom>
          <a:solidFill>
            <a:schemeClr val="bg1"/>
          </a:solidFill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800" b="1" dirty="0">
                <a:latin typeface="Calibri" pitchFamily="34" charset="0"/>
              </a:rPr>
              <a:t>KSB 13-01 in a farmers field in </a:t>
            </a:r>
            <a:r>
              <a:rPr lang="en-US" sz="800" b="1" dirty="0" err="1">
                <a:latin typeface="Calibri" pitchFamily="34" charset="0"/>
              </a:rPr>
              <a:t>Isinya</a:t>
            </a:r>
            <a:r>
              <a:rPr lang="en-US" sz="800" b="1" dirty="0">
                <a:latin typeface="Calibri" pitchFamily="34" charset="0"/>
              </a:rPr>
              <a:t>, </a:t>
            </a:r>
            <a:r>
              <a:rPr lang="en-US" sz="800" b="1" dirty="0" err="1">
                <a:latin typeface="Calibri" pitchFamily="34" charset="0"/>
              </a:rPr>
              <a:t>Kajiado</a:t>
            </a:r>
            <a:r>
              <a:rPr lang="en-US" sz="800" b="1" dirty="0">
                <a:latin typeface="Calibri" pitchFamily="34" charset="0"/>
              </a:rPr>
              <a:t> County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133138" y="1608461"/>
            <a:ext cx="904787" cy="148751"/>
          </a:xfrm>
          <a:prstGeom prst="rect">
            <a:avLst/>
          </a:prstGeom>
          <a:solidFill>
            <a:srgbClr val="FFFFC9"/>
          </a:solidFill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800" b="1" dirty="0">
                <a:latin typeface="Calibri" pitchFamily="34" charset="0"/>
              </a:rPr>
              <a:t>Kenya </a:t>
            </a:r>
            <a:r>
              <a:rPr lang="en-US" sz="800" b="1" dirty="0" err="1">
                <a:latin typeface="Calibri" pitchFamily="34" charset="0"/>
              </a:rPr>
              <a:t>Salama</a:t>
            </a:r>
            <a:endParaRPr lang="en-US" sz="800" b="1" dirty="0">
              <a:latin typeface="Calibri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339093" y="2877725"/>
            <a:ext cx="2559254" cy="241084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700" b="1" dirty="0">
                <a:latin typeface="Arial" pitchFamily="34" charset="0"/>
                <a:cs typeface="Arial" pitchFamily="34" charset="0"/>
              </a:rPr>
              <a:t>KSB 13-05, </a:t>
            </a:r>
            <a:r>
              <a:rPr lang="en-US" sz="700" b="1" dirty="0" err="1">
                <a:latin typeface="Arial" pitchFamily="34" charset="0"/>
                <a:cs typeface="Arial" pitchFamily="34" charset="0"/>
              </a:rPr>
              <a:t>Mwea</a:t>
            </a:r>
            <a:r>
              <a:rPr lang="en-US" sz="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700" b="1" dirty="0" err="1">
                <a:latin typeface="Arial" pitchFamily="34" charset="0"/>
                <a:cs typeface="Arial" pitchFamily="34" charset="0"/>
              </a:rPr>
              <a:t>Kirinyaga</a:t>
            </a:r>
            <a:r>
              <a:rPr lang="en-US" sz="700" b="1" dirty="0">
                <a:latin typeface="Arial" pitchFamily="34" charset="0"/>
                <a:cs typeface="Arial" pitchFamily="34" charset="0"/>
              </a:rPr>
              <a:t> County</a:t>
            </a:r>
          </a:p>
          <a:p>
            <a:endParaRPr lang="en-US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370532" y="4719764"/>
            <a:ext cx="2731594" cy="133362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700" dirty="0">
                <a:latin typeface="Arial Black" pitchFamily="34" charset="0"/>
              </a:rPr>
              <a:t>KSB 13-07 at </a:t>
            </a:r>
            <a:r>
              <a:rPr lang="en-US" sz="700" dirty="0" err="1">
                <a:latin typeface="Arial Black" pitchFamily="34" charset="0"/>
              </a:rPr>
              <a:t>Kabaa</a:t>
            </a:r>
            <a:r>
              <a:rPr lang="en-US" sz="700" dirty="0">
                <a:latin typeface="Arial Black" pitchFamily="34" charset="0"/>
              </a:rPr>
              <a:t>, </a:t>
            </a:r>
            <a:r>
              <a:rPr lang="en-US" sz="700" dirty="0" err="1">
                <a:latin typeface="Arial Black" pitchFamily="34" charset="0"/>
              </a:rPr>
              <a:t>Machakos</a:t>
            </a:r>
            <a:r>
              <a:rPr lang="en-US" sz="700" dirty="0">
                <a:latin typeface="Arial Black" pitchFamily="34" charset="0"/>
              </a:rPr>
              <a:t> County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241276" y="3857910"/>
            <a:ext cx="2473084" cy="133362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endParaRPr lang="en-US" sz="700" dirty="0">
              <a:latin typeface="Arial Black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3287391" y="4403295"/>
            <a:ext cx="2658350" cy="241084"/>
          </a:xfrm>
          <a:prstGeom prst="rect">
            <a:avLst/>
          </a:prstGeom>
          <a:solidFill>
            <a:srgbClr val="66FFFF"/>
          </a:solidFill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700" dirty="0">
                <a:latin typeface="Arial Black" pitchFamily="34" charset="0"/>
              </a:rPr>
              <a:t>ADVANTAGES OF NEW  SNAP VARIETIES COMPARED WITH EXISTING  COMMERCIAL VARIETIES 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374840" y="899760"/>
            <a:ext cx="2735902" cy="117973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600" dirty="0">
                <a:latin typeface="Arial Black" pitchFamily="34" charset="0"/>
              </a:rPr>
              <a:t>NEW VARIETIES BRED BY UON BREEDERS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3347710" y="4714944"/>
            <a:ext cx="2645424" cy="1210580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pPr marL="95664">
              <a:buFont typeface="Wingdings" pitchFamily="2" charset="2"/>
              <a:buChar char="Ø"/>
              <a:tabLst>
                <a:tab pos="2077720" algn="l"/>
              </a:tabLst>
            </a:pPr>
            <a:r>
              <a:rPr lang="en-US" sz="700" dirty="0">
                <a:latin typeface="Arial Black" pitchFamily="34" charset="0"/>
              </a:rPr>
              <a:t> High pod yields</a:t>
            </a:r>
          </a:p>
          <a:p>
            <a:pPr marL="174576" indent="-78912">
              <a:buFont typeface="Wingdings" pitchFamily="2" charset="2"/>
              <a:buChar char="Ø"/>
              <a:tabLst>
                <a:tab pos="2077720" algn="l"/>
              </a:tabLst>
            </a:pPr>
            <a:r>
              <a:rPr lang="en-US" sz="700" dirty="0">
                <a:latin typeface="Arial Black" pitchFamily="34" charset="0"/>
              </a:rPr>
              <a:t>Resistant to rust, anthracnose and angular leaf spot</a:t>
            </a:r>
          </a:p>
          <a:p>
            <a:pPr marL="95664">
              <a:buFont typeface="Wingdings" pitchFamily="2" charset="2"/>
              <a:buChar char="Ø"/>
              <a:tabLst>
                <a:tab pos="2077720" algn="l"/>
              </a:tabLst>
            </a:pPr>
            <a:r>
              <a:rPr lang="en-US" sz="700" dirty="0">
                <a:latin typeface="Arial Black" pitchFamily="34" charset="0"/>
              </a:rPr>
              <a:t> Excellent sensory qualities taste,  </a:t>
            </a:r>
            <a:r>
              <a:rPr lang="en-US" sz="700" dirty="0" err="1">
                <a:latin typeface="Arial Black" pitchFamily="34" charset="0"/>
              </a:rPr>
              <a:t>flavour</a:t>
            </a:r>
            <a:r>
              <a:rPr lang="en-US" sz="700" dirty="0">
                <a:latin typeface="Arial Black" pitchFamily="34" charset="0"/>
              </a:rPr>
              <a:t>, aroma, texture and self-life</a:t>
            </a:r>
          </a:p>
          <a:p>
            <a:pPr marL="95664">
              <a:buFont typeface="Wingdings" pitchFamily="2" charset="2"/>
              <a:buChar char="Ø"/>
            </a:pPr>
            <a:r>
              <a:rPr lang="en-US" sz="700" dirty="0">
                <a:latin typeface="Arial Black" pitchFamily="34" charset="0"/>
              </a:rPr>
              <a:t>High proportion of extra fine and fine beans</a:t>
            </a:r>
          </a:p>
          <a:p>
            <a:pPr marL="79353">
              <a:buFont typeface="Wingdings" pitchFamily="2" charset="2"/>
              <a:buChar char="Ø"/>
            </a:pPr>
            <a:r>
              <a:rPr lang="en-US" sz="700" dirty="0">
                <a:latin typeface="Arial Black" pitchFamily="34" charset="0"/>
              </a:rPr>
              <a:t> Processing types tested  in partnership with processing factories industry exceeded expectations</a:t>
            </a:r>
          </a:p>
          <a:p>
            <a:pPr marL="79353">
              <a:buFont typeface="Wingdings" pitchFamily="2" charset="2"/>
              <a:buChar char="Ø"/>
            </a:pPr>
            <a:r>
              <a:rPr lang="en-US" sz="700" dirty="0">
                <a:latin typeface="Arial Black" pitchFamily="34" charset="0"/>
              </a:rPr>
              <a:t> Excellent plant architecture for  easy picking</a:t>
            </a:r>
          </a:p>
          <a:p>
            <a:pPr marL="79353">
              <a:buFont typeface="Wingdings" pitchFamily="2" charset="2"/>
              <a:buChar char="Ø"/>
            </a:pPr>
            <a:r>
              <a:rPr lang="en-US" sz="700" dirty="0">
                <a:latin typeface="Arial Black" pitchFamily="34" charset="0"/>
              </a:rPr>
              <a:t>For the first time, seed is locally available</a:t>
            </a:r>
            <a:endParaRPr lang="en-US" sz="700" dirty="0"/>
          </a:p>
        </p:txBody>
      </p:sp>
      <p:sp>
        <p:nvSpPr>
          <p:cNvPr id="198" name="TextBox 197"/>
          <p:cNvSpPr txBox="1"/>
          <p:nvPr/>
        </p:nvSpPr>
        <p:spPr>
          <a:xfrm>
            <a:off x="3317551" y="4385702"/>
            <a:ext cx="2671275" cy="164139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pPr algn="l"/>
            <a:endParaRPr lang="en-US" sz="900" dirty="0">
              <a:latin typeface="Arial Black" pitchFamily="34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3343402" y="4099187"/>
            <a:ext cx="2580796" cy="133362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pPr algn="l"/>
            <a:r>
              <a:rPr lang="en-US" sz="700" dirty="0">
                <a:latin typeface="Arial Black" pitchFamily="34" charset="0"/>
              </a:rPr>
              <a:t>In a commercial field, </a:t>
            </a:r>
            <a:r>
              <a:rPr lang="en-US" sz="700" dirty="0" err="1">
                <a:latin typeface="Arial Black" pitchFamily="34" charset="0"/>
              </a:rPr>
              <a:t>Kabaa</a:t>
            </a:r>
            <a:r>
              <a:rPr lang="en-US" sz="700" dirty="0">
                <a:latin typeface="Arial Black" pitchFamily="34" charset="0"/>
              </a:rPr>
              <a:t>, </a:t>
            </a:r>
            <a:r>
              <a:rPr lang="en-US" sz="700" dirty="0" err="1">
                <a:latin typeface="Arial Black" pitchFamily="34" charset="0"/>
              </a:rPr>
              <a:t>Machakos</a:t>
            </a:r>
            <a:r>
              <a:rPr lang="en-US" sz="700" dirty="0">
                <a:latin typeface="Arial Black" pitchFamily="34" charset="0"/>
              </a:rPr>
              <a:t> County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6053453" y="482553"/>
            <a:ext cx="2783296" cy="133362"/>
          </a:xfrm>
          <a:prstGeom prst="rect">
            <a:avLst/>
          </a:prstGeom>
          <a:solidFill>
            <a:srgbClr val="66FFFF"/>
          </a:solidFill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700" b="1" dirty="0">
                <a:solidFill>
                  <a:srgbClr val="A50021"/>
                </a:solidFill>
                <a:latin typeface="Arial Black" pitchFamily="34" charset="0"/>
              </a:rPr>
              <a:t>SUPERIOR PERFORMANCE IN FARMERS FIELDS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6471378" y="4129346"/>
            <a:ext cx="659202" cy="856637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dirty="0">
                <a:latin typeface="Arial Black" pitchFamily="34" charset="0"/>
                <a:cs typeface="Courier New" pitchFamily="49" charset="0"/>
              </a:rPr>
              <a:t>KCB13-05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6299038" y="3325091"/>
            <a:ext cx="2486009" cy="117973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600" b="1" dirty="0">
                <a:latin typeface="Arial Black" pitchFamily="34" charset="0"/>
              </a:rPr>
              <a:t>SUPERIOR PERFORMANCE IN FARMER’S FIELDS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8181856" y="4061487"/>
            <a:ext cx="788457" cy="579638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600" dirty="0">
                <a:latin typeface="Arial Black" pitchFamily="34" charset="0"/>
              </a:rPr>
              <a:t>Creating  new opportunities in domestic, regional and international</a:t>
            </a:r>
          </a:p>
          <a:p>
            <a:r>
              <a:rPr lang="en-US" sz="600" dirty="0">
                <a:latin typeface="Arial Black" pitchFamily="34" charset="0"/>
              </a:rPr>
              <a:t>markets 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3153828" y="711263"/>
            <a:ext cx="2921168" cy="410361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700" b="1" dirty="0">
                <a:solidFill>
                  <a:srgbClr val="0000CC"/>
                </a:solidFill>
                <a:latin typeface="Arial Black" pitchFamily="34" charset="0"/>
              </a:rPr>
              <a:t>Kenya’s first snap bean canning bean varieties </a:t>
            </a:r>
          </a:p>
          <a:p>
            <a:endParaRPr lang="en-US" dirty="0"/>
          </a:p>
        </p:txBody>
      </p:sp>
      <p:pic>
        <p:nvPicPr>
          <p:cNvPr id="132" name="Picture 3" descr="C:\Documents and Settings\Prof. Paul Kimani\My Documents\Pictures 2014\DSC_0071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947" y="992684"/>
            <a:ext cx="3084891" cy="1204637"/>
          </a:xfrm>
          <a:prstGeom prst="rect">
            <a:avLst/>
          </a:prstGeom>
          <a:noFill/>
        </p:spPr>
      </p:pic>
      <p:pic>
        <p:nvPicPr>
          <p:cNvPr id="144" name="Picture 2" descr="C:\Documents and Settings\Prof. Paul Kimani\My Documents\Pictures 2014\DSC_09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638" y="2216867"/>
            <a:ext cx="3063349" cy="1196225"/>
          </a:xfrm>
          <a:prstGeom prst="rect">
            <a:avLst/>
          </a:prstGeom>
          <a:noFill/>
        </p:spPr>
      </p:pic>
      <p:pic>
        <p:nvPicPr>
          <p:cNvPr id="147" name="Picture 2" descr="C:\Documents and Settings\Prof. Paul Kimani\My Documents\Pictures 2014\DSC_0204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8404" y="916725"/>
            <a:ext cx="2452973" cy="957876"/>
          </a:xfrm>
          <a:prstGeom prst="rect">
            <a:avLst/>
          </a:prstGeom>
          <a:noFill/>
        </p:spPr>
      </p:pic>
      <p:pic>
        <p:nvPicPr>
          <p:cNvPr id="151" name="Picture 2" descr="C:\Documents and Settings\Prof. Paul Kimani\My Documents\Pictures 2014\DSC_0206_01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6188456" y="2781591"/>
            <a:ext cx="2665527" cy="1040877"/>
          </a:xfrm>
          <a:prstGeom prst="rect">
            <a:avLst/>
          </a:prstGeom>
          <a:noFill/>
        </p:spPr>
      </p:pic>
      <p:pic>
        <p:nvPicPr>
          <p:cNvPr id="156" name="Picture 2" descr="C:\Documents and Settings\Prof. Paul Kimani\My Documents\Pictures 2014\DSC_0210_01.JP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6135230" y="652829"/>
            <a:ext cx="2452973" cy="957876"/>
          </a:xfrm>
          <a:prstGeom prst="rect">
            <a:avLst/>
          </a:prstGeom>
          <a:noFill/>
        </p:spPr>
      </p:pic>
      <p:pic>
        <p:nvPicPr>
          <p:cNvPr id="174" name="Picture 2" descr="C:\Documents and Settings\Prof. Paul Kimani\My Documents\Pictures 2014\DSC_0213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82713" y="1901936"/>
            <a:ext cx="2452973" cy="957876"/>
          </a:xfrm>
          <a:prstGeom prst="rect">
            <a:avLst/>
          </a:prstGeom>
          <a:noFill/>
        </p:spPr>
      </p:pic>
      <p:pic>
        <p:nvPicPr>
          <p:cNvPr id="177" name="Picture 2" descr="C:\Documents and Settings\Prof. Paul Kimani\My Documents\Pictures 2014\DSC_0217_01.JPG"/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/>
          <a:stretch>
            <a:fillRect/>
          </a:stretch>
        </p:blipFill>
        <p:spPr bwMode="auto">
          <a:xfrm>
            <a:off x="6231540" y="1647324"/>
            <a:ext cx="2417142" cy="943884"/>
          </a:xfrm>
          <a:prstGeom prst="rect">
            <a:avLst/>
          </a:prstGeom>
          <a:noFill/>
        </p:spPr>
      </p:pic>
      <p:sp>
        <p:nvSpPr>
          <p:cNvPr id="180" name="TextBox 179"/>
          <p:cNvSpPr txBox="1"/>
          <p:nvPr/>
        </p:nvSpPr>
        <p:spPr>
          <a:xfrm>
            <a:off x="6113773" y="2626394"/>
            <a:ext cx="2615264" cy="210306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600" dirty="0">
                <a:latin typeface="Arial Black" pitchFamily="34" charset="0"/>
              </a:rPr>
              <a:t>New varieties are more vigorous, uniform and productive than current commercial varieties</a:t>
            </a:r>
          </a:p>
        </p:txBody>
      </p:sp>
      <p:pic>
        <p:nvPicPr>
          <p:cNvPr id="188" name="Picture 2" descr="C:\Documents and Settings\Prof. Paul Kimani\My Documents\Pictures 2014\DSC_099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29588" y="3096381"/>
            <a:ext cx="2541470" cy="992434"/>
          </a:xfrm>
          <a:prstGeom prst="rect">
            <a:avLst/>
          </a:prstGeom>
          <a:noFill/>
        </p:spPr>
      </p:pic>
      <p:pic>
        <p:nvPicPr>
          <p:cNvPr id="1026" name="Picture 2" descr="C:\Documents and Settings\Prof. Paul Kimani\My Documents\My Pictures\PictureProject\0022\Mwea- 13 March 20152015-08-03_26.JPG"/>
          <p:cNvPicPr>
            <a:picLocks noChangeAspect="1" noChangeArrowheads="1"/>
          </p:cNvPicPr>
          <p:nvPr/>
        </p:nvPicPr>
        <p:blipFill>
          <a:blip r:embed="rId13" cstate="print"/>
          <a:srcRect l="21434" r="25722"/>
          <a:stretch>
            <a:fillRect/>
          </a:stretch>
        </p:blipFill>
        <p:spPr bwMode="auto">
          <a:xfrm>
            <a:off x="6074996" y="3960955"/>
            <a:ext cx="1081557" cy="799228"/>
          </a:xfrm>
          <a:prstGeom prst="rect">
            <a:avLst/>
          </a:prstGeom>
          <a:noFill/>
        </p:spPr>
      </p:pic>
      <p:pic>
        <p:nvPicPr>
          <p:cNvPr id="1027" name="Picture 3" descr="C:\Documents and Settings\Prof. Paul Kimani\My Documents\My Pictures\PictureProject\0022\Mwea- 13 March 20152015-08-03_3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2192" y="5970847"/>
            <a:ext cx="2119404" cy="827619"/>
          </a:xfrm>
          <a:prstGeom prst="rect">
            <a:avLst/>
          </a:prstGeom>
          <a:noFill/>
        </p:spPr>
      </p:pic>
      <p:pic>
        <p:nvPicPr>
          <p:cNvPr id="1028" name="Picture 4" descr="C:\Documents and Settings\Prof. Paul Kimani\My Documents\My Pictures\PictureProject\0022\Mwea- 13 March 20152015-08-03_35.JPG"/>
          <p:cNvPicPr>
            <a:picLocks noChangeAspect="1" noChangeArrowheads="1"/>
          </p:cNvPicPr>
          <p:nvPr/>
        </p:nvPicPr>
        <p:blipFill>
          <a:blip r:embed="rId15" cstate="print">
            <a:lum bright="10000"/>
          </a:blip>
          <a:srcRect/>
          <a:stretch>
            <a:fillRect/>
          </a:stretch>
        </p:blipFill>
        <p:spPr bwMode="auto">
          <a:xfrm>
            <a:off x="7522349" y="5265356"/>
            <a:ext cx="1415957" cy="552925"/>
          </a:xfrm>
          <a:prstGeom prst="rect">
            <a:avLst/>
          </a:prstGeom>
          <a:noFill/>
        </p:spPr>
      </p:pic>
      <p:pic>
        <p:nvPicPr>
          <p:cNvPr id="1029" name="Picture 5" descr="C:\Documents and Settings\Prof. Paul Kimani\My Documents\My Pictures\PictureProject\0022\Mwea- 13 March 20152015-08-03_36.JPG"/>
          <p:cNvPicPr>
            <a:picLocks noChangeAspect="1" noChangeArrowheads="1"/>
          </p:cNvPicPr>
          <p:nvPr/>
        </p:nvPicPr>
        <p:blipFill>
          <a:blip r:embed="rId16" cstate="print">
            <a:lum bright="10000"/>
          </a:blip>
          <a:srcRect/>
          <a:stretch>
            <a:fillRect/>
          </a:stretch>
        </p:blipFill>
        <p:spPr bwMode="auto">
          <a:xfrm rot="16200000">
            <a:off x="7273367" y="3898021"/>
            <a:ext cx="814618" cy="934839"/>
          </a:xfrm>
          <a:prstGeom prst="rect">
            <a:avLst/>
          </a:prstGeom>
          <a:noFill/>
        </p:spPr>
      </p:pic>
      <p:pic>
        <p:nvPicPr>
          <p:cNvPr id="1030" name="Picture 6" descr="C:\Documents and Settings\Prof. Paul Kimani\My Documents\My Pictures\PictureProject\0022\Mwea- 13 March 20152015-08-03_37.JPG"/>
          <p:cNvPicPr>
            <a:picLocks noChangeAspect="1" noChangeArrowheads="1"/>
          </p:cNvPicPr>
          <p:nvPr/>
        </p:nvPicPr>
        <p:blipFill>
          <a:blip r:embed="rId17" cstate="print">
            <a:lum bright="10000"/>
          </a:blip>
          <a:srcRect/>
          <a:stretch>
            <a:fillRect/>
          </a:stretch>
        </p:blipFill>
        <p:spPr bwMode="auto">
          <a:xfrm rot="16200000">
            <a:off x="6269452" y="4687360"/>
            <a:ext cx="1058748" cy="1214998"/>
          </a:xfrm>
          <a:prstGeom prst="rect">
            <a:avLst/>
          </a:prstGeom>
          <a:noFill/>
        </p:spPr>
      </p:pic>
      <p:pic>
        <p:nvPicPr>
          <p:cNvPr id="1031" name="Picture 7" descr="C:\Documents and Settings\Prof. Paul Kimani\My Documents\My Pictures\PictureProject\0022\Mwea- 13 March 20152015-08-03_38.JPG"/>
          <p:cNvPicPr>
            <a:picLocks noChangeAspect="1" noChangeArrowheads="1"/>
          </p:cNvPicPr>
          <p:nvPr/>
        </p:nvPicPr>
        <p:blipFill>
          <a:blip r:embed="rId18" cstate="print">
            <a:lum bright="10000"/>
          </a:blip>
          <a:srcRect/>
          <a:stretch>
            <a:fillRect/>
          </a:stretch>
        </p:blipFill>
        <p:spPr bwMode="auto">
          <a:xfrm>
            <a:off x="6985167" y="4774770"/>
            <a:ext cx="1610306" cy="628818"/>
          </a:xfrm>
          <a:prstGeom prst="rect">
            <a:avLst/>
          </a:prstGeom>
          <a:noFill/>
        </p:spPr>
      </p:pic>
      <p:pic>
        <p:nvPicPr>
          <p:cNvPr id="1032" name="Picture 8" descr="C:\Documents and Settings\Prof. Paul Kimani\My Documents\My Pictures\PictureProject\0022\Mwea- 13 March 20152015-08-03_39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459732" y="5881296"/>
            <a:ext cx="2322286" cy="906843"/>
          </a:xfrm>
          <a:prstGeom prst="rect">
            <a:avLst/>
          </a:prstGeom>
          <a:noFill/>
        </p:spPr>
      </p:pic>
      <p:pic>
        <p:nvPicPr>
          <p:cNvPr id="196" name="Picture 2" descr="C:\Documents and Settings\Prof. Paul Kimani\My Documents\Pictures 2014\DSC_0044_0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9044" y="3641138"/>
            <a:ext cx="2708613" cy="1057702"/>
          </a:xfrm>
          <a:prstGeom prst="rect">
            <a:avLst/>
          </a:prstGeom>
          <a:noFill/>
        </p:spPr>
      </p:pic>
      <p:pic>
        <p:nvPicPr>
          <p:cNvPr id="203" name="Picture 2" descr="C:\Documents and Settings\Prof. Paul Kimani\My Documents\Pictures 2014\DSC_0102_0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61915" y="4880793"/>
            <a:ext cx="2425690" cy="947222"/>
          </a:xfrm>
          <a:prstGeom prst="rect">
            <a:avLst/>
          </a:prstGeom>
          <a:noFill/>
        </p:spPr>
      </p:pic>
      <p:sp>
        <p:nvSpPr>
          <p:cNvPr id="227" name="TextBox 226"/>
          <p:cNvSpPr txBox="1"/>
          <p:nvPr/>
        </p:nvSpPr>
        <p:spPr>
          <a:xfrm>
            <a:off x="81861" y="5808228"/>
            <a:ext cx="2916860" cy="117973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600" dirty="0">
                <a:latin typeface="Arial Black" pitchFamily="34" charset="0"/>
              </a:rPr>
              <a:t>KSB 13-05 at </a:t>
            </a:r>
            <a:r>
              <a:rPr lang="en-US" sz="600" dirty="0" err="1">
                <a:latin typeface="Arial Black" pitchFamily="34" charset="0"/>
              </a:rPr>
              <a:t>Mbogoini</a:t>
            </a:r>
            <a:r>
              <a:rPr lang="en-US" sz="600" dirty="0">
                <a:latin typeface="Arial Black" pitchFamily="34" charset="0"/>
              </a:rPr>
              <a:t>, </a:t>
            </a:r>
            <a:r>
              <a:rPr lang="en-US" sz="600" dirty="0" err="1">
                <a:latin typeface="Arial Black" pitchFamily="34" charset="0"/>
              </a:rPr>
              <a:t>Tharaka-Nithi</a:t>
            </a:r>
            <a:r>
              <a:rPr lang="en-US" sz="600" dirty="0">
                <a:latin typeface="Arial Black" pitchFamily="34" charset="0"/>
              </a:rPr>
              <a:t> County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2326594" y="6069610"/>
            <a:ext cx="844468" cy="456527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700" dirty="0">
                <a:latin typeface="Arial Black" pitchFamily="34" charset="0"/>
              </a:rPr>
              <a:t>Growing demand in domestic markets</a:t>
            </a:r>
          </a:p>
        </p:txBody>
      </p:sp>
      <p:sp>
        <p:nvSpPr>
          <p:cNvPr id="235" name="Left Arrow 234"/>
          <p:cNvSpPr/>
          <p:nvPr/>
        </p:nvSpPr>
        <p:spPr bwMode="auto">
          <a:xfrm>
            <a:off x="2322286" y="6471738"/>
            <a:ext cx="280053" cy="20609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5393" tIns="12696" rIns="25393" bIns="12696" numCol="1" rtlCol="0" anchor="t" anchorCtr="0" compatLnSpc="1">
            <a:prstTxWarp prst="textNoShape">
              <a:avLst/>
            </a:prstTxWarp>
          </a:bodyPr>
          <a:lstStyle/>
          <a:p>
            <a:pPr algn="ctr" defTabSz="191769" fontAlgn="base">
              <a:spcBef>
                <a:spcPct val="0"/>
              </a:spcBef>
              <a:spcAft>
                <a:spcPct val="0"/>
              </a:spcAft>
            </a:pPr>
            <a:endParaRPr lang="en-US" sz="400" dirty="0">
              <a:latin typeface="Times New Roman" pitchFamily="18" charset="0"/>
            </a:endParaRPr>
          </a:p>
        </p:txBody>
      </p:sp>
      <p:sp>
        <p:nvSpPr>
          <p:cNvPr id="236" name="Right Arrow 235"/>
          <p:cNvSpPr/>
          <p:nvPr/>
        </p:nvSpPr>
        <p:spPr bwMode="auto">
          <a:xfrm>
            <a:off x="3059041" y="6459171"/>
            <a:ext cx="392074" cy="2186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5393" tIns="12696" rIns="25393" bIns="12696" numCol="1" rtlCol="0" anchor="t" anchorCtr="0" compatLnSpc="1">
            <a:prstTxWarp prst="textNoShape">
              <a:avLst/>
            </a:prstTxWarp>
          </a:bodyPr>
          <a:lstStyle/>
          <a:p>
            <a:pPr algn="ctr" defTabSz="191769" fontAlgn="base">
              <a:spcBef>
                <a:spcPct val="0"/>
              </a:spcBef>
              <a:spcAft>
                <a:spcPct val="0"/>
              </a:spcAft>
            </a:pPr>
            <a:endParaRPr lang="en-US" sz="400" dirty="0">
              <a:latin typeface="Times New Roman" pitchFamily="18" charset="0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112021" y="6001752"/>
            <a:ext cx="887553" cy="148751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800" dirty="0">
                <a:solidFill>
                  <a:srgbClr val="66FFFF"/>
                </a:solidFill>
                <a:latin typeface="Arial Black" pitchFamily="34" charset="0"/>
              </a:rPr>
              <a:t>TUSKYS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5364092" y="6074637"/>
            <a:ext cx="469628" cy="302639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endParaRPr lang="en-US" dirty="0"/>
          </a:p>
        </p:txBody>
      </p:sp>
      <p:sp>
        <p:nvSpPr>
          <p:cNvPr id="240" name="TextBox 239"/>
          <p:cNvSpPr txBox="1"/>
          <p:nvPr/>
        </p:nvSpPr>
        <p:spPr>
          <a:xfrm>
            <a:off x="3583961" y="6539178"/>
            <a:ext cx="1064919" cy="148751"/>
          </a:xfrm>
          <a:prstGeom prst="rect">
            <a:avLst/>
          </a:prstGeom>
          <a:noFill/>
        </p:spPr>
        <p:txBody>
          <a:bodyPr wrap="square" lIns="25393" tIns="12696" rIns="25393" bIns="12696" rtlCol="0">
            <a:spAutoFit/>
          </a:bodyPr>
          <a:lstStyle/>
          <a:p>
            <a:r>
              <a:rPr lang="en-US" sz="800" dirty="0">
                <a:solidFill>
                  <a:srgbClr val="66FFFF"/>
                </a:solidFill>
                <a:latin typeface="Arial Black" pitchFamily="34" charset="0"/>
              </a:rPr>
              <a:t>NAKUMATT</a:t>
            </a:r>
          </a:p>
        </p:txBody>
      </p:sp>
      <p:pic>
        <p:nvPicPr>
          <p:cNvPr id="241" name="Picture 4" descr="ASARECA _Color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716978" y="0"/>
            <a:ext cx="1117079" cy="23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542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6022"/>
          </a:xfrm>
        </p:spPr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Policy and advocacy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20" y="1270660"/>
            <a:ext cx="8383979" cy="508569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Ministry of Agriculture, Livestock and Fisheries</a:t>
            </a:r>
          </a:p>
          <a:p>
            <a:pPr lvl="1"/>
            <a:r>
              <a:rPr lang="en-US" dirty="0"/>
              <a:t>High level meeting @ ICRAF/WAC</a:t>
            </a:r>
          </a:p>
          <a:p>
            <a:pPr lvl="1"/>
            <a:r>
              <a:rPr lang="en-US" dirty="0"/>
              <a:t>Program recognized by GOK- First Research Awards</a:t>
            </a:r>
          </a:p>
          <a:p>
            <a:r>
              <a:rPr lang="en-US" dirty="0"/>
              <a:t>Nairobi International Trade Fair- Oct 2018</a:t>
            </a:r>
          </a:p>
          <a:p>
            <a:pPr lvl="1"/>
            <a:r>
              <a:rPr lang="en-US" dirty="0"/>
              <a:t>Exhibition of demand led products </a:t>
            </a:r>
          </a:p>
          <a:p>
            <a:pPr lvl="1"/>
            <a:r>
              <a:rPr lang="en-US" dirty="0"/>
              <a:t>Our products  won several awards</a:t>
            </a:r>
          </a:p>
          <a:p>
            <a:r>
              <a:rPr lang="en-US" dirty="0"/>
              <a:t>KEPHIS- joint observation trials, variety testing and release (NVRC)</a:t>
            </a:r>
          </a:p>
          <a:p>
            <a:r>
              <a:rPr lang="en-US" dirty="0"/>
              <a:t>Publications</a:t>
            </a:r>
          </a:p>
          <a:p>
            <a:pPr lvl="1"/>
            <a:r>
              <a:rPr lang="en-US" dirty="0"/>
              <a:t>Journal [Mauritius meeting- in JES)</a:t>
            </a:r>
          </a:p>
          <a:p>
            <a:pPr lvl="1"/>
            <a:r>
              <a:rPr lang="en-US" dirty="0"/>
              <a:t>DLB Book2 </a:t>
            </a:r>
          </a:p>
          <a:p>
            <a:pPr lvl="1"/>
            <a:r>
              <a:rPr lang="en-US" dirty="0"/>
              <a:t>Promotional materials</a:t>
            </a:r>
          </a:p>
          <a:p>
            <a:r>
              <a:rPr lang="en-US" dirty="0"/>
              <a:t>UPOV- TWA participation- KEPHIS-UON (2018)</a:t>
            </a:r>
          </a:p>
          <a:p>
            <a:r>
              <a:rPr lang="en-US" dirty="0"/>
              <a:t>WIPO- World Intellection Property Organization –UON(2018)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2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3456"/>
          </a:xfrm>
        </p:spPr>
        <p:txBody>
          <a:bodyPr>
            <a:normAutofit/>
          </a:bodyPr>
          <a:lstStyle/>
          <a:p>
            <a:r>
              <a:rPr lang="en-US" sz="3600" b="1" dirty="0"/>
              <a:t>Contents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111"/>
            <a:ext cx="8229600" cy="4839447"/>
          </a:xfrm>
        </p:spPr>
        <p:txBody>
          <a:bodyPr>
            <a:noAutofit/>
          </a:bodyPr>
          <a:lstStyle/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Introduction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Capacity building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Application of DLB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Outreach Activities and Links with Industry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600" dirty="0"/>
              <a:t>Future 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DLB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Expert organizations creating business case, benefits cases and ex ante impact assessments</a:t>
            </a:r>
            <a:endParaRPr lang="de-CH" dirty="0"/>
          </a:p>
          <a:p>
            <a:r>
              <a:rPr lang="de-CH" dirty="0"/>
              <a:t>EiB – meet in Amsterdam in November 2018</a:t>
            </a:r>
          </a:p>
          <a:p>
            <a:r>
              <a:rPr lang="en-US" dirty="0" err="1"/>
              <a:t>Syngenta</a:t>
            </a:r>
            <a:r>
              <a:rPr lang="en-US" dirty="0"/>
              <a:t> Foundation</a:t>
            </a:r>
            <a:endParaRPr lang="de-CH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Private seed companies </a:t>
            </a:r>
            <a:endParaRPr lang="de-CH" dirty="0"/>
          </a:p>
          <a:p>
            <a:pPr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36970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070" y="1270660"/>
            <a:ext cx="8407730" cy="508569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Product development</a:t>
            </a:r>
          </a:p>
          <a:p>
            <a:pPr lvl="1"/>
            <a:r>
              <a:rPr lang="en-US" dirty="0"/>
              <a:t>Tomato and rice with Continental and KARLO</a:t>
            </a:r>
          </a:p>
          <a:p>
            <a:pPr lvl="1"/>
            <a:r>
              <a:rPr lang="en-US" dirty="0"/>
              <a:t>Snap beans for processing and fresh market</a:t>
            </a:r>
          </a:p>
          <a:p>
            <a:pPr lvl="1"/>
            <a:r>
              <a:rPr lang="en-US" dirty="0"/>
              <a:t>Runner bean- dry grain for canning industry</a:t>
            </a:r>
          </a:p>
          <a:p>
            <a:pPr lvl="1"/>
            <a:r>
              <a:rPr lang="en-US" dirty="0"/>
              <a:t>Vegetable runner bean</a:t>
            </a:r>
          </a:p>
          <a:p>
            <a:pPr lvl="1"/>
            <a:r>
              <a:rPr lang="en-US" dirty="0"/>
              <a:t>New range of major market classes with multiple resistance and commercial grain types</a:t>
            </a:r>
          </a:p>
          <a:p>
            <a:r>
              <a:rPr lang="en-US" b="1" dirty="0"/>
              <a:t>Scaling up and commercialization</a:t>
            </a:r>
          </a:p>
          <a:p>
            <a:pPr lvl="1"/>
            <a:r>
              <a:rPr lang="en-US" dirty="0"/>
              <a:t>Partnering with </a:t>
            </a:r>
            <a:r>
              <a:rPr lang="en-US" dirty="0" err="1"/>
              <a:t>Syngenta</a:t>
            </a:r>
            <a:r>
              <a:rPr lang="en-US" dirty="0"/>
              <a:t> Foundation, KEPHIS, County Governments, Seed companies and Food industry and exporters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8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Overview of DLB phase 2 </a:t>
            </a:r>
            <a:endParaRPr lang="de-CH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600" dirty="0"/>
              <a:t>Encouraging </a:t>
            </a:r>
            <a:r>
              <a:rPr lang="en-US" sz="3600" dirty="0">
                <a:solidFill>
                  <a:srgbClr val="FF0000"/>
                </a:solidFill>
              </a:rPr>
              <a:t>connectivity</a:t>
            </a:r>
            <a:r>
              <a:rPr lang="en-US" sz="3600" dirty="0"/>
              <a:t> between breeders and seed organisations, seed regulatory bodies, food business chains </a:t>
            </a:r>
            <a:endParaRPr lang="de-CH" sz="36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600" dirty="0"/>
              <a:t>Additional partner engagement</a:t>
            </a:r>
          </a:p>
          <a:p>
            <a:pPr>
              <a:buNone/>
            </a:pPr>
            <a:r>
              <a:rPr lang="en-US" dirty="0"/>
              <a:t/>
            </a:r>
            <a:br>
              <a:rPr lang="en-US" dirty="0"/>
            </a:br>
            <a:endParaRPr lang="en-US" b="1" dirty="0">
              <a:solidFill>
                <a:srgbClr val="FF0000"/>
              </a:solidFill>
              <a:latin typeface="+mn-lt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de-CH" dirty="0">
              <a:latin typeface="+mn-lt"/>
            </a:endParaRPr>
          </a:p>
          <a:p>
            <a:endParaRPr lang="de-CH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4753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03" y="-26296"/>
            <a:ext cx="8654639" cy="899999"/>
          </a:xfrm>
        </p:spPr>
        <p:txBody>
          <a:bodyPr/>
          <a:lstStyle/>
          <a:p>
            <a:r>
              <a:rPr lang="de-CH" dirty="0"/>
              <a:t>Phase 2 programme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0235" y="988946"/>
            <a:ext cx="1992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Variety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8168" y="1037553"/>
            <a:ext cx="2367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400" b="1" dirty="0"/>
              <a:t>Alumni/educator</a:t>
            </a:r>
            <a:br>
              <a:rPr lang="de-CH" sz="2400" b="1" dirty="0"/>
            </a:br>
            <a:r>
              <a:rPr lang="de-CH" sz="2400" b="1" dirty="0"/>
              <a:t> community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3281" y="980040"/>
            <a:ext cx="2650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/>
              <a:t>Individual breeders</a:t>
            </a: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364910" y="1818523"/>
            <a:ext cx="2549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400" dirty="0"/>
              <a:t>Identifying</a:t>
            </a:r>
            <a:br>
              <a:rPr lang="de-CH" sz="2400" dirty="0"/>
            </a:br>
            <a:r>
              <a:rPr lang="de-CH" sz="2400" dirty="0"/>
              <a:t>Promising varieties</a:t>
            </a:r>
          </a:p>
        </p:txBody>
      </p:sp>
      <p:grpSp>
        <p:nvGrpSpPr>
          <p:cNvPr id="3" name="Group 26"/>
          <p:cNvGrpSpPr/>
          <p:nvPr/>
        </p:nvGrpSpPr>
        <p:grpSpPr>
          <a:xfrm>
            <a:off x="3024266" y="3538885"/>
            <a:ext cx="3447288" cy="1519369"/>
            <a:chOff x="2944776" y="3273872"/>
            <a:chExt cx="3447288" cy="1519369"/>
          </a:xfrm>
        </p:grpSpPr>
        <p:sp>
          <p:nvSpPr>
            <p:cNvPr id="13" name="Rectangle 12"/>
            <p:cNvSpPr/>
            <p:nvPr/>
          </p:nvSpPr>
          <p:spPr>
            <a:xfrm>
              <a:off x="2944776" y="3273872"/>
              <a:ext cx="3447288" cy="151936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92250" y="3327507"/>
              <a:ext cx="2461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400" dirty="0"/>
                <a:t>Variety promotion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49501" y="3821354"/>
              <a:ext cx="1511824" cy="830997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CH" sz="2400" dirty="0"/>
                <a:t>Promotion</a:t>
              </a:r>
            </a:p>
            <a:p>
              <a:r>
                <a:rPr lang="de-CH" sz="2400" dirty="0"/>
                <a:t>pitch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58741" y="3817160"/>
              <a:ext cx="1548501" cy="830997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CH" sz="2400" dirty="0"/>
                <a:t>Technical </a:t>
              </a:r>
              <a:br>
                <a:rPr lang="de-CH" sz="2400" dirty="0"/>
              </a:br>
              <a:r>
                <a:rPr lang="de-CH" sz="2400" dirty="0"/>
                <a:t>datasheets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73914" y="5848773"/>
            <a:ext cx="5067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/>
              <a:t>Connecting with seed organisations</a:t>
            </a:r>
            <a:br>
              <a:rPr lang="de-CH" sz="2400" dirty="0"/>
            </a:br>
            <a:r>
              <a:rPr lang="de-CH" sz="2400" dirty="0"/>
              <a:t>Value chain actors</a:t>
            </a:r>
            <a:br>
              <a:rPr lang="de-CH" sz="2400" dirty="0"/>
            </a:br>
            <a:endParaRPr lang="de-CH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315065" y="5447209"/>
            <a:ext cx="278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400" dirty="0"/>
              <a:t>Scaling and adoption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8498" y="2176914"/>
            <a:ext cx="2070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400" dirty="0"/>
              <a:t>Portfolio of </a:t>
            </a:r>
            <a:br>
              <a:rPr lang="de-CH" sz="2400" dirty="0"/>
            </a:br>
            <a:r>
              <a:rPr lang="de-CH" sz="2400" dirty="0"/>
              <a:t>public varieties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5102" y="3491509"/>
            <a:ext cx="1633428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dirty="0"/>
              <a:t>Creating </a:t>
            </a:r>
          </a:p>
          <a:p>
            <a:pPr algn="ctr"/>
            <a:r>
              <a:rPr lang="de-CH" sz="2400" dirty="0"/>
              <a:t>compelling</a:t>
            </a:r>
            <a:br>
              <a:rPr lang="de-CH" sz="2400" dirty="0"/>
            </a:br>
            <a:r>
              <a:rPr lang="de-CH" sz="2400" dirty="0"/>
              <a:t>investment</a:t>
            </a:r>
            <a:br>
              <a:rPr lang="de-CH" sz="2400" dirty="0"/>
            </a:br>
            <a:r>
              <a:rPr lang="de-CH" sz="2400" dirty="0"/>
              <a:t>cases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8055" y="3534437"/>
            <a:ext cx="1236108" cy="120032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CH" sz="2400" dirty="0"/>
              <a:t>Target </a:t>
            </a:r>
            <a:br>
              <a:rPr lang="de-CH" sz="2400" dirty="0"/>
            </a:br>
            <a:r>
              <a:rPr lang="de-CH" sz="2400" dirty="0"/>
              <a:t>product </a:t>
            </a:r>
            <a:br>
              <a:rPr lang="de-CH" sz="2400" dirty="0"/>
            </a:br>
            <a:r>
              <a:rPr lang="de-CH" sz="2400" dirty="0"/>
              <a:t>profiles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0235" y="1867044"/>
            <a:ext cx="2258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400" dirty="0"/>
              <a:t>Market research</a:t>
            </a:r>
            <a:br>
              <a:rPr lang="de-CH" sz="2400" dirty="0"/>
            </a:br>
            <a:r>
              <a:rPr lang="de-CH" sz="2400" dirty="0"/>
              <a:t>Foresight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4506144" y="1461489"/>
            <a:ext cx="266756" cy="3654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Down Arrow 22"/>
          <p:cNvSpPr/>
          <p:nvPr/>
        </p:nvSpPr>
        <p:spPr>
          <a:xfrm>
            <a:off x="4548850" y="2672237"/>
            <a:ext cx="266756" cy="3654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Down Arrow 23"/>
          <p:cNvSpPr/>
          <p:nvPr/>
        </p:nvSpPr>
        <p:spPr>
          <a:xfrm>
            <a:off x="4506144" y="5137053"/>
            <a:ext cx="266756" cy="3654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TextBox 27"/>
          <p:cNvSpPr txBox="1"/>
          <p:nvPr/>
        </p:nvSpPr>
        <p:spPr>
          <a:xfrm>
            <a:off x="3024266" y="3093144"/>
            <a:ext cx="34472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dirty="0"/>
              <a:t>Setting standards</a:t>
            </a:r>
          </a:p>
        </p:txBody>
      </p:sp>
      <p:sp>
        <p:nvSpPr>
          <p:cNvPr id="29" name="Left-Right Arrow 28"/>
          <p:cNvSpPr/>
          <p:nvPr/>
        </p:nvSpPr>
        <p:spPr>
          <a:xfrm>
            <a:off x="6580465" y="4016179"/>
            <a:ext cx="450147" cy="263013"/>
          </a:xfrm>
          <a:prstGeom prst="left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Left-Right Arrow 30"/>
          <p:cNvSpPr/>
          <p:nvPr/>
        </p:nvSpPr>
        <p:spPr>
          <a:xfrm rot="13374153" flipV="1">
            <a:off x="1252396" y="5609691"/>
            <a:ext cx="1100643" cy="293847"/>
          </a:xfrm>
          <a:prstGeom prst="left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2" name="Left-Right Arrow 31"/>
          <p:cNvSpPr/>
          <p:nvPr/>
        </p:nvSpPr>
        <p:spPr>
          <a:xfrm rot="8205141" flipV="1">
            <a:off x="7038440" y="5634572"/>
            <a:ext cx="1100643" cy="293847"/>
          </a:xfrm>
          <a:prstGeom prst="left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Down Arrow 32"/>
          <p:cNvSpPr/>
          <p:nvPr/>
        </p:nvSpPr>
        <p:spPr>
          <a:xfrm>
            <a:off x="7823525" y="3007911"/>
            <a:ext cx="266756" cy="3654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Down Arrow 25"/>
          <p:cNvSpPr/>
          <p:nvPr/>
        </p:nvSpPr>
        <p:spPr>
          <a:xfrm>
            <a:off x="1546412" y="1450611"/>
            <a:ext cx="255494" cy="41793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546412" y="2698042"/>
            <a:ext cx="255494" cy="7934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-Right Arrow 29"/>
          <p:cNvSpPr/>
          <p:nvPr/>
        </p:nvSpPr>
        <p:spPr>
          <a:xfrm>
            <a:off x="2305854" y="4086367"/>
            <a:ext cx="602756" cy="19282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7584141" y="1811037"/>
            <a:ext cx="239384" cy="3658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0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/>
            </a:r>
            <a:br>
              <a:rPr lang="de-CH" dirty="0"/>
            </a:br>
            <a:r>
              <a:rPr lang="de-CH" dirty="0"/>
              <a:t>Transitioning</a:t>
            </a:r>
            <a:br>
              <a:rPr lang="de-CH" dirty="0"/>
            </a:b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  <a:t>Phase 1 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Phase 2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de-CH" dirty="0"/>
          </a:p>
        </p:txBody>
      </p:sp>
      <p:grpSp>
        <p:nvGrpSpPr>
          <p:cNvPr id="3" name="Group 2"/>
          <p:cNvGrpSpPr/>
          <p:nvPr/>
        </p:nvGrpSpPr>
        <p:grpSpPr>
          <a:xfrm>
            <a:off x="64007" y="1828800"/>
            <a:ext cx="9006843" cy="1828800"/>
            <a:chOff x="64007" y="1828800"/>
            <a:chExt cx="9006843" cy="1828800"/>
          </a:xfrm>
        </p:grpSpPr>
        <p:sp>
          <p:nvSpPr>
            <p:cNvPr id="6" name="Rectangle 5"/>
            <p:cNvSpPr/>
            <p:nvPr/>
          </p:nvSpPr>
          <p:spPr>
            <a:xfrm>
              <a:off x="64007" y="2057400"/>
              <a:ext cx="1901953" cy="576072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Inputs</a:t>
              </a:r>
              <a:endParaRPr lang="de-CH" sz="28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034540" y="2057400"/>
              <a:ext cx="1709928" cy="576072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Outputs</a:t>
              </a:r>
              <a:endParaRPr lang="de-CH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3048" y="2057400"/>
              <a:ext cx="2020824" cy="576072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Outcomes</a:t>
              </a:r>
              <a:endParaRPr lang="de-CH" sz="28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902452" y="2057400"/>
              <a:ext cx="3168398" cy="576072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Impact/smallholders</a:t>
              </a:r>
              <a:endParaRPr lang="de-CH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007" y="2761488"/>
              <a:ext cx="1901953" cy="576072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43689"/>
                  </a:solidFill>
                </a:rPr>
                <a:t>Information</a:t>
              </a:r>
              <a:endParaRPr lang="de-CH" sz="2800" dirty="0">
                <a:solidFill>
                  <a:srgbClr val="343689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66544" y="2761488"/>
              <a:ext cx="1645920" cy="576072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43689"/>
                  </a:solidFill>
                </a:rPr>
                <a:t>Products</a:t>
              </a:r>
              <a:endParaRPr lang="de-CH" sz="2800" dirty="0">
                <a:solidFill>
                  <a:srgbClr val="343689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94760" y="2734056"/>
              <a:ext cx="1947671" cy="923544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343689"/>
                  </a:solidFill>
                </a:rPr>
                <a:t>Behaviour</a:t>
              </a:r>
              <a:r>
                <a:rPr lang="en-US" sz="2800" dirty="0">
                  <a:solidFill>
                    <a:srgbClr val="343689"/>
                  </a:solidFill>
                </a:rPr>
                <a:t/>
              </a:r>
              <a:br>
                <a:rPr lang="en-US" sz="2800" dirty="0">
                  <a:solidFill>
                    <a:srgbClr val="343689"/>
                  </a:solidFill>
                </a:rPr>
              </a:br>
              <a:r>
                <a:rPr lang="en-US" sz="2800" dirty="0">
                  <a:solidFill>
                    <a:srgbClr val="343689"/>
                  </a:solidFill>
                </a:rPr>
                <a:t>changes</a:t>
              </a:r>
              <a:endParaRPr lang="de-CH" sz="2800" dirty="0">
                <a:solidFill>
                  <a:srgbClr val="343689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97298" y="2734056"/>
              <a:ext cx="3273552" cy="576072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343689"/>
                  </a:solidFill>
                </a:rPr>
                <a:t>People/environment</a:t>
              </a:r>
              <a:endParaRPr lang="de-CH" sz="2800" dirty="0">
                <a:solidFill>
                  <a:srgbClr val="343689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715001" y="1828800"/>
              <a:ext cx="3355849" cy="17647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2069" y="4118676"/>
            <a:ext cx="3467782" cy="523220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Phase 1 </a:t>
            </a:r>
            <a:endParaRPr lang="de-CH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3813047" y="4102400"/>
            <a:ext cx="4373009" cy="539496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Phase 2 </a:t>
            </a:r>
            <a:endParaRPr lang="de-CH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486" y="5062520"/>
            <a:ext cx="3352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DLB training and community building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3047" y="5062520"/>
            <a:ext cx="4822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Identifying, accelerating  and connecting promising varieties with private sector</a:t>
            </a:r>
          </a:p>
        </p:txBody>
      </p:sp>
    </p:spTree>
    <p:extLst>
      <p:ext uri="{BB962C8B-B14F-4D97-AF65-F5344CB8AC3E}">
        <p14:creationId xmlns:p14="http://schemas.microsoft.com/office/powerpoint/2010/main" val="128128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Capacity 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070" y="1270660"/>
            <a:ext cx="8407730" cy="4868883"/>
          </a:xfrm>
        </p:spPr>
        <p:txBody>
          <a:bodyPr/>
          <a:lstStyle/>
          <a:p>
            <a:r>
              <a:rPr lang="en-US" dirty="0"/>
              <a:t>DLB integrated in </a:t>
            </a:r>
            <a:r>
              <a:rPr lang="en-US" dirty="0" err="1"/>
              <a:t>MSc</a:t>
            </a:r>
            <a:r>
              <a:rPr lang="en-US" dirty="0"/>
              <a:t> Plant Breeding and Biotechnology program</a:t>
            </a:r>
          </a:p>
          <a:p>
            <a:r>
              <a:rPr lang="en-US" dirty="0"/>
              <a:t>Part of ACB 604 – Advanced Plant Breeding and therefore examinable</a:t>
            </a:r>
          </a:p>
          <a:p>
            <a:r>
              <a:rPr lang="en-US" dirty="0"/>
              <a:t>Training conducted in partnership with BECA</a:t>
            </a:r>
          </a:p>
          <a:p>
            <a:pPr lvl="1"/>
            <a:r>
              <a:rPr lang="en-US" dirty="0"/>
              <a:t>21-23 November 2018</a:t>
            </a:r>
          </a:p>
          <a:p>
            <a:pPr lvl="1"/>
            <a:r>
              <a:rPr lang="en-US" dirty="0"/>
              <a:t>22-23 Oct 2018</a:t>
            </a:r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DLB training at </a:t>
            </a:r>
            <a:r>
              <a:rPr lang="en-US" dirty="0" err="1"/>
              <a:t>BecA</a:t>
            </a:r>
            <a:r>
              <a:rPr lang="en-US" dirty="0"/>
              <a:t>, Oct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4EEC58-B6CB-0745-83D3-70E5EA503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168400"/>
            <a:ext cx="6781800" cy="4521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0328" y="1547019"/>
            <a:ext cx="7966472" cy="5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…….And they graduated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EDCE-8713-5549-AD14-6F85A1AFC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C977E7-1A2D-1345-A2E2-603B83226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168400"/>
            <a:ext cx="7213600" cy="4521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1018</Words>
  <Application>Microsoft Office PowerPoint</Application>
  <PresentationFormat>On-screen Show (4:3)</PresentationFormat>
  <Paragraphs>260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Berlin Sans FB</vt:lpstr>
      <vt:lpstr>Calibri</vt:lpstr>
      <vt:lpstr>Cambria</vt:lpstr>
      <vt:lpstr>Courier New</vt:lpstr>
      <vt:lpstr>Helvetica</vt:lpstr>
      <vt:lpstr>Times New Roman</vt:lpstr>
      <vt:lpstr>Wingdings</vt:lpstr>
      <vt:lpstr>1_Office Theme</vt:lpstr>
      <vt:lpstr>PowerPoint Presentation</vt:lpstr>
      <vt:lpstr>Contents </vt:lpstr>
      <vt:lpstr>Overview of DLB phase 2 </vt:lpstr>
      <vt:lpstr>Phase 2 programme</vt:lpstr>
      <vt:lpstr> Transitioning Phase 1  Phase 2 </vt:lpstr>
      <vt:lpstr>Capacity Building</vt:lpstr>
      <vt:lpstr>DLB training at BecA, Oct 2018</vt:lpstr>
      <vt:lpstr>Graduation</vt:lpstr>
      <vt:lpstr>…….And they graduated</vt:lpstr>
      <vt:lpstr>Application</vt:lpstr>
      <vt:lpstr>Tomato breeding, Kabete 2018</vt:lpstr>
      <vt:lpstr> Outreach Activities and Links with Industry </vt:lpstr>
      <vt:lpstr>Seed Industry</vt:lpstr>
      <vt:lpstr>UNISEED KENYA LTD -Product portifolio </vt:lpstr>
      <vt:lpstr>PowerPoint Presentation</vt:lpstr>
      <vt:lpstr>PowerPoint Presentation</vt:lpstr>
      <vt:lpstr>New Canning bean varieties</vt:lpstr>
      <vt:lpstr>PowerPoint Presentation</vt:lpstr>
      <vt:lpstr>Policy and advocacy</vt:lpstr>
      <vt:lpstr>DLB partners</vt:lpstr>
      <vt:lpstr>Future Directions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Agyemang Danquah</dc:creator>
  <cp:lastModifiedBy>Cisse Mamadou Gueladio CHBS</cp:lastModifiedBy>
  <cp:revision>207</cp:revision>
  <dcterms:created xsi:type="dcterms:W3CDTF">1970-01-01T00:46:27Z</dcterms:created>
  <dcterms:modified xsi:type="dcterms:W3CDTF">2019-07-11T09:24:51Z</dcterms:modified>
</cp:coreProperties>
</file>