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86F9-47BD-4A42-B585-99ED7209F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FD222-6391-42AF-8BE9-0AF967247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02E1-C581-495B-91E4-12BE89A2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951CA-44DE-4EC9-8754-70C5D260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3EA0-A2D3-4FB2-9FD7-636E02A5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0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C05D-6E5B-41A0-81B0-852A85E6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AF47C-C81F-47C2-B8C3-7202A9A19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AE42B-5F88-4EBF-A2E2-B5795783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58D9D-119A-46FF-A2DA-5FF1E58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ED2F7-756E-4A04-91D8-3D59D44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0FA2A-2822-4062-9B58-478491F59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138FA-97D2-4271-9E39-05BB3528C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74ECB-BB53-4CAF-86CB-CA4F9EBC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FE3-53D6-44BA-A965-8A94A75D2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3792-E041-4009-831E-5A46FC41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9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1D57-0FEF-401A-92D4-FF01734B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23C9C-A5A9-4C9B-96A0-DD36D1BF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4C825-9EAA-4BAD-ADA7-588FE4FF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A704F-FAE6-4972-9A99-82938C76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2FD30-0842-4A79-8EBD-822B63CA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C349-D903-472C-9A33-8C7C55BD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4A9F9-E128-40A8-AF54-56BC85AC0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BA8A-F120-4A7C-9B1F-DA23BD2B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2FF5B-DB0A-48F5-954E-A74A99B1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421B3-A481-4E0B-BDEC-A33FC594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3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94F4-F547-4470-95CC-01FE1938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378A-5591-4474-B971-69EA8C507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E1574-B538-4D00-A1AA-88E5598A4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D194C-E10B-4187-96D1-94C2B9E3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BA750-3280-43FE-B537-748B9122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39535-760B-498A-8580-05C93031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3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DEAF-4887-43B8-9E3A-F45301377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F94FF-B6A3-4EF2-97A8-DB722F03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A8CD-19C1-4BE8-8640-41C91AC9E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56FF2-AA8C-4DA2-B514-399F02454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CB62B-019D-4856-BCA3-940C2A9A7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A0F1A-B7E3-4214-A6B1-67F83926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1F90C-CB58-4207-AC8A-F3137015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A4787-7A76-420B-9C26-2EA57C86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745C-4657-4B91-A9BE-CA8EA69A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032F7F-8C65-4272-BEE8-567B307F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577E9-2145-4B39-B4BF-24F77C68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09940-E3EB-4CDE-AB55-849C0D87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57F0C-CFF7-420D-9E4B-F1FFED12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85397-D468-4814-AACF-FEABF6F7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AF6FF-8BEC-45B0-9400-8AC6F277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9E5E-328A-4BD0-AE25-9159421D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E17A-6529-437B-86B1-F2298BCC3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76905-D862-4EED-89A5-8D984168E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9F196-0B3F-415E-9E9E-B7611FE0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C344-0C58-4F15-9E4D-1815D4EF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5864F-DDF2-4F84-ACCF-4B413873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3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2FFC-E423-40D4-A2FD-EF177E92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AC9B3-6B95-43AB-91E8-1B6375EB3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E5F93-FA79-49CB-8B07-A40078B37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74224-3846-447D-BDA2-C8419CB8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447A5-25DD-44EB-90CF-492EFE99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F2AA-B462-4704-B9E8-6B273E74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4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651EF-706F-4319-B315-32CC6C9E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29BA0-5BDF-4E9A-8A45-AC7539DC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62D75-4F0B-44F2-8159-B3BB00CCB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68AF-4F35-44CA-BCF1-D7A7D6C4117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831CF-A91B-4BE6-A2A9-CA6C2CBAC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2FD2E-2458-46DA-B866-B4B16D87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920D-5112-40BA-8904-432F03F59E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0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29AC-509A-4B78-8111-4D848BD43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Policy Perspectives- </a:t>
            </a:r>
            <a:br>
              <a:rPr lang="en-GB" b="1" dirty="0"/>
            </a:br>
            <a:r>
              <a:rPr lang="en-GB" sz="4900" b="1" dirty="0"/>
              <a:t>The role of government in agricultural transformation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B35D7-B091-4544-96AC-3FEBD0813A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Professor Gabrielle Persley </a:t>
            </a:r>
          </a:p>
          <a:p>
            <a:r>
              <a:rPr lang="en-GB" b="1" dirty="0"/>
              <a:t>University of Queensland </a:t>
            </a:r>
          </a:p>
          <a:p>
            <a:r>
              <a:rPr lang="en-GB" b="1" dirty="0"/>
              <a:t>St Lucia Brisbane Australia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2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A2DB-3A4B-4D9D-B5E5-61B6D06F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Four Critical areas for Government/Public Role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2315F-34E8-43FA-AB01-95C203DF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Enabling Environment </a:t>
            </a:r>
            <a:r>
              <a:rPr lang="en-GB" sz="3200" dirty="0"/>
              <a:t>for ag sector and markets to function</a:t>
            </a:r>
          </a:p>
          <a:p>
            <a:r>
              <a:rPr lang="en-GB" sz="3200" b="1"/>
              <a:t>Delivery </a:t>
            </a:r>
            <a:r>
              <a:rPr lang="en-GB" sz="3200" b="1" dirty="0"/>
              <a:t>systems to ensure </a:t>
            </a:r>
            <a:r>
              <a:rPr lang="en-GB" sz="3200" dirty="0"/>
              <a:t> improved products and services reach farmers </a:t>
            </a:r>
          </a:p>
          <a:p>
            <a:r>
              <a:rPr lang="en-GB" sz="3200" b="1" dirty="0"/>
              <a:t>National Investments in R&amp;D </a:t>
            </a:r>
            <a:r>
              <a:rPr lang="en-GB" sz="3200" dirty="0"/>
              <a:t>to develop new products </a:t>
            </a:r>
          </a:p>
          <a:p>
            <a:r>
              <a:rPr lang="en-GB" sz="3200" b="1" dirty="0"/>
              <a:t>Making the case for Investments in R&amp;D t</a:t>
            </a:r>
            <a:r>
              <a:rPr lang="en-GB" sz="3200" dirty="0"/>
              <a:t>o generate public goods and products 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03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777FE-3EBE-49A7-964D-796DBFF0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Enabling Environment </a:t>
            </a:r>
            <a:br>
              <a:rPr lang="en-GB" dirty="0"/>
            </a:br>
            <a:r>
              <a:rPr lang="en-GB" dirty="0"/>
              <a:t>Regulation and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FB6CC-637F-4AB1-A8F7-1C3330DB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Enabling environment to ensure agricultural sector and markets function for the benefit of all actors along the value chain </a:t>
            </a:r>
          </a:p>
          <a:p>
            <a:r>
              <a:rPr lang="en-GB" dirty="0"/>
              <a:t>Functioning regulatory environment e.g. plant variety approval and variety registration system is timely and efficient </a:t>
            </a:r>
          </a:p>
          <a:p>
            <a:r>
              <a:rPr lang="en-GB" dirty="0"/>
              <a:t>Policy environment encourages investment in agriculture </a:t>
            </a:r>
          </a:p>
          <a:p>
            <a:r>
              <a:rPr lang="en-GB" dirty="0"/>
              <a:t>Policies encourages investments by local entrepreneurs as well as larger investors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21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B13E-22EA-440F-A2D7-BBF87293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Delivery system to ensure products and services to farmers 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E189-25F2-44EA-B016-842A01147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Accessibility </a:t>
            </a:r>
            <a:r>
              <a:rPr lang="en-GB" dirty="0"/>
              <a:t>to new products  </a:t>
            </a:r>
            <a:r>
              <a:rPr lang="en-GB" dirty="0" err="1"/>
              <a:t>eg</a:t>
            </a:r>
            <a:r>
              <a:rPr lang="en-GB" dirty="0"/>
              <a:t> availability of quality seed of new varieties' – requires a functioning seed system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Affordability</a:t>
            </a:r>
            <a:r>
              <a:rPr lang="en-GB" dirty="0"/>
              <a:t> of new products and services  </a:t>
            </a:r>
          </a:p>
          <a:p>
            <a:endParaRPr lang="en-GB" dirty="0"/>
          </a:p>
          <a:p>
            <a:r>
              <a:rPr lang="en-GB" b="1" dirty="0"/>
              <a:t>Cost effective delivery </a:t>
            </a:r>
            <a:r>
              <a:rPr lang="en-GB" dirty="0"/>
              <a:t>of products and services – </a:t>
            </a:r>
            <a:r>
              <a:rPr lang="en-GB" dirty="0" err="1"/>
              <a:t>eg</a:t>
            </a:r>
            <a:r>
              <a:rPr lang="en-GB" dirty="0"/>
              <a:t> using drones to deliver vaccines to remote locations </a:t>
            </a:r>
          </a:p>
        </p:txBody>
      </p:sp>
    </p:spTree>
    <p:extLst>
      <p:ext uri="{BB962C8B-B14F-4D97-AF65-F5344CB8AC3E}">
        <p14:creationId xmlns:p14="http://schemas.microsoft.com/office/powerpoint/2010/main" val="168383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7C2C-D627-47DC-B5D1-9556B24A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National Investments in R&amp;D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22A0-9045-44C5-9C37-088D7A02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Quote </a:t>
            </a:r>
            <a:r>
              <a:rPr lang="en-GB" i="1" dirty="0"/>
              <a:t>“ Science in Africa is too important to be outsourced to the international development community”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Science Agenda for Agriculture in Africa, published by African Union and Forum for Agricultural Research in Africa  </a:t>
            </a:r>
          </a:p>
          <a:p>
            <a:endParaRPr lang="en-GB" dirty="0"/>
          </a:p>
          <a:p>
            <a:r>
              <a:rPr lang="en-GB" dirty="0"/>
              <a:t>Need for governments to invest in agricultural R&amp;D in Africa in strategic areas to drive agricultural transformation  </a:t>
            </a:r>
          </a:p>
          <a:p>
            <a:r>
              <a:rPr lang="en-GB" dirty="0"/>
              <a:t>Reduce dependency on externally funded projects, often driven by other priorities  </a:t>
            </a:r>
            <a:r>
              <a:rPr lang="en-GB" i="1" dirty="0"/>
              <a:t> </a:t>
            </a:r>
          </a:p>
          <a:p>
            <a:endParaRPr lang="en-GB" i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50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7C2C-D627-47DC-B5D1-9556B24A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National Investments in R&amp;D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22A0-9045-44C5-9C37-088D7A02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Public sector R&amp;D essential in countries/sectors where private sector not investing in R&amp;D (“market failure” ) </a:t>
            </a:r>
          </a:p>
          <a:p>
            <a:r>
              <a:rPr lang="en-GB" dirty="0"/>
              <a:t>Policy makers need to see investing in R&amp;D as an investment that will give a return and not as a cost to the government budget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Experience in several agricultural exporting countries with public/private partnerships in funding R&amp;D, including farmers  </a:t>
            </a:r>
          </a:p>
          <a:p>
            <a:r>
              <a:rPr lang="en-GB" dirty="0"/>
              <a:t>Examples, Australia, Brazil, et al.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40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7C2C-D627-47DC-B5D1-9556B24A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Innovative funding models for Investments in Agricultural R&amp;D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22A0-9045-44C5-9C37-088D7A02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Australian experience – Agricultural R&amp; D Corporations for all main crops with funding from farmers and processors matched by government funds on dollar for dollar basis </a:t>
            </a:r>
          </a:p>
          <a:p>
            <a:r>
              <a:rPr lang="en-GB" dirty="0"/>
              <a:t>Research agenda reflects farmer and market priorities </a:t>
            </a:r>
          </a:p>
          <a:p>
            <a:r>
              <a:rPr lang="en-GB" dirty="0"/>
              <a:t>Governance of R&amp;D Corporations includes farmer representatives, private sector and public sector </a:t>
            </a:r>
          </a:p>
          <a:p>
            <a:r>
              <a:rPr lang="en-GB" dirty="0"/>
              <a:t>R&amp;D Corporation contract research on competitive basis to researchers in public research organisations, universities, private companies – with emphasis on deliverables of new products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1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00B2-403A-40F2-AA27-7FD17C3E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Making the case for Investing in Agricultural R&amp;D  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1F105-34C5-41DF-8C11-796A24865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Evidence base to inform new policy development about new ways for governments to fund research </a:t>
            </a:r>
          </a:p>
          <a:p>
            <a:r>
              <a:rPr lang="en-GB" dirty="0"/>
              <a:t>Success in developing new products with high rate of adoption that expands production, opens new markets, builds case for investment </a:t>
            </a:r>
          </a:p>
          <a:p>
            <a:r>
              <a:rPr lang="en-GB" dirty="0" err="1"/>
              <a:t>Eg</a:t>
            </a:r>
            <a:r>
              <a:rPr lang="en-GB" dirty="0"/>
              <a:t> Ethiopia - Growing bean export market by new varieties  delivers   economic benefits at national, regional and farm level to communities</a:t>
            </a:r>
          </a:p>
          <a:p>
            <a:r>
              <a:rPr lang="en-GB" dirty="0"/>
              <a:t>Needs to be a financially sustainable system, not just one off grants, so researchers have some certainty on funding to deliver results    </a:t>
            </a:r>
          </a:p>
        </p:txBody>
      </p:sp>
    </p:spTree>
    <p:extLst>
      <p:ext uri="{BB962C8B-B14F-4D97-AF65-F5344CB8AC3E}">
        <p14:creationId xmlns:p14="http://schemas.microsoft.com/office/powerpoint/2010/main" val="380833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Policy Perspectives-  The role of government in agricultural transformation </vt:lpstr>
      <vt:lpstr>Four Critical areas for Government/Public Role </vt:lpstr>
      <vt:lpstr>Enabling Environment  Regulation and Policy </vt:lpstr>
      <vt:lpstr>  Delivery system to ensure products and services to farmers   </vt:lpstr>
      <vt:lpstr>National Investments in R&amp;D</vt:lpstr>
      <vt:lpstr>National Investments in R&amp;D</vt:lpstr>
      <vt:lpstr>Innovative funding models for Investments in Agricultural R&amp;D</vt:lpstr>
      <vt:lpstr>Making the case for Investing in Agricultural R&amp;D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Perspective The role of government in agricultural transformation</dc:title>
  <dc:creator>Persley, Gabrielle (ILRI)</dc:creator>
  <cp:lastModifiedBy>Persley, Gabrielle (ILRI)</cp:lastModifiedBy>
  <cp:revision>12</cp:revision>
  <dcterms:created xsi:type="dcterms:W3CDTF">2019-05-01T09:05:50Z</dcterms:created>
  <dcterms:modified xsi:type="dcterms:W3CDTF">2019-05-01T17:44:04Z</dcterms:modified>
</cp:coreProperties>
</file>