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57" r:id="rId4"/>
    <p:sldId id="260" r:id="rId5"/>
    <p:sldId id="258" r:id="rId6"/>
    <p:sldId id="259" r:id="rId7"/>
    <p:sldId id="261" r:id="rId8"/>
    <p:sldId id="262" r:id="rId9"/>
    <p:sldId id="263" r:id="rId10"/>
    <p:sldId id="264" r:id="rId11"/>
    <p:sldId id="265" r:id="rId12"/>
    <p:sldId id="266" r:id="rId13"/>
    <p:sldId id="267" r:id="rId14"/>
    <p:sldId id="268" r:id="rId15"/>
    <p:sldId id="269" r:id="rId16"/>
    <p:sldId id="270"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5552EC-7E09-4650-8A31-D3AF8383C2B8}" type="datetimeFigureOut">
              <a:rPr lang="en-US" smtClean="0"/>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2F235-B6EA-428D-BC18-8521C440277F}" type="slidenum">
              <a:rPr lang="en-US" smtClean="0"/>
              <a:t>‹#›</a:t>
            </a:fld>
            <a:endParaRPr lang="en-US"/>
          </a:p>
        </p:txBody>
      </p:sp>
    </p:spTree>
    <p:extLst>
      <p:ext uri="{BB962C8B-B14F-4D97-AF65-F5344CB8AC3E}">
        <p14:creationId xmlns:p14="http://schemas.microsoft.com/office/powerpoint/2010/main" val="137365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5552EC-7E09-4650-8A31-D3AF8383C2B8}" type="datetimeFigureOut">
              <a:rPr lang="en-US" smtClean="0"/>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2F235-B6EA-428D-BC18-8521C440277F}" type="slidenum">
              <a:rPr lang="en-US" smtClean="0"/>
              <a:t>‹#›</a:t>
            </a:fld>
            <a:endParaRPr lang="en-US"/>
          </a:p>
        </p:txBody>
      </p:sp>
    </p:spTree>
    <p:extLst>
      <p:ext uri="{BB962C8B-B14F-4D97-AF65-F5344CB8AC3E}">
        <p14:creationId xmlns:p14="http://schemas.microsoft.com/office/powerpoint/2010/main" val="1632302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5552EC-7E09-4650-8A31-D3AF8383C2B8}" type="datetimeFigureOut">
              <a:rPr lang="en-US" smtClean="0"/>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2F235-B6EA-428D-BC18-8521C440277F}" type="slidenum">
              <a:rPr lang="en-US" smtClean="0"/>
              <a:t>‹#›</a:t>
            </a:fld>
            <a:endParaRPr lang="en-US"/>
          </a:p>
        </p:txBody>
      </p:sp>
    </p:spTree>
    <p:extLst>
      <p:ext uri="{BB962C8B-B14F-4D97-AF65-F5344CB8AC3E}">
        <p14:creationId xmlns:p14="http://schemas.microsoft.com/office/powerpoint/2010/main" val="3729696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5552EC-7E09-4650-8A31-D3AF8383C2B8}" type="datetimeFigureOut">
              <a:rPr lang="en-US" smtClean="0"/>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2F235-B6EA-428D-BC18-8521C440277F}" type="slidenum">
              <a:rPr lang="en-US" smtClean="0"/>
              <a:t>‹#›</a:t>
            </a:fld>
            <a:endParaRPr lang="en-US"/>
          </a:p>
        </p:txBody>
      </p:sp>
    </p:spTree>
    <p:extLst>
      <p:ext uri="{BB962C8B-B14F-4D97-AF65-F5344CB8AC3E}">
        <p14:creationId xmlns:p14="http://schemas.microsoft.com/office/powerpoint/2010/main" val="139899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5552EC-7E09-4650-8A31-D3AF8383C2B8}" type="datetimeFigureOut">
              <a:rPr lang="en-US" smtClean="0"/>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2F235-B6EA-428D-BC18-8521C440277F}" type="slidenum">
              <a:rPr lang="en-US" smtClean="0"/>
              <a:t>‹#›</a:t>
            </a:fld>
            <a:endParaRPr lang="en-US"/>
          </a:p>
        </p:txBody>
      </p:sp>
    </p:spTree>
    <p:extLst>
      <p:ext uri="{BB962C8B-B14F-4D97-AF65-F5344CB8AC3E}">
        <p14:creationId xmlns:p14="http://schemas.microsoft.com/office/powerpoint/2010/main" val="3247145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5552EC-7E09-4650-8A31-D3AF8383C2B8}" type="datetimeFigureOut">
              <a:rPr lang="en-US" smtClean="0"/>
              <a:t>4/29/2019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12F235-B6EA-428D-BC18-8521C440277F}" type="slidenum">
              <a:rPr lang="en-US" smtClean="0"/>
              <a:t>‹#›</a:t>
            </a:fld>
            <a:endParaRPr lang="en-US"/>
          </a:p>
        </p:txBody>
      </p:sp>
    </p:spTree>
    <p:extLst>
      <p:ext uri="{BB962C8B-B14F-4D97-AF65-F5344CB8AC3E}">
        <p14:creationId xmlns:p14="http://schemas.microsoft.com/office/powerpoint/2010/main" val="281931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5552EC-7E09-4650-8A31-D3AF8383C2B8}" type="datetimeFigureOut">
              <a:rPr lang="en-US" smtClean="0"/>
              <a:t>4/29/2019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12F235-B6EA-428D-BC18-8521C440277F}" type="slidenum">
              <a:rPr lang="en-US" smtClean="0"/>
              <a:t>‹#›</a:t>
            </a:fld>
            <a:endParaRPr lang="en-US"/>
          </a:p>
        </p:txBody>
      </p:sp>
    </p:spTree>
    <p:extLst>
      <p:ext uri="{BB962C8B-B14F-4D97-AF65-F5344CB8AC3E}">
        <p14:creationId xmlns:p14="http://schemas.microsoft.com/office/powerpoint/2010/main" val="2584894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5552EC-7E09-4650-8A31-D3AF8383C2B8}" type="datetimeFigureOut">
              <a:rPr lang="en-US" smtClean="0"/>
              <a:t>4/29/2019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12F235-B6EA-428D-BC18-8521C440277F}" type="slidenum">
              <a:rPr lang="en-US" smtClean="0"/>
              <a:t>‹#›</a:t>
            </a:fld>
            <a:endParaRPr lang="en-US"/>
          </a:p>
        </p:txBody>
      </p:sp>
    </p:spTree>
    <p:extLst>
      <p:ext uri="{BB962C8B-B14F-4D97-AF65-F5344CB8AC3E}">
        <p14:creationId xmlns:p14="http://schemas.microsoft.com/office/powerpoint/2010/main" val="432521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5552EC-7E09-4650-8A31-D3AF8383C2B8}" type="datetimeFigureOut">
              <a:rPr lang="en-US" smtClean="0"/>
              <a:t>4/29/2019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12F235-B6EA-428D-BC18-8521C440277F}" type="slidenum">
              <a:rPr lang="en-US" smtClean="0"/>
              <a:t>‹#›</a:t>
            </a:fld>
            <a:endParaRPr lang="en-US"/>
          </a:p>
        </p:txBody>
      </p:sp>
    </p:spTree>
    <p:extLst>
      <p:ext uri="{BB962C8B-B14F-4D97-AF65-F5344CB8AC3E}">
        <p14:creationId xmlns:p14="http://schemas.microsoft.com/office/powerpoint/2010/main" val="3608653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5552EC-7E09-4650-8A31-D3AF8383C2B8}" type="datetimeFigureOut">
              <a:rPr lang="en-US" smtClean="0"/>
              <a:t>4/29/2019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12F235-B6EA-428D-BC18-8521C440277F}" type="slidenum">
              <a:rPr lang="en-US" smtClean="0"/>
              <a:t>‹#›</a:t>
            </a:fld>
            <a:endParaRPr lang="en-US"/>
          </a:p>
        </p:txBody>
      </p:sp>
    </p:spTree>
    <p:extLst>
      <p:ext uri="{BB962C8B-B14F-4D97-AF65-F5344CB8AC3E}">
        <p14:creationId xmlns:p14="http://schemas.microsoft.com/office/powerpoint/2010/main" val="871358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5552EC-7E09-4650-8A31-D3AF8383C2B8}" type="datetimeFigureOut">
              <a:rPr lang="en-US" smtClean="0"/>
              <a:t>4/29/2019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12F235-B6EA-428D-BC18-8521C440277F}" type="slidenum">
              <a:rPr lang="en-US" smtClean="0"/>
              <a:t>‹#›</a:t>
            </a:fld>
            <a:endParaRPr lang="en-US"/>
          </a:p>
        </p:txBody>
      </p:sp>
    </p:spTree>
    <p:extLst>
      <p:ext uri="{BB962C8B-B14F-4D97-AF65-F5344CB8AC3E}">
        <p14:creationId xmlns:p14="http://schemas.microsoft.com/office/powerpoint/2010/main" val="4189221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5552EC-7E09-4650-8A31-D3AF8383C2B8}" type="datetimeFigureOut">
              <a:rPr lang="en-US" smtClean="0"/>
              <a:t>4/29/2019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12F235-B6EA-428D-BC18-8521C440277F}" type="slidenum">
              <a:rPr lang="en-US" smtClean="0"/>
              <a:t>‹#›</a:t>
            </a:fld>
            <a:endParaRPr lang="en-US"/>
          </a:p>
        </p:txBody>
      </p:sp>
    </p:spTree>
    <p:extLst>
      <p:ext uri="{BB962C8B-B14F-4D97-AF65-F5344CB8AC3E}">
        <p14:creationId xmlns:p14="http://schemas.microsoft.com/office/powerpoint/2010/main" val="2462482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1%20New%20climbing%20bean%20varities%20for%20Uganda%20-%20ENGLISH.pdf" TargetMode="External"/><Relationship Id="rId2" Type="http://schemas.openxmlformats.org/officeDocument/2006/relationships/hyperlink" Target="2018%20%20PBA-Drummond-chickpea-factsheet%20(003).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cgspace.cgiar.org/handle/10568/92819"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6047" y="3550023"/>
            <a:ext cx="9144000" cy="2649072"/>
          </a:xfrm>
        </p:spPr>
        <p:txBody>
          <a:bodyPr>
            <a:normAutofit fontScale="90000"/>
          </a:bodyPr>
          <a:lstStyle/>
          <a:p>
            <a:r>
              <a:rPr lang="en-US" b="1" dirty="0"/>
              <a:t>Updates from </a:t>
            </a:r>
            <a:r>
              <a:rPr lang="en-US" b="1" dirty="0" smtClean="0"/>
              <a:t>CIAT-PABRA</a:t>
            </a:r>
            <a:br>
              <a:rPr lang="en-US" b="1" dirty="0" smtClean="0"/>
            </a:br>
            <a:r>
              <a:rPr lang="en-US" b="1" dirty="0"/>
              <a:t/>
            </a:r>
            <a:br>
              <a:rPr lang="en-US" b="1" dirty="0"/>
            </a:br>
            <a:r>
              <a:rPr lang="en-US" b="1" dirty="0" smtClean="0"/>
              <a:t/>
            </a:r>
            <a:br>
              <a:rPr lang="en-US" b="1" dirty="0" smtClean="0"/>
            </a:br>
            <a:r>
              <a:rPr lang="en-US" b="1" dirty="0" smtClean="0"/>
              <a:t/>
            </a:r>
            <a:br>
              <a:rPr lang="en-US" b="1" dirty="0" smtClean="0"/>
            </a:br>
            <a:r>
              <a:rPr lang="en-US" sz="4900" b="1" dirty="0" smtClean="0"/>
              <a:t>Clare M. and JC Rubyogo.</a:t>
            </a:r>
            <a:r>
              <a:rPr lang="en-US" sz="4900" b="1" dirty="0"/>
              <a:t/>
            </a:r>
            <a:br>
              <a:rPr lang="en-US" sz="4900" b="1" dirty="0"/>
            </a:br>
            <a:endParaRPr lang="en-US" b="1" dirty="0">
              <a:latin typeface="+mn-lt"/>
            </a:endParaRPr>
          </a:p>
        </p:txBody>
      </p:sp>
    </p:spTree>
    <p:extLst>
      <p:ext uri="{BB962C8B-B14F-4D97-AF65-F5344CB8AC3E}">
        <p14:creationId xmlns:p14="http://schemas.microsoft.com/office/powerpoint/2010/main" val="2108461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506" y="0"/>
            <a:ext cx="10515600" cy="455146"/>
          </a:xfrm>
        </p:spPr>
        <p:txBody>
          <a:bodyPr>
            <a:normAutofit fontScale="90000"/>
          </a:bodyPr>
          <a:lstStyle/>
          <a:p>
            <a:pPr algn="ctr"/>
            <a:r>
              <a:rPr lang="en-US" b="1" dirty="0" smtClean="0"/>
              <a:t>Actions agreed</a:t>
            </a:r>
            <a:endParaRPr lang="en-US" b="1" dirty="0"/>
          </a:p>
        </p:txBody>
      </p:sp>
      <p:sp>
        <p:nvSpPr>
          <p:cNvPr id="3" name="Content Placeholder 2"/>
          <p:cNvSpPr>
            <a:spLocks noGrp="1"/>
          </p:cNvSpPr>
          <p:nvPr>
            <p:ph idx="1"/>
          </p:nvPr>
        </p:nvSpPr>
        <p:spPr>
          <a:xfrm>
            <a:off x="0" y="455146"/>
            <a:ext cx="12290612" cy="6402854"/>
          </a:xfrm>
        </p:spPr>
        <p:txBody>
          <a:bodyPr>
            <a:noAutofit/>
          </a:bodyPr>
          <a:lstStyle/>
          <a:p>
            <a:pPr lvl="0"/>
            <a:r>
              <a:rPr lang="en-US" sz="2400" b="1" dirty="0" smtClean="0"/>
              <a:t>Agricultural </a:t>
            </a:r>
            <a:r>
              <a:rPr lang="en-US" sz="2400" b="1" dirty="0"/>
              <a:t>economists with gender awareness</a:t>
            </a:r>
            <a:r>
              <a:rPr lang="en-US" sz="2400" dirty="0"/>
              <a:t> - Hale Ann to identify gender responsive agricultural economists from Cornell or elsewhere for consideration as advisors in the expert crop groups that are being convened in the DLB phase 2 </a:t>
            </a:r>
            <a:r>
              <a:rPr lang="en-US" sz="2400" dirty="0" err="1"/>
              <a:t>programme</a:t>
            </a:r>
            <a:r>
              <a:rPr lang="en-US" sz="2400" dirty="0"/>
              <a:t> in 2019. </a:t>
            </a:r>
            <a:endParaRPr lang="en-US" sz="2400" dirty="0" smtClean="0"/>
          </a:p>
          <a:p>
            <a:pPr lvl="1"/>
            <a:r>
              <a:rPr lang="en-US" sz="1600" dirty="0" smtClean="0"/>
              <a:t>Dr </a:t>
            </a:r>
            <a:r>
              <a:rPr lang="en-US" sz="1600" dirty="0"/>
              <a:t>Enid Katungi (CIAT-PABRA Agricultural economist) </a:t>
            </a:r>
            <a:r>
              <a:rPr lang="en-US" sz="1600" dirty="0" smtClean="0"/>
              <a:t>suggested  as </a:t>
            </a:r>
            <a:r>
              <a:rPr lang="en-US" sz="1600" dirty="0"/>
              <a:t>potential advisor based on her wide agricultural economics and gender research experience. </a:t>
            </a:r>
            <a:endParaRPr lang="en-US" sz="1600" dirty="0" smtClean="0"/>
          </a:p>
          <a:p>
            <a:pPr lvl="1"/>
            <a:r>
              <a:rPr lang="en-US" sz="1600" dirty="0" smtClean="0"/>
              <a:t>Expert </a:t>
            </a:r>
            <a:r>
              <a:rPr lang="en-US" sz="1600" dirty="0"/>
              <a:t>crop groups </a:t>
            </a:r>
            <a:r>
              <a:rPr lang="en-US" sz="1600" dirty="0" smtClean="0"/>
              <a:t>to  </a:t>
            </a:r>
            <a:r>
              <a:rPr lang="en-US" sz="1600" dirty="0"/>
              <a:t>contain advisors from both public and private sectors that can set the standards for making performance claims for selected African crops. </a:t>
            </a:r>
            <a:endParaRPr lang="en-US" sz="1600" dirty="0" smtClean="0"/>
          </a:p>
          <a:p>
            <a:pPr lvl="1"/>
            <a:r>
              <a:rPr lang="en-US" sz="1600" dirty="0" smtClean="0"/>
              <a:t>Role to include helping in the </a:t>
            </a:r>
            <a:r>
              <a:rPr lang="en-US" sz="1600" dirty="0"/>
              <a:t>design the content of the advanced DLB training module on creating technical datasheets that promote the value of new varieties and associated product </a:t>
            </a:r>
            <a:r>
              <a:rPr lang="en-US" sz="1600" dirty="0" smtClean="0"/>
              <a:t>profiling </a:t>
            </a:r>
          </a:p>
          <a:p>
            <a:pPr lvl="1"/>
            <a:r>
              <a:rPr lang="en-US" sz="1600" dirty="0" smtClean="0"/>
              <a:t>Enid considered best </a:t>
            </a:r>
            <a:r>
              <a:rPr lang="en-US" sz="1600" dirty="0"/>
              <a:t>choice for the </a:t>
            </a:r>
            <a:r>
              <a:rPr lang="en-US" sz="1600" dirty="0" smtClean="0"/>
              <a:t>meeting </a:t>
            </a:r>
            <a:r>
              <a:rPr lang="en-US" sz="1600" dirty="0"/>
              <a:t>for higher level input perhaps Cheryl Doss, Agnes </a:t>
            </a:r>
            <a:r>
              <a:rPr lang="en-US" sz="1600" dirty="0" err="1"/>
              <a:t>Quisumbing</a:t>
            </a:r>
            <a:r>
              <a:rPr lang="en-US" sz="1600" dirty="0"/>
              <a:t> or Nancy Johnson (all strong in gender) or are you looking more for economists not necessarily gender focused? </a:t>
            </a:r>
            <a:br>
              <a:rPr lang="en-US" sz="1600" dirty="0"/>
            </a:br>
            <a:r>
              <a:rPr lang="en-US" sz="1600" dirty="0"/>
              <a:t> </a:t>
            </a:r>
          </a:p>
          <a:p>
            <a:pPr lvl="0"/>
            <a:r>
              <a:rPr lang="en-US" sz="2400" b="1" dirty="0" smtClean="0"/>
              <a:t>Sharing </a:t>
            </a:r>
            <a:r>
              <a:rPr lang="en-US" sz="2400" b="1" dirty="0"/>
              <a:t>DLB and GREAT training expertise</a:t>
            </a:r>
            <a:r>
              <a:rPr lang="en-US" sz="2400" dirty="0"/>
              <a:t> - It was agreed that both communities have valuable training expertise and benefits could be derived from representatives contributing at each other’s training events</a:t>
            </a:r>
            <a:r>
              <a:rPr lang="en-US" sz="2400" i="1" dirty="0">
                <a:solidFill>
                  <a:srgbClr val="0070C0"/>
                </a:solidFill>
              </a:rPr>
              <a:t>. Clare and Hale to discuss further training forums being planned by both groups during 2019 – by 14 February.  I suggest we discuss on the call week of the 25th</a:t>
            </a:r>
          </a:p>
          <a:p>
            <a:r>
              <a:rPr lang="en-US" sz="2400" dirty="0"/>
              <a:t> </a:t>
            </a:r>
            <a:r>
              <a:rPr lang="en-US" sz="2400" b="1" dirty="0" smtClean="0"/>
              <a:t>Train-the-trainer </a:t>
            </a:r>
            <a:r>
              <a:rPr lang="en-US" sz="2400" b="1" dirty="0"/>
              <a:t>opportunities</a:t>
            </a:r>
            <a:r>
              <a:rPr lang="en-US" sz="2400" dirty="0"/>
              <a:t> – Clare and Hale to follow-up on highlighting and potentially collaborating on opportunities to gain greater reach on gender responsive breeding in other major capacity building initiatives involving DLB e.g. MARCCI and WACCI </a:t>
            </a:r>
            <a:r>
              <a:rPr lang="en-US" sz="2400" dirty="0" smtClean="0"/>
              <a:t>–</a:t>
            </a:r>
            <a:endParaRPr lang="en-US" sz="2400" dirty="0">
              <a:solidFill>
                <a:srgbClr val="0070C0"/>
              </a:solidFill>
            </a:endParaRPr>
          </a:p>
          <a:p>
            <a:endParaRPr lang="en-US" sz="1800" dirty="0"/>
          </a:p>
        </p:txBody>
      </p:sp>
    </p:spTree>
    <p:extLst>
      <p:ext uri="{BB962C8B-B14F-4D97-AF65-F5344CB8AC3E}">
        <p14:creationId xmlns:p14="http://schemas.microsoft.com/office/powerpoint/2010/main" val="3075774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414804"/>
          </a:xfrm>
        </p:spPr>
        <p:txBody>
          <a:bodyPr>
            <a:normAutofit fontScale="90000"/>
          </a:bodyPr>
          <a:lstStyle/>
          <a:p>
            <a:pPr algn="ctr"/>
            <a:r>
              <a:rPr lang="en-US" b="1" dirty="0" smtClean="0"/>
              <a:t>Actions agreed</a:t>
            </a:r>
            <a:endParaRPr lang="en-US" b="1" dirty="0"/>
          </a:p>
        </p:txBody>
      </p:sp>
      <p:sp>
        <p:nvSpPr>
          <p:cNvPr id="3" name="Content Placeholder 2"/>
          <p:cNvSpPr>
            <a:spLocks noGrp="1"/>
          </p:cNvSpPr>
          <p:nvPr>
            <p:ph idx="1"/>
          </p:nvPr>
        </p:nvSpPr>
        <p:spPr>
          <a:xfrm>
            <a:off x="242047" y="793376"/>
            <a:ext cx="11833412" cy="5782236"/>
          </a:xfrm>
        </p:spPr>
        <p:txBody>
          <a:bodyPr>
            <a:normAutofit/>
          </a:bodyPr>
          <a:lstStyle/>
          <a:p>
            <a:pPr lvl="0"/>
            <a:r>
              <a:rPr lang="en-US" b="1" dirty="0"/>
              <a:t>GREAT profiling tools</a:t>
            </a:r>
            <a:r>
              <a:rPr lang="en-US" dirty="0"/>
              <a:t> – Viv to follow up on the customer profiling tool and accessing gender data on smallholder farmers with Alistair Or, and also the gender responsive product profiling tool for their potential use by DLB </a:t>
            </a:r>
            <a:r>
              <a:rPr lang="en-US" dirty="0" smtClean="0"/>
              <a:t>alumni</a:t>
            </a:r>
          </a:p>
          <a:p>
            <a:pPr lvl="0"/>
            <a:endParaRPr lang="en-US" dirty="0"/>
          </a:p>
          <a:p>
            <a:pPr lvl="0"/>
            <a:r>
              <a:rPr lang="en-US" b="1" dirty="0"/>
              <a:t>DLB market research study on bean cooking time</a:t>
            </a:r>
            <a:r>
              <a:rPr lang="en-US" dirty="0"/>
              <a:t> – As part of the DLB </a:t>
            </a:r>
            <a:r>
              <a:rPr lang="en-US" dirty="0" err="1"/>
              <a:t>programme</a:t>
            </a:r>
            <a:r>
              <a:rPr lang="en-US" dirty="0"/>
              <a:t> in 2019 a  consumer market research study on bean cooking time is being planned in Uganda. Dr Margaret Mangheni from </a:t>
            </a:r>
            <a:r>
              <a:rPr lang="en-US" dirty="0" err="1"/>
              <a:t>Makerere</a:t>
            </a:r>
            <a:r>
              <a:rPr lang="en-US" dirty="0"/>
              <a:t> University/GREAT had broad experience as a social scientist and gender expert and has been approached to advise on the design and implementation of the DLB study. </a:t>
            </a:r>
            <a:r>
              <a:rPr lang="en-US" i="1" dirty="0">
                <a:solidFill>
                  <a:srgbClr val="0070C0"/>
                </a:solidFill>
              </a:rPr>
              <a:t>Clare will liaise with Margaret on next </a:t>
            </a:r>
            <a:r>
              <a:rPr lang="en-US" i="1" dirty="0" smtClean="0">
                <a:solidFill>
                  <a:srgbClr val="0070C0"/>
                </a:solidFill>
              </a:rPr>
              <a:t>steps.</a:t>
            </a:r>
            <a:endParaRPr lang="en-US" i="1" dirty="0">
              <a:solidFill>
                <a:srgbClr val="0070C0"/>
              </a:solidFill>
            </a:endParaRPr>
          </a:p>
          <a:p>
            <a:endParaRPr lang="en-US" dirty="0"/>
          </a:p>
          <a:p>
            <a:endParaRPr lang="en-US" dirty="0"/>
          </a:p>
        </p:txBody>
      </p:sp>
    </p:spTree>
    <p:extLst>
      <p:ext uri="{BB962C8B-B14F-4D97-AF65-F5344CB8AC3E}">
        <p14:creationId xmlns:p14="http://schemas.microsoft.com/office/powerpoint/2010/main" val="507266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130629"/>
            <a:ext cx="12009120" cy="1560059"/>
          </a:xfrm>
        </p:spPr>
        <p:txBody>
          <a:bodyPr>
            <a:normAutofit/>
          </a:bodyPr>
          <a:lstStyle/>
          <a:p>
            <a:r>
              <a:rPr lang="en-GB" dirty="0"/>
              <a:t/>
            </a:r>
            <a:br>
              <a:rPr lang="en-GB" dirty="0"/>
            </a:br>
            <a:endParaRPr lang="en-GB"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3504" y="2063931"/>
            <a:ext cx="5501343" cy="3697583"/>
          </a:xfrm>
          <a:prstGeom prst="rect">
            <a:avLst/>
          </a:prstGeom>
        </p:spPr>
      </p:pic>
      <p:sp>
        <p:nvSpPr>
          <p:cNvPr id="6" name="TextBox 5"/>
          <p:cNvSpPr txBox="1"/>
          <p:nvPr/>
        </p:nvSpPr>
        <p:spPr>
          <a:xfrm>
            <a:off x="7132317" y="3762103"/>
            <a:ext cx="4480560" cy="2554545"/>
          </a:xfrm>
          <a:prstGeom prst="rect">
            <a:avLst/>
          </a:prstGeom>
          <a:noFill/>
        </p:spPr>
        <p:txBody>
          <a:bodyPr wrap="square" rtlCol="0">
            <a:spAutoFit/>
          </a:bodyPr>
          <a:lstStyle/>
          <a:p>
            <a:r>
              <a:rPr lang="en-GB" sz="3200" b="1" dirty="0" smtClean="0"/>
              <a:t>Workshop  held May 25-26</a:t>
            </a:r>
            <a:r>
              <a:rPr lang="en-GB" sz="3200" b="1" baseline="30000" dirty="0" smtClean="0"/>
              <a:t>th</a:t>
            </a:r>
            <a:r>
              <a:rPr lang="en-GB" sz="3200" b="1" dirty="0" smtClean="0"/>
              <a:t> , 2018 </a:t>
            </a:r>
          </a:p>
          <a:p>
            <a:endParaRPr lang="en-GB" sz="3200" b="1" dirty="0"/>
          </a:p>
          <a:p>
            <a:r>
              <a:rPr lang="en-GB" sz="3200" b="1" dirty="0" smtClean="0"/>
              <a:t>Equally focus on yield and market value traits </a:t>
            </a:r>
            <a:endParaRPr lang="en-GB" sz="3200" b="1" dirty="0"/>
          </a:p>
        </p:txBody>
      </p:sp>
      <p:sp>
        <p:nvSpPr>
          <p:cNvPr id="5" name="Rectangle 4"/>
          <p:cNvSpPr/>
          <p:nvPr/>
        </p:nvSpPr>
        <p:spPr>
          <a:xfrm>
            <a:off x="313505" y="485388"/>
            <a:ext cx="11416942" cy="800219"/>
          </a:xfrm>
          <a:prstGeom prst="rect">
            <a:avLst/>
          </a:prstGeom>
        </p:spPr>
        <p:txBody>
          <a:bodyPr wrap="square">
            <a:spAutoFit/>
          </a:bodyPr>
          <a:lstStyle/>
          <a:p>
            <a:r>
              <a:rPr lang="en-US" sz="2300" b="1" dirty="0"/>
              <a:t>Building the Country and Region Driven Bean Business Investment Case &amp; Strengthening PABRA Demand Led Breeding Approach </a:t>
            </a:r>
            <a:endParaRPr lang="en-GB" sz="2300" dirty="0"/>
          </a:p>
        </p:txBody>
      </p:sp>
    </p:spTree>
    <p:extLst>
      <p:ext uri="{BB962C8B-B14F-4D97-AF65-F5344CB8AC3E}">
        <p14:creationId xmlns:p14="http://schemas.microsoft.com/office/powerpoint/2010/main" val="30042448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COUNTING ON BEANS</a:t>
            </a:r>
            <a:r>
              <a:rPr lang="en-US" b="1" dirty="0" smtClean="0"/>
              <a:t>:</a:t>
            </a:r>
            <a:r>
              <a:rPr lang="en-GB" dirty="0"/>
              <a:t/>
            </a:r>
            <a:br>
              <a:rPr lang="en-GB" dirty="0"/>
            </a:br>
            <a:endParaRPr lang="en-GB" dirty="0"/>
          </a:p>
        </p:txBody>
      </p:sp>
      <p:sp>
        <p:nvSpPr>
          <p:cNvPr id="3" name="Content Placeholder 2"/>
          <p:cNvSpPr>
            <a:spLocks noGrp="1"/>
          </p:cNvSpPr>
          <p:nvPr>
            <p:ph idx="1"/>
          </p:nvPr>
        </p:nvSpPr>
        <p:spPr/>
        <p:txBody>
          <a:bodyPr>
            <a:normAutofit lnSpcReduction="10000"/>
          </a:bodyPr>
          <a:lstStyle/>
          <a:p>
            <a:r>
              <a:rPr lang="en-GB" b="1" dirty="0" smtClean="0"/>
              <a:t>Beans </a:t>
            </a:r>
            <a:r>
              <a:rPr lang="en-GB" b="1" dirty="0"/>
              <a:t>count </a:t>
            </a:r>
            <a:r>
              <a:rPr lang="en-GB" dirty="0"/>
              <a:t>because their products deliver the following benefits: </a:t>
            </a:r>
          </a:p>
          <a:p>
            <a:pPr lvl="1"/>
            <a:r>
              <a:rPr lang="en-GB" b="1" dirty="0"/>
              <a:t>Social inclusion </a:t>
            </a:r>
            <a:r>
              <a:rPr lang="en-GB" dirty="0"/>
              <a:t>through wealth creation, women and small holders empowerment  </a:t>
            </a:r>
          </a:p>
          <a:p>
            <a:pPr lvl="1"/>
            <a:r>
              <a:rPr lang="en-GB" b="1" dirty="0"/>
              <a:t>Nutritional benefits</a:t>
            </a:r>
            <a:r>
              <a:rPr lang="en-GB" dirty="0"/>
              <a:t>, especially for women and children   (e.g. iron and zin ) </a:t>
            </a:r>
          </a:p>
          <a:p>
            <a:pPr lvl="1"/>
            <a:r>
              <a:rPr lang="en-GB" b="1" dirty="0"/>
              <a:t>Health benefits </a:t>
            </a:r>
            <a:r>
              <a:rPr lang="en-GB" dirty="0"/>
              <a:t>by preventing non communicable disease  (obesity)</a:t>
            </a:r>
          </a:p>
          <a:p>
            <a:pPr lvl="1"/>
            <a:r>
              <a:rPr lang="en-GB" b="1" dirty="0"/>
              <a:t>Employment opportunities </a:t>
            </a:r>
            <a:r>
              <a:rPr lang="en-GB" dirty="0"/>
              <a:t>, all along the value chain, especially for youth  </a:t>
            </a:r>
          </a:p>
          <a:p>
            <a:pPr lvl="1"/>
            <a:r>
              <a:rPr lang="en-GB" b="1" dirty="0"/>
              <a:t>Environment </a:t>
            </a:r>
            <a:r>
              <a:rPr lang="en-GB" dirty="0"/>
              <a:t>– less fertilizer use; sustainable agricultural systems </a:t>
            </a:r>
          </a:p>
          <a:p>
            <a:pPr lvl="1"/>
            <a:r>
              <a:rPr lang="en-GB" b="1" dirty="0"/>
              <a:t>Industrialization</a:t>
            </a:r>
            <a:r>
              <a:rPr lang="en-GB" dirty="0"/>
              <a:t>- processing to develop value added products e.g. differentiated products/market types or processed beans e.g. canning and precooked beans </a:t>
            </a:r>
          </a:p>
          <a:p>
            <a:pPr lvl="1"/>
            <a:r>
              <a:rPr lang="en-GB" b="1" dirty="0"/>
              <a:t>Trade /foreign current earning through export  and national/regional trade- </a:t>
            </a:r>
            <a:r>
              <a:rPr lang="en-GB" dirty="0"/>
              <a:t>expanding bean products for domestic, regional and international markets  </a:t>
            </a:r>
          </a:p>
          <a:p>
            <a:endParaRPr lang="en-GB" dirty="0"/>
          </a:p>
        </p:txBody>
      </p:sp>
    </p:spTree>
    <p:extLst>
      <p:ext uri="{BB962C8B-B14F-4D97-AF65-F5344CB8AC3E}">
        <p14:creationId xmlns:p14="http://schemas.microsoft.com/office/powerpoint/2010/main" val="39892350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1257" y="287383"/>
            <a:ext cx="11730446" cy="461665"/>
          </a:xfrm>
          <a:prstGeom prst="rect">
            <a:avLst/>
          </a:prstGeom>
          <a:noFill/>
        </p:spPr>
        <p:txBody>
          <a:bodyPr wrap="square" rtlCol="0">
            <a:spAutoFit/>
          </a:bodyPr>
          <a:lstStyle/>
          <a:p>
            <a:pPr algn="ctr"/>
            <a:r>
              <a:rPr lang="en-US" sz="2400" dirty="0">
                <a:solidFill>
                  <a:prstClr val="black"/>
                </a:solidFill>
              </a:rPr>
              <a:t>Services investment areas along the bean value chain development in the corridors </a:t>
            </a:r>
            <a:endParaRPr lang="en-GB" sz="2400" dirty="0"/>
          </a:p>
        </p:txBody>
      </p:sp>
      <p:sp>
        <p:nvSpPr>
          <p:cNvPr id="5" name="Right Arrow Callout 4"/>
          <p:cNvSpPr/>
          <p:nvPr/>
        </p:nvSpPr>
        <p:spPr>
          <a:xfrm>
            <a:off x="718457" y="1123406"/>
            <a:ext cx="2534194" cy="509451"/>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Production Hub</a:t>
            </a:r>
            <a:endParaRPr lang="en-GB" dirty="0">
              <a:solidFill>
                <a:schemeClr val="tx1"/>
              </a:solidFill>
            </a:endParaRPr>
          </a:p>
        </p:txBody>
      </p:sp>
      <p:sp>
        <p:nvSpPr>
          <p:cNvPr id="8" name="Right Arrow Callout 7"/>
          <p:cNvSpPr/>
          <p:nvPr/>
        </p:nvSpPr>
        <p:spPr>
          <a:xfrm>
            <a:off x="3252651" y="1123406"/>
            <a:ext cx="3344772" cy="509451"/>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Postharvest/storage</a:t>
            </a:r>
            <a:endParaRPr lang="en-GB" dirty="0">
              <a:solidFill>
                <a:schemeClr val="tx1"/>
              </a:solidFill>
            </a:endParaRPr>
          </a:p>
        </p:txBody>
      </p:sp>
      <p:sp>
        <p:nvSpPr>
          <p:cNvPr id="9" name="Right Arrow Callout 8"/>
          <p:cNvSpPr/>
          <p:nvPr/>
        </p:nvSpPr>
        <p:spPr>
          <a:xfrm>
            <a:off x="6597423" y="1105312"/>
            <a:ext cx="2326550" cy="613955"/>
          </a:xfrm>
          <a:prstGeom prst="rightArrowCallou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Processing</a:t>
            </a:r>
          </a:p>
        </p:txBody>
      </p:sp>
      <p:sp>
        <p:nvSpPr>
          <p:cNvPr id="13" name="Rounded Rectangle 12"/>
          <p:cNvSpPr/>
          <p:nvPr/>
        </p:nvSpPr>
        <p:spPr>
          <a:xfrm>
            <a:off x="8923973" y="1018902"/>
            <a:ext cx="2193200" cy="6139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Marketing</a:t>
            </a:r>
            <a:endParaRPr lang="en-GB" dirty="0">
              <a:solidFill>
                <a:schemeClr val="tx1"/>
              </a:solidFill>
            </a:endParaRPr>
          </a:p>
        </p:txBody>
      </p:sp>
      <p:sp>
        <p:nvSpPr>
          <p:cNvPr id="14" name="Snip Same Side Corner Rectangle 13"/>
          <p:cNvSpPr/>
          <p:nvPr/>
        </p:nvSpPr>
        <p:spPr>
          <a:xfrm>
            <a:off x="548640" y="3392769"/>
            <a:ext cx="2586445" cy="2799025"/>
          </a:xfrm>
          <a:prstGeom prst="snip2Same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Demand led Variety development</a:t>
            </a:r>
          </a:p>
          <a:p>
            <a:r>
              <a:rPr lang="en-GB" dirty="0" smtClean="0">
                <a:solidFill>
                  <a:schemeClr val="tx1"/>
                </a:solidFill>
              </a:rPr>
              <a:t>Seed </a:t>
            </a:r>
            <a:r>
              <a:rPr lang="en-GB" dirty="0">
                <a:solidFill>
                  <a:schemeClr val="tx1"/>
                </a:solidFill>
              </a:rPr>
              <a:t>system</a:t>
            </a:r>
          </a:p>
          <a:p>
            <a:r>
              <a:rPr lang="en-GB" dirty="0" smtClean="0">
                <a:solidFill>
                  <a:schemeClr val="tx1"/>
                </a:solidFill>
              </a:rPr>
              <a:t>Soil fertility </a:t>
            </a:r>
          </a:p>
          <a:p>
            <a:r>
              <a:rPr lang="en-GB" dirty="0" smtClean="0">
                <a:solidFill>
                  <a:schemeClr val="tx1"/>
                </a:solidFill>
              </a:rPr>
              <a:t>Input supply services </a:t>
            </a:r>
            <a:endParaRPr lang="en-GB" dirty="0">
              <a:solidFill>
                <a:schemeClr val="tx1"/>
              </a:solidFill>
            </a:endParaRPr>
          </a:p>
          <a:p>
            <a:r>
              <a:rPr lang="en-GB" dirty="0">
                <a:solidFill>
                  <a:schemeClr val="tx1"/>
                </a:solidFill>
              </a:rPr>
              <a:t>Weeding</a:t>
            </a:r>
          </a:p>
          <a:p>
            <a:r>
              <a:rPr lang="en-GB" dirty="0" smtClean="0">
                <a:solidFill>
                  <a:schemeClr val="tx1"/>
                </a:solidFill>
              </a:rPr>
              <a:t>Irrigation</a:t>
            </a:r>
            <a:endParaRPr lang="en-GB" dirty="0">
              <a:solidFill>
                <a:schemeClr val="tx1"/>
              </a:solidFill>
            </a:endParaRPr>
          </a:p>
        </p:txBody>
      </p:sp>
      <p:sp>
        <p:nvSpPr>
          <p:cNvPr id="15" name="Snip Same Side Corner Rectangle 14"/>
          <p:cNvSpPr/>
          <p:nvPr/>
        </p:nvSpPr>
        <p:spPr>
          <a:xfrm>
            <a:off x="3474719" y="3458085"/>
            <a:ext cx="1815737" cy="2185070"/>
          </a:xfrm>
          <a:prstGeom prst="snip2Same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Harvesting</a:t>
            </a:r>
          </a:p>
          <a:p>
            <a:r>
              <a:rPr lang="en-GB" dirty="0">
                <a:solidFill>
                  <a:schemeClr val="tx1"/>
                </a:solidFill>
              </a:rPr>
              <a:t>Threshing</a:t>
            </a:r>
          </a:p>
          <a:p>
            <a:r>
              <a:rPr lang="en-GB" dirty="0">
                <a:solidFill>
                  <a:schemeClr val="tx1"/>
                </a:solidFill>
              </a:rPr>
              <a:t>Winnowing</a:t>
            </a:r>
          </a:p>
          <a:p>
            <a:r>
              <a:rPr lang="en-GB" dirty="0">
                <a:solidFill>
                  <a:schemeClr val="tx1"/>
                </a:solidFill>
              </a:rPr>
              <a:t>Cleaning</a:t>
            </a:r>
          </a:p>
          <a:p>
            <a:r>
              <a:rPr lang="en-GB" dirty="0" smtClean="0">
                <a:solidFill>
                  <a:schemeClr val="tx1"/>
                </a:solidFill>
              </a:rPr>
              <a:t>Drying</a:t>
            </a:r>
          </a:p>
          <a:p>
            <a:r>
              <a:rPr lang="en-GB" dirty="0" smtClean="0">
                <a:solidFill>
                  <a:schemeClr val="tx1"/>
                </a:solidFill>
              </a:rPr>
              <a:t>Warehousing </a:t>
            </a:r>
          </a:p>
          <a:p>
            <a:r>
              <a:rPr lang="en-GB" dirty="0" smtClean="0">
                <a:solidFill>
                  <a:schemeClr val="tx1"/>
                </a:solidFill>
              </a:rPr>
              <a:t>Transport </a:t>
            </a:r>
          </a:p>
          <a:p>
            <a:endParaRPr lang="en-GB" dirty="0">
              <a:solidFill>
                <a:schemeClr val="tx1"/>
              </a:solidFill>
            </a:endParaRPr>
          </a:p>
        </p:txBody>
      </p:sp>
      <p:sp>
        <p:nvSpPr>
          <p:cNvPr id="16" name="Snip Same Side Corner Rectangle 15"/>
          <p:cNvSpPr/>
          <p:nvPr/>
        </p:nvSpPr>
        <p:spPr>
          <a:xfrm>
            <a:off x="6225130" y="3425426"/>
            <a:ext cx="1802675" cy="1995660"/>
          </a:xfrm>
          <a:prstGeom prst="snip2Same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Precooking</a:t>
            </a:r>
          </a:p>
          <a:p>
            <a:r>
              <a:rPr lang="en-GB" dirty="0" smtClean="0">
                <a:solidFill>
                  <a:schemeClr val="tx1"/>
                </a:solidFill>
              </a:rPr>
              <a:t>Grinding</a:t>
            </a:r>
          </a:p>
          <a:p>
            <a:r>
              <a:rPr lang="en-GB" dirty="0" smtClean="0">
                <a:solidFill>
                  <a:schemeClr val="tx1"/>
                </a:solidFill>
              </a:rPr>
              <a:t>Caning</a:t>
            </a:r>
            <a:endParaRPr lang="en-GB" dirty="0">
              <a:solidFill>
                <a:schemeClr val="tx1"/>
              </a:solidFill>
            </a:endParaRPr>
          </a:p>
          <a:p>
            <a:endParaRPr lang="en-GB" dirty="0">
              <a:solidFill>
                <a:schemeClr val="tx1"/>
              </a:solidFill>
            </a:endParaRPr>
          </a:p>
        </p:txBody>
      </p:sp>
      <p:sp>
        <p:nvSpPr>
          <p:cNvPr id="17" name="Snip Same Side Corner Rectangle 16"/>
          <p:cNvSpPr/>
          <p:nvPr/>
        </p:nvSpPr>
        <p:spPr>
          <a:xfrm>
            <a:off x="8917441" y="3458083"/>
            <a:ext cx="2747690" cy="1832374"/>
          </a:xfrm>
          <a:prstGeom prst="snip2Same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Packaging</a:t>
            </a:r>
          </a:p>
          <a:p>
            <a:r>
              <a:rPr lang="en-GB" dirty="0" smtClean="0">
                <a:solidFill>
                  <a:schemeClr val="tx1"/>
                </a:solidFill>
              </a:rPr>
              <a:t>Transportation</a:t>
            </a:r>
          </a:p>
          <a:p>
            <a:r>
              <a:rPr lang="en-GB" dirty="0" smtClean="0">
                <a:solidFill>
                  <a:schemeClr val="tx1"/>
                </a:solidFill>
              </a:rPr>
              <a:t>Distribution  services</a:t>
            </a:r>
          </a:p>
          <a:p>
            <a:r>
              <a:rPr lang="en-GB" dirty="0" smtClean="0">
                <a:solidFill>
                  <a:schemeClr val="tx1"/>
                </a:solidFill>
              </a:rPr>
              <a:t>Information  services  </a:t>
            </a:r>
            <a:endParaRPr lang="en-GB" dirty="0">
              <a:solidFill>
                <a:schemeClr val="tx1"/>
              </a:solidFill>
            </a:endParaRPr>
          </a:p>
        </p:txBody>
      </p:sp>
      <p:sp>
        <p:nvSpPr>
          <p:cNvPr id="18" name="Down Arrow 17"/>
          <p:cNvSpPr/>
          <p:nvPr/>
        </p:nvSpPr>
        <p:spPr>
          <a:xfrm>
            <a:off x="1557405" y="1632858"/>
            <a:ext cx="378823" cy="175991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Down Arrow 18"/>
          <p:cNvSpPr/>
          <p:nvPr/>
        </p:nvSpPr>
        <p:spPr>
          <a:xfrm>
            <a:off x="4256242" y="1632857"/>
            <a:ext cx="433323" cy="182522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Down Arrow 19"/>
          <p:cNvSpPr/>
          <p:nvPr/>
        </p:nvSpPr>
        <p:spPr>
          <a:xfrm>
            <a:off x="6861605" y="1789608"/>
            <a:ext cx="477475" cy="166847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Down Arrow 20"/>
          <p:cNvSpPr/>
          <p:nvPr/>
        </p:nvSpPr>
        <p:spPr>
          <a:xfrm>
            <a:off x="9733529" y="1639389"/>
            <a:ext cx="404267" cy="178603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979714" y="6413863"/>
            <a:ext cx="11011989" cy="461665"/>
          </a:xfrm>
          <a:prstGeom prst="rect">
            <a:avLst/>
          </a:prstGeom>
          <a:noFill/>
        </p:spPr>
        <p:txBody>
          <a:bodyPr wrap="square" rtlCol="0">
            <a:spAutoFit/>
          </a:bodyPr>
          <a:lstStyle/>
          <a:p>
            <a:pPr algn="ctr"/>
            <a:r>
              <a:rPr lang="en-GB" sz="2400" dirty="0" smtClean="0"/>
              <a:t>Financial, information, insurance services, hotel  </a:t>
            </a:r>
            <a:endParaRPr lang="en-GB" sz="2400" dirty="0"/>
          </a:p>
        </p:txBody>
      </p:sp>
      <p:sp>
        <p:nvSpPr>
          <p:cNvPr id="7" name="Right Arrow 6"/>
          <p:cNvSpPr/>
          <p:nvPr/>
        </p:nvSpPr>
        <p:spPr>
          <a:xfrm rot="10800000">
            <a:off x="1005837" y="6390895"/>
            <a:ext cx="229187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a:off x="9548949" y="6400798"/>
            <a:ext cx="211618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29236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ABE62A-A0C6-41D4-BF98-248B8CCD08DF}"/>
              </a:ext>
            </a:extLst>
          </p:cNvPr>
          <p:cNvSpPr>
            <a:spLocks noGrp="1"/>
          </p:cNvSpPr>
          <p:nvPr>
            <p:ph type="title"/>
          </p:nvPr>
        </p:nvSpPr>
        <p:spPr>
          <a:xfrm>
            <a:off x="254000" y="109538"/>
            <a:ext cx="9879013" cy="511175"/>
          </a:xfrm>
        </p:spPr>
        <p:txBody>
          <a:bodyPr/>
          <a:lstStyle/>
          <a:p>
            <a:pPr>
              <a:defRPr/>
            </a:pPr>
            <a:r>
              <a:rPr lang="en-US" sz="2800" b="1" dirty="0">
                <a:latin typeface="Comic Sans MS" panose="030F0702030302020204" pitchFamily="66" charset="0"/>
                <a:cs typeface="+mn-cs"/>
              </a:rPr>
              <a:t>Fresh pod bean market in Uganda- DLB</a:t>
            </a:r>
          </a:p>
        </p:txBody>
      </p:sp>
      <p:sp>
        <p:nvSpPr>
          <p:cNvPr id="3" name="Content Placeholder 2">
            <a:extLst>
              <a:ext uri="{FF2B5EF4-FFF2-40B4-BE49-F238E27FC236}">
                <a16:creationId xmlns:a16="http://schemas.microsoft.com/office/drawing/2014/main" xmlns="" id="{F23D9D69-C943-4C24-8B69-60742ABBD017}"/>
              </a:ext>
            </a:extLst>
          </p:cNvPr>
          <p:cNvSpPr>
            <a:spLocks noGrp="1"/>
          </p:cNvSpPr>
          <p:nvPr>
            <p:ph idx="1"/>
          </p:nvPr>
        </p:nvSpPr>
        <p:spPr>
          <a:xfrm>
            <a:off x="292100" y="708025"/>
            <a:ext cx="7067550" cy="5984875"/>
          </a:xfrm>
        </p:spPr>
        <p:txBody>
          <a:bodyPr>
            <a:normAutofit lnSpcReduction="10000"/>
          </a:bodyPr>
          <a:lstStyle/>
          <a:p>
            <a:pPr>
              <a:spcBef>
                <a:spcPts val="600"/>
              </a:spcBef>
              <a:defRPr/>
            </a:pPr>
            <a:r>
              <a:rPr lang="en-US" sz="2000" dirty="0">
                <a:latin typeface="Comic Sans MS" panose="030F0702030302020204" pitchFamily="66" charset="0"/>
                <a:cs typeface="+mn-cs"/>
              </a:rPr>
              <a:t>Potential</a:t>
            </a:r>
          </a:p>
          <a:p>
            <a:pPr lvl="1">
              <a:spcBef>
                <a:spcPts val="600"/>
              </a:spcBef>
              <a:defRPr/>
            </a:pPr>
            <a:r>
              <a:rPr lang="en-US" sz="1800" dirty="0">
                <a:solidFill>
                  <a:srgbClr val="FF0000"/>
                </a:solidFill>
                <a:latin typeface="Comic Sans MS" panose="030F0702030302020204" pitchFamily="66" charset="0"/>
                <a:cs typeface="+mn-cs"/>
              </a:rPr>
              <a:t>Total 7,560 –(90-100)kg of green beans per week in Kampala alone = 39,312 bags per year 3,931.2 tons of green pod beans per year @ kilo is sold at USD 0.6= USD 2,358,720 –</a:t>
            </a:r>
            <a:r>
              <a:rPr lang="en-US" sz="1800" dirty="0">
                <a:solidFill>
                  <a:srgbClr val="7030A0"/>
                </a:solidFill>
                <a:latin typeface="Comic Sans MS" panose="030F0702030302020204" pitchFamily="66" charset="0"/>
                <a:cs typeface="+mn-cs"/>
              </a:rPr>
              <a:t>Business case</a:t>
            </a:r>
          </a:p>
          <a:p>
            <a:pPr lvl="1">
              <a:spcBef>
                <a:spcPts val="600"/>
              </a:spcBef>
              <a:defRPr/>
            </a:pPr>
            <a:r>
              <a:rPr lang="en-US" sz="1800" dirty="0">
                <a:solidFill>
                  <a:srgbClr val="7030A0"/>
                </a:solidFill>
                <a:latin typeface="Comic Sans MS" panose="030F0702030302020204" pitchFamily="66" charset="0"/>
                <a:cs typeface="+mn-cs"/>
              </a:rPr>
              <a:t>How to we tap into the export market?</a:t>
            </a:r>
          </a:p>
          <a:p>
            <a:pPr>
              <a:spcBef>
                <a:spcPts val="600"/>
              </a:spcBef>
              <a:defRPr/>
            </a:pPr>
            <a:r>
              <a:rPr lang="en-US" sz="2000" dirty="0">
                <a:latin typeface="Comic Sans MS" panose="030F0702030302020204" pitchFamily="66" charset="0"/>
              </a:rPr>
              <a:t>Sources of Green bean pod</a:t>
            </a:r>
          </a:p>
          <a:p>
            <a:pPr lvl="1">
              <a:spcBef>
                <a:spcPts val="600"/>
              </a:spcBef>
              <a:defRPr/>
            </a:pPr>
            <a:r>
              <a:rPr lang="en-US" sz="1800" dirty="0" err="1">
                <a:latin typeface="Comic Sans MS" panose="030F0702030302020204" pitchFamily="66" charset="0"/>
              </a:rPr>
              <a:t>Mbale</a:t>
            </a:r>
            <a:r>
              <a:rPr lang="en-US" sz="1800" dirty="0">
                <a:latin typeface="Comic Sans MS" panose="030F0702030302020204" pitchFamily="66" charset="0"/>
              </a:rPr>
              <a:t>, </a:t>
            </a:r>
            <a:r>
              <a:rPr lang="en-US" sz="1800" dirty="0" err="1">
                <a:latin typeface="Comic Sans MS" panose="030F0702030302020204" pitchFamily="66" charset="0"/>
              </a:rPr>
              <a:t>Sironko</a:t>
            </a:r>
            <a:r>
              <a:rPr lang="en-US" sz="1800" dirty="0">
                <a:latin typeface="Comic Sans MS" panose="030F0702030302020204" pitchFamily="66" charset="0"/>
              </a:rPr>
              <a:t>, </a:t>
            </a:r>
            <a:r>
              <a:rPr lang="en-US" sz="1800" dirty="0" err="1">
                <a:latin typeface="Comic Sans MS" panose="030F0702030302020204" pitchFamily="66" charset="0"/>
              </a:rPr>
              <a:t>Mpigi</a:t>
            </a:r>
            <a:r>
              <a:rPr lang="en-US" sz="1800" dirty="0">
                <a:latin typeface="Comic Sans MS" panose="030F0702030302020204" pitchFamily="66" charset="0"/>
              </a:rPr>
              <a:t>, </a:t>
            </a:r>
            <a:r>
              <a:rPr lang="en-US" sz="1800" dirty="0" err="1">
                <a:latin typeface="Comic Sans MS" panose="030F0702030302020204" pitchFamily="66" charset="0"/>
              </a:rPr>
              <a:t>Zirobwe</a:t>
            </a:r>
            <a:r>
              <a:rPr lang="en-US" sz="1800" dirty="0">
                <a:latin typeface="Comic Sans MS" panose="030F0702030302020204" pitchFamily="66" charset="0"/>
              </a:rPr>
              <a:t>, </a:t>
            </a:r>
            <a:r>
              <a:rPr lang="en-US" sz="1800" dirty="0" err="1">
                <a:latin typeface="Comic Sans MS" panose="030F0702030302020204" pitchFamily="66" charset="0"/>
              </a:rPr>
              <a:t>Kiboga</a:t>
            </a:r>
            <a:r>
              <a:rPr lang="en-US" sz="1800" dirty="0">
                <a:latin typeface="Comic Sans MS" panose="030F0702030302020204" pitchFamily="66" charset="0"/>
              </a:rPr>
              <a:t>, </a:t>
            </a:r>
            <a:r>
              <a:rPr lang="en-US" sz="1800" dirty="0" err="1">
                <a:latin typeface="Comic Sans MS" panose="030F0702030302020204" pitchFamily="66" charset="0"/>
              </a:rPr>
              <a:t>Mityna</a:t>
            </a:r>
            <a:r>
              <a:rPr lang="en-US" sz="1800" dirty="0">
                <a:latin typeface="Comic Sans MS" panose="030F0702030302020204" pitchFamily="66" charset="0"/>
              </a:rPr>
              <a:t>, </a:t>
            </a:r>
            <a:r>
              <a:rPr lang="en-US" sz="1800" dirty="0" err="1">
                <a:latin typeface="Comic Sans MS" panose="030F0702030302020204" pitchFamily="66" charset="0"/>
              </a:rPr>
              <a:t>Kabale</a:t>
            </a:r>
            <a:r>
              <a:rPr lang="en-US" sz="1800" dirty="0">
                <a:latin typeface="Comic Sans MS" panose="030F0702030302020204" pitchFamily="66" charset="0"/>
              </a:rPr>
              <a:t>, Kisoro, </a:t>
            </a:r>
            <a:r>
              <a:rPr lang="en-US" sz="1800" dirty="0" err="1">
                <a:latin typeface="Comic Sans MS" panose="030F0702030302020204" pitchFamily="66" charset="0"/>
              </a:rPr>
              <a:t>fortportal</a:t>
            </a:r>
            <a:r>
              <a:rPr lang="en-US" sz="1800" dirty="0">
                <a:latin typeface="Comic Sans MS" panose="030F0702030302020204" pitchFamily="66" charset="0"/>
              </a:rPr>
              <a:t> Mbarara, Rwanda –</a:t>
            </a:r>
            <a:r>
              <a:rPr lang="en-US" sz="1800" dirty="0">
                <a:solidFill>
                  <a:srgbClr val="7030A0"/>
                </a:solidFill>
                <a:latin typeface="Comic Sans MS" panose="030F0702030302020204" pitchFamily="66" charset="0"/>
              </a:rPr>
              <a:t>Mapping Green pod bean corridor required</a:t>
            </a:r>
          </a:p>
          <a:p>
            <a:pPr>
              <a:spcBef>
                <a:spcPts val="600"/>
              </a:spcBef>
              <a:defRPr/>
            </a:pPr>
            <a:r>
              <a:rPr lang="en-US" sz="2000" dirty="0">
                <a:latin typeface="Comic Sans MS" panose="030F0702030302020204" pitchFamily="66" charset="0"/>
                <a:cs typeface="+mn-cs"/>
              </a:rPr>
              <a:t>Varieties,</a:t>
            </a:r>
            <a:r>
              <a:rPr lang="en-US" dirty="0"/>
              <a:t> </a:t>
            </a:r>
          </a:p>
          <a:p>
            <a:pPr lvl="1">
              <a:spcBef>
                <a:spcPts val="600"/>
              </a:spcBef>
              <a:defRPr/>
            </a:pPr>
            <a:r>
              <a:rPr lang="en-US" sz="1800" dirty="0" err="1">
                <a:latin typeface="Comic Sans MS" panose="030F0702030302020204" pitchFamily="66" charset="0"/>
                <a:cs typeface="+mn-cs"/>
              </a:rPr>
              <a:t>Nabe</a:t>
            </a:r>
            <a:r>
              <a:rPr lang="en-US" sz="1800" dirty="0">
                <a:latin typeface="Comic Sans MS" panose="030F0702030302020204" pitchFamily="66" charset="0"/>
                <a:cs typeface="+mn-cs"/>
              </a:rPr>
              <a:t> 12C (</a:t>
            </a:r>
            <a:r>
              <a:rPr lang="en-US" sz="1800" dirty="0" err="1">
                <a:latin typeface="Comic Sans MS" panose="030F0702030302020204" pitchFamily="66" charset="0"/>
                <a:cs typeface="+mn-cs"/>
              </a:rPr>
              <a:t>Masavu</a:t>
            </a:r>
            <a:r>
              <a:rPr lang="en-US" sz="1800" dirty="0">
                <a:latin typeface="Comic Sans MS" panose="030F0702030302020204" pitchFamily="66" charset="0"/>
                <a:cs typeface="+mn-cs"/>
              </a:rPr>
              <a:t>), NAROBEAN 1; </a:t>
            </a:r>
            <a:r>
              <a:rPr lang="en-US" sz="1800" dirty="0" err="1">
                <a:latin typeface="Comic Sans MS" panose="030F0702030302020204" pitchFamily="66" charset="0"/>
                <a:cs typeface="+mn-cs"/>
              </a:rPr>
              <a:t>Kayebwa</a:t>
            </a:r>
            <a:r>
              <a:rPr lang="en-US" sz="1800" dirty="0">
                <a:latin typeface="Comic Sans MS" panose="030F0702030302020204" pitchFamily="66" charset="0"/>
                <a:cs typeface="+mn-cs"/>
              </a:rPr>
              <a:t> (</a:t>
            </a:r>
            <a:r>
              <a:rPr lang="en-US" sz="1800" dirty="0" err="1">
                <a:latin typeface="Comic Sans MS" panose="030F0702030302020204" pitchFamily="66" charset="0"/>
                <a:cs typeface="+mn-cs"/>
              </a:rPr>
              <a:t>Nabe</a:t>
            </a:r>
            <a:r>
              <a:rPr lang="en-US" sz="1800" dirty="0">
                <a:latin typeface="Comic Sans MS" panose="030F0702030302020204" pitchFamily="66" charset="0"/>
                <a:cs typeface="+mn-cs"/>
              </a:rPr>
              <a:t> 15, 20, 23); Red mottled (</a:t>
            </a:r>
            <a:r>
              <a:rPr lang="en-US" sz="1800" dirty="0" err="1">
                <a:latin typeface="Comic Sans MS" panose="030F0702030302020204" pitchFamily="66" charset="0"/>
                <a:cs typeface="+mn-cs"/>
              </a:rPr>
              <a:t>Kaduli</a:t>
            </a:r>
            <a:r>
              <a:rPr lang="en-US" sz="1800" dirty="0">
                <a:latin typeface="Comic Sans MS" panose="030F0702030302020204" pitchFamily="66" charset="0"/>
                <a:cs typeface="+mn-cs"/>
              </a:rPr>
              <a:t>, NABE 16, NABE 17, NAROBEAN 2) –</a:t>
            </a:r>
            <a:r>
              <a:rPr lang="en-US" sz="1800" dirty="0">
                <a:solidFill>
                  <a:srgbClr val="7030A0"/>
                </a:solidFill>
                <a:latin typeface="Comic Sans MS" panose="030F0702030302020204" pitchFamily="66" charset="0"/>
                <a:cs typeface="+mn-cs"/>
              </a:rPr>
              <a:t>Which is the most suited?</a:t>
            </a:r>
          </a:p>
          <a:p>
            <a:pPr marL="0" lvl="1" indent="457200">
              <a:spcBef>
                <a:spcPts val="600"/>
              </a:spcBef>
              <a:defRPr/>
            </a:pPr>
            <a:r>
              <a:rPr lang="en-US" sz="2000" dirty="0">
                <a:latin typeface="Comic Sans MS" panose="030F0702030302020204" pitchFamily="66" charset="0"/>
                <a:cs typeface="+mn-cs"/>
              </a:rPr>
              <a:t>Issues-</a:t>
            </a:r>
            <a:r>
              <a:rPr lang="en-US" sz="2000" dirty="0">
                <a:solidFill>
                  <a:srgbClr val="7030A0"/>
                </a:solidFill>
                <a:latin typeface="Comic Sans MS" panose="030F0702030302020204" pitchFamily="66" charset="0"/>
                <a:cs typeface="+mn-cs"/>
              </a:rPr>
              <a:t> interventions needed</a:t>
            </a:r>
          </a:p>
          <a:p>
            <a:pPr marL="457200" lvl="2" indent="457200">
              <a:spcBef>
                <a:spcPts val="600"/>
              </a:spcBef>
              <a:defRPr/>
            </a:pPr>
            <a:r>
              <a:rPr lang="en-US" sz="1600" dirty="0">
                <a:solidFill>
                  <a:srgbClr val="FF0000"/>
                </a:solidFill>
                <a:latin typeface="Comic Sans MS" panose="030F0702030302020204" pitchFamily="66" charset="0"/>
                <a:cs typeface="+mn-cs"/>
              </a:rPr>
              <a:t>Seed availability</a:t>
            </a:r>
          </a:p>
          <a:p>
            <a:pPr marL="457200" lvl="2" indent="457200">
              <a:spcBef>
                <a:spcPts val="600"/>
              </a:spcBef>
              <a:defRPr/>
            </a:pPr>
            <a:r>
              <a:rPr lang="en-US" sz="1600" dirty="0">
                <a:solidFill>
                  <a:srgbClr val="FF0000"/>
                </a:solidFill>
                <a:latin typeface="Comic Sans MS" panose="030F0702030302020204" pitchFamily="66" charset="0"/>
                <a:cs typeface="+mn-cs"/>
              </a:rPr>
              <a:t>Bronzing/oxidation of grain after threshing/storage</a:t>
            </a:r>
          </a:p>
          <a:p>
            <a:pPr marL="457200" lvl="2" indent="457200">
              <a:spcBef>
                <a:spcPts val="600"/>
              </a:spcBef>
              <a:defRPr/>
            </a:pPr>
            <a:r>
              <a:rPr lang="en-US" sz="1600" dirty="0">
                <a:solidFill>
                  <a:srgbClr val="FF0000"/>
                </a:solidFill>
                <a:latin typeface="Comic Sans MS" panose="030F0702030302020204" pitchFamily="66" charset="0"/>
                <a:cs typeface="+mn-cs"/>
              </a:rPr>
              <a:t>Packaging and presentation</a:t>
            </a:r>
          </a:p>
          <a:p>
            <a:pPr marL="457200" lvl="2" indent="457200">
              <a:spcBef>
                <a:spcPts val="600"/>
              </a:spcBef>
              <a:defRPr/>
            </a:pPr>
            <a:r>
              <a:rPr lang="en-US" sz="1600" dirty="0">
                <a:solidFill>
                  <a:srgbClr val="FF0000"/>
                </a:solidFill>
                <a:latin typeface="Comic Sans MS" panose="030F0702030302020204" pitchFamily="66" charset="0"/>
                <a:cs typeface="+mn-cs"/>
              </a:rPr>
              <a:t>Pesticides/fungicides</a:t>
            </a:r>
          </a:p>
          <a:p>
            <a:pPr marL="457200" lvl="2" indent="457200">
              <a:spcBef>
                <a:spcPts val="600"/>
              </a:spcBef>
              <a:defRPr/>
            </a:pPr>
            <a:r>
              <a:rPr lang="en-US" sz="1600" dirty="0">
                <a:solidFill>
                  <a:srgbClr val="FF0000"/>
                </a:solidFill>
                <a:latin typeface="Comic Sans MS" panose="030F0702030302020204" pitchFamily="66" charset="0"/>
                <a:cs typeface="+mn-cs"/>
              </a:rPr>
              <a:t>GAP</a:t>
            </a:r>
          </a:p>
        </p:txBody>
      </p:sp>
      <p:pic>
        <p:nvPicPr>
          <p:cNvPr id="922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86975" y="0"/>
            <a:ext cx="2105025" cy="374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86975" y="3109913"/>
            <a:ext cx="2105025" cy="374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4400" y="982663"/>
            <a:ext cx="28225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4400" y="5275263"/>
            <a:ext cx="2833688"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4400" y="3097213"/>
            <a:ext cx="2822575"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9933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19125" y="90488"/>
            <a:ext cx="6770688" cy="930275"/>
          </a:xfrm>
        </p:spPr>
        <p:txBody>
          <a:bodyPr/>
          <a:lstStyle/>
          <a:p>
            <a:r>
              <a:rPr lang="en-US" altLang="en-US" sz="3200" smtClean="0">
                <a:latin typeface="Comic Sans MS" panose="030F0702030302020204" pitchFamily="66" charset="0"/>
              </a:rPr>
              <a:t>How do we become dynamic?</a:t>
            </a:r>
          </a:p>
        </p:txBody>
      </p:sp>
      <p:sp>
        <p:nvSpPr>
          <p:cNvPr id="10243" name="Content Placeholder 2"/>
          <p:cNvSpPr>
            <a:spLocks noGrp="1"/>
          </p:cNvSpPr>
          <p:nvPr>
            <p:ph idx="1"/>
          </p:nvPr>
        </p:nvSpPr>
        <p:spPr>
          <a:xfrm>
            <a:off x="746125" y="1090613"/>
            <a:ext cx="7839075" cy="4941887"/>
          </a:xfrm>
        </p:spPr>
        <p:txBody>
          <a:bodyPr/>
          <a:lstStyle/>
          <a:p>
            <a:pPr algn="just">
              <a:lnSpc>
                <a:spcPct val="100000"/>
              </a:lnSpc>
              <a:spcAft>
                <a:spcPts val="600"/>
              </a:spcAft>
            </a:pPr>
            <a:r>
              <a:rPr lang="en-US" altLang="en-US" sz="2400" smtClean="0">
                <a:latin typeface="Comic Sans MS" panose="030F0702030302020204" pitchFamily="66" charset="0"/>
              </a:rPr>
              <a:t>Following trends or grabbing opportunities</a:t>
            </a:r>
          </a:p>
          <a:p>
            <a:pPr lvl="1" algn="just">
              <a:lnSpc>
                <a:spcPct val="100000"/>
              </a:lnSpc>
              <a:spcAft>
                <a:spcPts val="600"/>
              </a:spcAft>
            </a:pPr>
            <a:r>
              <a:rPr lang="en-US" altLang="en-US" sz="2000" smtClean="0">
                <a:latin typeface="Comic Sans MS" panose="030F0702030302020204" pitchFamily="66" charset="0"/>
              </a:rPr>
              <a:t>Flat white  bean - Jay fortunes</a:t>
            </a:r>
          </a:p>
          <a:p>
            <a:pPr algn="just">
              <a:lnSpc>
                <a:spcPct val="100000"/>
              </a:lnSpc>
              <a:spcBef>
                <a:spcPts val="1200"/>
              </a:spcBef>
              <a:spcAft>
                <a:spcPts val="600"/>
              </a:spcAft>
            </a:pPr>
            <a:r>
              <a:rPr lang="en-US" altLang="en-US" sz="2000" smtClean="0">
                <a:solidFill>
                  <a:srgbClr val="7030A0"/>
                </a:solidFill>
                <a:latin typeface="Comic Sans MS" panose="030F0702030302020204" pitchFamily="66" charset="0"/>
              </a:rPr>
              <a:t>Already signed an agreement with Jay fortunes to undertake training and mobilizing of farmers for increased productivity of bean. –Ready market available in Italy</a:t>
            </a:r>
          </a:p>
          <a:p>
            <a:pPr algn="just">
              <a:lnSpc>
                <a:spcPct val="100000"/>
              </a:lnSpc>
              <a:spcBef>
                <a:spcPts val="1200"/>
              </a:spcBef>
              <a:spcAft>
                <a:spcPts val="600"/>
              </a:spcAft>
            </a:pPr>
            <a:r>
              <a:rPr lang="en-US" altLang="en-US" sz="2000" smtClean="0">
                <a:latin typeface="Comic Sans MS" panose="030F0702030302020204" pitchFamily="66" charset="0"/>
              </a:rPr>
              <a:t>Evaluation of Flat white and ensure its release</a:t>
            </a:r>
          </a:p>
          <a:p>
            <a:pPr algn="just">
              <a:lnSpc>
                <a:spcPct val="100000"/>
              </a:lnSpc>
              <a:spcBef>
                <a:spcPts val="1200"/>
              </a:spcBef>
              <a:spcAft>
                <a:spcPts val="600"/>
              </a:spcAft>
            </a:pPr>
            <a:r>
              <a:rPr lang="en-US" altLang="en-US" sz="2000" smtClean="0">
                <a:latin typeface="Comic Sans MS" panose="030F0702030302020204" pitchFamily="66" charset="0"/>
              </a:rPr>
              <a:t>Conduct NPT trails to identify other locations apart from Eastern Uganda where this bean can be grown and for official variety release.</a:t>
            </a:r>
          </a:p>
          <a:p>
            <a:pPr lvl="1" algn="just">
              <a:lnSpc>
                <a:spcPct val="100000"/>
              </a:lnSpc>
              <a:spcAft>
                <a:spcPts val="600"/>
              </a:spcAft>
            </a:pPr>
            <a:endParaRPr lang="en-US" altLang="en-US" sz="2000" smtClean="0">
              <a:latin typeface="Comic Sans MS" panose="030F0702030302020204" pitchFamily="66" charset="0"/>
            </a:endParaRPr>
          </a:p>
          <a:p>
            <a:endParaRPr lang="en-US" altLang="en-US" smtClean="0"/>
          </a:p>
        </p:txBody>
      </p:sp>
      <p:pic>
        <p:nvPicPr>
          <p:cNvPr id="10244" name="Content Placeholder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7625" y="90488"/>
            <a:ext cx="1912938"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9663" y="2020888"/>
            <a:ext cx="33401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7737" y="5113338"/>
            <a:ext cx="3106737" cy="17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8169" y="4500790"/>
            <a:ext cx="3106738"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99824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838200" y="365125"/>
            <a:ext cx="6837363" cy="1325563"/>
          </a:xfrm>
        </p:spPr>
        <p:txBody>
          <a:bodyPr/>
          <a:lstStyle/>
          <a:p>
            <a:r>
              <a:rPr lang="en-US" altLang="en-US" sz="3200" smtClean="0">
                <a:latin typeface="Comic Sans MS" panose="030F0702030302020204" pitchFamily="66" charset="0"/>
              </a:rPr>
              <a:t>Penetrating new corridors?</a:t>
            </a:r>
          </a:p>
        </p:txBody>
      </p:sp>
      <p:sp>
        <p:nvSpPr>
          <p:cNvPr id="3" name="Content Placeholder 2">
            <a:extLst>
              <a:ext uri="{FF2B5EF4-FFF2-40B4-BE49-F238E27FC236}">
                <a16:creationId xmlns:a16="http://schemas.microsoft.com/office/drawing/2014/main" xmlns="" id="{20A9AD81-12EC-4A84-AA24-85964C257345}"/>
              </a:ext>
            </a:extLst>
          </p:cNvPr>
          <p:cNvSpPr>
            <a:spLocks noGrp="1"/>
          </p:cNvSpPr>
          <p:nvPr>
            <p:ph idx="1"/>
          </p:nvPr>
        </p:nvSpPr>
        <p:spPr>
          <a:xfrm>
            <a:off x="838200" y="1825625"/>
            <a:ext cx="8147050" cy="4351338"/>
          </a:xfrm>
        </p:spPr>
        <p:txBody>
          <a:bodyPr/>
          <a:lstStyle/>
          <a:p>
            <a:pPr algn="just">
              <a:lnSpc>
                <a:spcPct val="100000"/>
              </a:lnSpc>
              <a:spcAft>
                <a:spcPts val="600"/>
              </a:spcAft>
              <a:defRPr/>
            </a:pPr>
            <a:r>
              <a:rPr lang="en-US" altLang="en-US" sz="2400" dirty="0">
                <a:latin typeface="Comic Sans MS" panose="030F0702030302020204" pitchFamily="66" charset="0"/>
              </a:rPr>
              <a:t>Red Kidney- </a:t>
            </a:r>
            <a:r>
              <a:rPr lang="en-US" altLang="en-US" sz="2400" dirty="0">
                <a:solidFill>
                  <a:srgbClr val="7030A0"/>
                </a:solidFill>
                <a:latin typeface="Comic Sans MS" panose="030F0702030302020204" pitchFamily="66" charset="0"/>
              </a:rPr>
              <a:t>Savanna commodities</a:t>
            </a:r>
          </a:p>
          <a:p>
            <a:pPr lvl="1" algn="just">
              <a:lnSpc>
                <a:spcPct val="100000"/>
              </a:lnSpc>
              <a:spcAft>
                <a:spcPts val="600"/>
              </a:spcAft>
              <a:defRPr/>
            </a:pPr>
            <a:r>
              <a:rPr lang="en-US" altLang="en-US" sz="2000" dirty="0">
                <a:latin typeface="Comic Sans MS" panose="030F0702030302020204" pitchFamily="66" charset="0"/>
              </a:rPr>
              <a:t>Initiated the production of large quantities of seed for red kidney-</a:t>
            </a:r>
          </a:p>
          <a:p>
            <a:pPr lvl="1" algn="just">
              <a:lnSpc>
                <a:spcPct val="100000"/>
              </a:lnSpc>
              <a:spcAft>
                <a:spcPts val="600"/>
              </a:spcAft>
              <a:defRPr/>
            </a:pPr>
            <a:r>
              <a:rPr lang="en-US" altLang="en-US" sz="2000" dirty="0">
                <a:latin typeface="Comic Sans MS" panose="030F0702030302020204" pitchFamily="66" charset="0"/>
              </a:rPr>
              <a:t>Discussion to amalgamate farmers for production was been initiated</a:t>
            </a:r>
          </a:p>
          <a:p>
            <a:pPr marL="0" indent="0">
              <a:buFont typeface="Arial" panose="020B0604020202020204" pitchFamily="34" charset="0"/>
              <a:buNone/>
              <a:defRPr/>
            </a:pPr>
            <a:r>
              <a:rPr lang="en-US" sz="2400" dirty="0">
                <a:latin typeface="Comic Sans MS" panose="030F0702030302020204" pitchFamily="66" charset="0"/>
              </a:rPr>
              <a:t>Issue: -</a:t>
            </a:r>
            <a:r>
              <a:rPr lang="en-US" sz="2400" dirty="0">
                <a:solidFill>
                  <a:srgbClr val="FF0000"/>
                </a:solidFill>
                <a:latin typeface="Comic Sans MS" panose="030F0702030302020204" pitchFamily="66" charset="0"/>
              </a:rPr>
              <a:t>Intervention</a:t>
            </a:r>
          </a:p>
          <a:p>
            <a:pPr>
              <a:defRPr/>
            </a:pPr>
            <a:r>
              <a:rPr lang="en-US" sz="2000" dirty="0">
                <a:latin typeface="Comic Sans MS" panose="030F0702030302020204" pitchFamily="66" charset="0"/>
              </a:rPr>
              <a:t>Poor </a:t>
            </a:r>
            <a:r>
              <a:rPr lang="en-US" sz="2000" dirty="0" err="1">
                <a:latin typeface="Comic Sans MS" panose="030F0702030302020204" pitchFamily="66" charset="0"/>
              </a:rPr>
              <a:t>colour</a:t>
            </a:r>
            <a:r>
              <a:rPr lang="en-US" sz="2000" dirty="0">
                <a:latin typeface="Comic Sans MS" panose="030F0702030302020204" pitchFamily="66" charset="0"/>
              </a:rPr>
              <a:t> retainment both doing production and processing</a:t>
            </a:r>
          </a:p>
          <a:p>
            <a:pPr lvl="1">
              <a:defRPr/>
            </a:pPr>
            <a:r>
              <a:rPr lang="en-US" sz="2000" dirty="0">
                <a:latin typeface="Comic Sans MS" panose="030F0702030302020204" pitchFamily="66" charset="0"/>
              </a:rPr>
              <a:t>Breed for better </a:t>
            </a:r>
            <a:r>
              <a:rPr lang="en-US" sz="2000" dirty="0" err="1">
                <a:latin typeface="Comic Sans MS" panose="030F0702030302020204" pitchFamily="66" charset="0"/>
              </a:rPr>
              <a:t>colour</a:t>
            </a:r>
            <a:r>
              <a:rPr lang="en-US" sz="2000" dirty="0">
                <a:latin typeface="Comic Sans MS" panose="030F0702030302020204" pitchFamily="66" charset="0"/>
              </a:rPr>
              <a:t> retainment or identify better red kidney  bean variety to replace NABE 14</a:t>
            </a:r>
          </a:p>
        </p:txBody>
      </p:sp>
      <p:pic>
        <p:nvPicPr>
          <p:cNvPr id="1126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5250" y="4140200"/>
            <a:ext cx="3182938"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0663" y="92075"/>
            <a:ext cx="4327525"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3211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838200" y="1825625"/>
            <a:ext cx="4823012" cy="4351338"/>
          </a:xfrm>
        </p:spPr>
        <p:txBody>
          <a:bodyPr/>
          <a:lstStyle/>
          <a:p>
            <a:r>
              <a:rPr lang="en-US" dirty="0" smtClean="0"/>
              <a:t>Product profiling</a:t>
            </a:r>
          </a:p>
          <a:p>
            <a:r>
              <a:rPr lang="en-US" dirty="0" smtClean="0"/>
              <a:t>Technical data sheets</a:t>
            </a:r>
          </a:p>
          <a:p>
            <a:r>
              <a:rPr lang="en-US" dirty="0" smtClean="0"/>
              <a:t>Gender integration</a:t>
            </a:r>
          </a:p>
          <a:p>
            <a:r>
              <a:rPr lang="en-US" dirty="0" smtClean="0"/>
              <a:t>Business case development</a:t>
            </a:r>
            <a:endParaRPr lang="en-US" dirty="0"/>
          </a:p>
        </p:txBody>
      </p:sp>
      <p:grpSp>
        <p:nvGrpSpPr>
          <p:cNvPr id="4" name="Group 3"/>
          <p:cNvGrpSpPr/>
          <p:nvPr/>
        </p:nvGrpSpPr>
        <p:grpSpPr>
          <a:xfrm>
            <a:off x="6262596" y="197968"/>
            <a:ext cx="5265549" cy="3174632"/>
            <a:chOff x="4918559" y="2800932"/>
            <a:chExt cx="4269850" cy="3199714"/>
          </a:xfrm>
        </p:grpSpPr>
        <p:pic>
          <p:nvPicPr>
            <p:cNvPr id="5" name="Content Placeholder 6"/>
            <p:cNvPicPr>
              <a:picLocks noChangeAspect="1"/>
            </p:cNvPicPr>
            <p:nvPr/>
          </p:nvPicPr>
          <p:blipFill>
            <a:blip r:embed="rId2"/>
            <a:stretch>
              <a:fillRect/>
            </a:stretch>
          </p:blipFill>
          <p:spPr>
            <a:xfrm>
              <a:off x="4918560" y="2800932"/>
              <a:ext cx="4269849" cy="3199714"/>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4918559" y="5284483"/>
              <a:ext cx="4269850" cy="716163"/>
            </a:xfrm>
            <a:prstGeom prst="rect">
              <a:avLst/>
            </a:prstGeom>
            <a:solidFill>
              <a:srgbClr val="66FF66"/>
            </a:solidFill>
          </p:spPr>
          <p:txBody>
            <a:bodyPr wrap="square">
              <a:spAutoFit/>
            </a:bodyPr>
            <a:lstStyle/>
            <a:p>
              <a:pPr algn="ctr"/>
              <a:r>
                <a:rPr lang="en-US" sz="1600" b="1" kern="0" dirty="0"/>
                <a:t>ECABREN Breeders </a:t>
              </a:r>
              <a:r>
                <a:rPr lang="en-US" sz="1600" b="1" kern="0" dirty="0" smtClean="0"/>
                <a:t>Workshop (</a:t>
              </a:r>
              <a:r>
                <a:rPr lang="en-US" sz="1600" b="1" kern="0" dirty="0"/>
                <a:t>13</a:t>
              </a:r>
              <a:r>
                <a:rPr lang="en-US" sz="1600" b="1" kern="0" baseline="30000" dirty="0"/>
                <a:t>th</a:t>
              </a:r>
              <a:r>
                <a:rPr lang="en-US" sz="1600" b="1" kern="0" dirty="0"/>
                <a:t> - 14</a:t>
              </a:r>
              <a:r>
                <a:rPr lang="en-US" sz="1600" b="1" kern="0" baseline="30000" dirty="0"/>
                <a:t> </a:t>
              </a:r>
              <a:r>
                <a:rPr lang="en-US" sz="1600" b="1" kern="0" baseline="30000" dirty="0" err="1"/>
                <a:t>Th</a:t>
              </a:r>
              <a:r>
                <a:rPr lang="en-US" sz="1600" b="1" kern="0" baseline="30000" dirty="0"/>
                <a:t> </a:t>
              </a:r>
              <a:r>
                <a:rPr lang="en-US" sz="1600" b="1" kern="0" dirty="0" smtClean="0"/>
                <a:t>September 2018</a:t>
              </a:r>
              <a:r>
                <a:rPr lang="en-US" sz="1600" b="1" kern="0" dirty="0"/>
                <a:t>, Kampala Uganda</a:t>
              </a:r>
              <a:r>
                <a:rPr lang="en-US" sz="1600" b="1" kern="0" dirty="0" smtClean="0"/>
                <a:t>)</a:t>
              </a:r>
              <a:endParaRPr lang="en-US" sz="1600" dirty="0"/>
            </a:p>
          </p:txBody>
        </p:sp>
      </p:grpSp>
      <p:grpSp>
        <p:nvGrpSpPr>
          <p:cNvPr id="7" name="Group 6"/>
          <p:cNvGrpSpPr/>
          <p:nvPr/>
        </p:nvGrpSpPr>
        <p:grpSpPr>
          <a:xfrm>
            <a:off x="5790909" y="3734687"/>
            <a:ext cx="6208921" cy="3000290"/>
            <a:chOff x="528851" y="1559773"/>
            <a:chExt cx="4389709" cy="2469211"/>
          </a:xfrm>
        </p:grpSpPr>
        <p:pic>
          <p:nvPicPr>
            <p:cNvPr id="8" name="Picture 2" descr="8a962ee3-3965-4c6b-a94e-1bb792c86e77@EURP19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852" y="1559773"/>
              <a:ext cx="4389708" cy="246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28851" y="3197157"/>
              <a:ext cx="4389708" cy="830997"/>
            </a:xfrm>
            <a:prstGeom prst="rect">
              <a:avLst/>
            </a:prstGeom>
            <a:solidFill>
              <a:srgbClr val="66FF66"/>
            </a:solidFill>
          </p:spPr>
          <p:txBody>
            <a:bodyPr wrap="square">
              <a:spAutoFit/>
            </a:bodyPr>
            <a:lstStyle/>
            <a:p>
              <a:r>
                <a:rPr lang="en-US" sz="1600" b="1" dirty="0"/>
                <a:t>ECABREN Breeders’ Meeting on </a:t>
              </a:r>
              <a:r>
                <a:rPr lang="en-US" sz="1600" b="1" dirty="0" smtClean="0"/>
                <a:t>Demand Led </a:t>
              </a:r>
              <a:r>
                <a:rPr lang="en-US" sz="1600" b="1" dirty="0"/>
                <a:t>Breeding and Stage Gate Testing System 2-4 February, 2019 I Nazareth-Ethiopia</a:t>
              </a:r>
            </a:p>
          </p:txBody>
        </p:sp>
      </p:grpSp>
    </p:spTree>
    <p:extLst>
      <p:ext uri="{BB962C8B-B14F-4D97-AF65-F5344CB8AC3E}">
        <p14:creationId xmlns:p14="http://schemas.microsoft.com/office/powerpoint/2010/main" val="531729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919"/>
            <a:ext cx="10515600" cy="645458"/>
          </a:xfrm>
        </p:spPr>
        <p:txBody>
          <a:bodyPr>
            <a:normAutofit fontScale="90000"/>
          </a:bodyPr>
          <a:lstStyle/>
          <a:p>
            <a:pPr algn="ctr"/>
            <a:r>
              <a:rPr lang="en-US" b="1" dirty="0" smtClean="0">
                <a:latin typeface="+mn-lt"/>
              </a:rPr>
              <a:t>Product profiling </a:t>
            </a:r>
            <a:endParaRPr lang="en-US" b="1" dirty="0">
              <a:latin typeface="+mn-lt"/>
            </a:endParaRPr>
          </a:p>
        </p:txBody>
      </p:sp>
      <p:sp>
        <p:nvSpPr>
          <p:cNvPr id="3" name="Content Placeholder 2"/>
          <p:cNvSpPr>
            <a:spLocks noGrp="1"/>
          </p:cNvSpPr>
          <p:nvPr>
            <p:ph idx="1"/>
          </p:nvPr>
        </p:nvSpPr>
        <p:spPr>
          <a:xfrm>
            <a:off x="434787" y="793377"/>
            <a:ext cx="11600331" cy="5930151"/>
          </a:xfrm>
        </p:spPr>
        <p:txBody>
          <a:bodyPr>
            <a:normAutofit lnSpcReduction="10000"/>
          </a:bodyPr>
          <a:lstStyle/>
          <a:p>
            <a:r>
              <a:rPr lang="en-US" dirty="0"/>
              <a:t>The development of Product Profiles (PP) in CIAT started some time ago with the market led breeding strategy of PABRA and recently the DLB project and currently it is being strengthened through the Excellence in Breeding Platform (</a:t>
            </a:r>
            <a:r>
              <a:rPr lang="en-US" dirty="0" err="1"/>
              <a:t>EiB</a:t>
            </a:r>
            <a:r>
              <a:rPr lang="en-US" dirty="0"/>
              <a:t>). </a:t>
            </a:r>
            <a:endParaRPr lang="en-US" dirty="0" smtClean="0"/>
          </a:p>
          <a:p>
            <a:r>
              <a:rPr lang="en-US" dirty="0" smtClean="0"/>
              <a:t>The </a:t>
            </a:r>
            <a:r>
              <a:rPr lang="en-US" dirty="0"/>
              <a:t>EIB module 1 developed norms for product profiles. A website was developed to collect </a:t>
            </a:r>
            <a:r>
              <a:rPr lang="en-US" dirty="0" smtClean="0"/>
              <a:t>PPs, however, this first </a:t>
            </a:r>
            <a:r>
              <a:rPr lang="en-US" dirty="0"/>
              <a:t>version of CG wide PPs is still not very specific, it represents a version 1.0 to get a rough impression </a:t>
            </a:r>
            <a:r>
              <a:rPr lang="en-US" dirty="0" smtClean="0"/>
              <a:t>of what </a:t>
            </a:r>
            <a:r>
              <a:rPr lang="en-US" dirty="0"/>
              <a:t>products different programs are planning to work on </a:t>
            </a:r>
            <a:endParaRPr lang="en-US" dirty="0" smtClean="0"/>
          </a:p>
          <a:p>
            <a:pPr lvl="1"/>
            <a:r>
              <a:rPr lang="en-US" dirty="0" smtClean="0"/>
              <a:t>For </a:t>
            </a:r>
            <a:r>
              <a:rPr lang="en-US" dirty="0"/>
              <a:t>common bean, seven, PP’s were selected, based on most commonly used grain </a:t>
            </a:r>
            <a:r>
              <a:rPr lang="en-US" dirty="0" smtClean="0"/>
              <a:t>types and shared in March, 2019 </a:t>
            </a:r>
          </a:p>
          <a:p>
            <a:pPr lvl="1"/>
            <a:r>
              <a:rPr lang="en-US" dirty="0" smtClean="0"/>
              <a:t>PPs </a:t>
            </a:r>
            <a:r>
              <a:rPr lang="en-US" dirty="0"/>
              <a:t>were developed based on interaction with NARS partners, farmer organizations, traders, market analysts, gender expert, seed systems specialists, and breeders. </a:t>
            </a:r>
            <a:endParaRPr lang="en-US" dirty="0" smtClean="0"/>
          </a:p>
          <a:p>
            <a:r>
              <a:rPr lang="en-US" dirty="0" smtClean="0"/>
              <a:t>The </a:t>
            </a:r>
            <a:r>
              <a:rPr lang="en-US" dirty="0"/>
              <a:t>PP’s will likely be further subdivided when a draft of the TPE analysis (</a:t>
            </a:r>
            <a:r>
              <a:rPr lang="en-US" dirty="0" smtClean="0"/>
              <a:t>planned </a:t>
            </a:r>
            <a:r>
              <a:rPr lang="en-US" dirty="0"/>
              <a:t>under the AVISA project), and will include further market </a:t>
            </a:r>
            <a:r>
              <a:rPr lang="en-US" dirty="0" smtClean="0"/>
              <a:t>intelligence</a:t>
            </a:r>
            <a:endParaRPr lang="en-US" dirty="0"/>
          </a:p>
        </p:txBody>
      </p:sp>
    </p:spTree>
    <p:extLst>
      <p:ext uri="{BB962C8B-B14F-4D97-AF65-F5344CB8AC3E}">
        <p14:creationId xmlns:p14="http://schemas.microsoft.com/office/powerpoint/2010/main" val="126392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410844"/>
          </a:xfrm>
        </p:spPr>
        <p:txBody>
          <a:bodyPr>
            <a:normAutofit fontScale="90000"/>
          </a:bodyPr>
          <a:lstStyle/>
          <a:p>
            <a:pPr algn="ctr"/>
            <a:r>
              <a:rPr lang="en-US" b="1" dirty="0" smtClean="0"/>
              <a:t>PP’s in </a:t>
            </a:r>
            <a:r>
              <a:rPr lang="en-US" b="1" dirty="0" err="1" smtClean="0"/>
              <a:t>EiB</a:t>
            </a:r>
            <a:r>
              <a:rPr lang="en-US" b="1" dirty="0" smtClean="0"/>
              <a:t> website</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02600546"/>
              </p:ext>
            </p:extLst>
          </p:nvPr>
        </p:nvGraphicFramePr>
        <p:xfrm>
          <a:off x="0" y="575843"/>
          <a:ext cx="12192008" cy="5892191"/>
        </p:xfrm>
        <a:graphic>
          <a:graphicData uri="http://schemas.openxmlformats.org/drawingml/2006/table">
            <a:tbl>
              <a:tblPr>
                <a:tableStyleId>{5C22544A-7EE6-4342-B048-85BDC9FD1C3A}</a:tableStyleId>
              </a:tblPr>
              <a:tblGrid>
                <a:gridCol w="1196788"/>
                <a:gridCol w="1479177"/>
                <a:gridCol w="1640541"/>
                <a:gridCol w="1779498"/>
                <a:gridCol w="1524001"/>
                <a:gridCol w="1524001"/>
                <a:gridCol w="1524001"/>
                <a:gridCol w="1524001"/>
              </a:tblGrid>
              <a:tr h="208444">
                <a:tc>
                  <a:txBody>
                    <a:bodyPr/>
                    <a:lstStyle/>
                    <a:p>
                      <a:pPr marL="0" marR="0">
                        <a:lnSpc>
                          <a:spcPct val="107000"/>
                        </a:lnSpc>
                        <a:spcBef>
                          <a:spcPts val="0"/>
                        </a:spcBef>
                        <a:spcAft>
                          <a:spcPts val="0"/>
                        </a:spcAft>
                      </a:pPr>
                      <a:r>
                        <a:rPr lang="en-US" sz="900" dirty="0">
                          <a:effectLst/>
                        </a:rPr>
                        <a:t>Product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large red mottled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large sugar type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med large yellow</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large red kidney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small red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small white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Black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r>
              <a:tr h="208444">
                <a:tc>
                  <a:txBody>
                    <a:bodyPr/>
                    <a:lstStyle/>
                    <a:p>
                      <a:pPr marL="0" marR="0">
                        <a:lnSpc>
                          <a:spcPct val="107000"/>
                        </a:lnSpc>
                        <a:spcBef>
                          <a:spcPts val="0"/>
                        </a:spcBef>
                        <a:spcAft>
                          <a:spcPts val="0"/>
                        </a:spcAft>
                      </a:pPr>
                      <a:r>
                        <a:rPr lang="en-US" sz="900">
                          <a:effectLst/>
                        </a:rPr>
                        <a:t>Variety to replace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NABE4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Uyole03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KATB1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Selian 97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SER 125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Awash 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ICTA Ligero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r>
              <a:tr h="311702">
                <a:tc>
                  <a:txBody>
                    <a:bodyPr/>
                    <a:lstStyle/>
                    <a:p>
                      <a:pPr marL="0" marR="0">
                        <a:lnSpc>
                          <a:spcPct val="107000"/>
                        </a:lnSpc>
                        <a:spcBef>
                          <a:spcPts val="0"/>
                        </a:spcBef>
                        <a:spcAft>
                          <a:spcPts val="0"/>
                        </a:spcAft>
                      </a:pPr>
                      <a:r>
                        <a:rPr lang="en-US" sz="900">
                          <a:effectLst/>
                        </a:rPr>
                        <a:t>Agroecology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EAREM: NTnz, WTnz, Uga Kya, Rwa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TAZAMA: STnz Mwi Zimbabwe Zambia Ug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ECABREN: : NTnz, WTnz, Uga Kya, Rwa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ECABREN AND SABRN: Tz, Et, Ug, Kya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Latin America: Nic, Honduras,</a:t>
                      </a:r>
                    </a:p>
                    <a:p>
                      <a:pPr marL="0" marR="0">
                        <a:lnSpc>
                          <a:spcPct val="107000"/>
                        </a:lnSpc>
                        <a:spcBef>
                          <a:spcPts val="0"/>
                        </a:spcBef>
                        <a:spcAft>
                          <a:spcPts val="0"/>
                        </a:spcAft>
                      </a:pPr>
                      <a:r>
                        <a:rPr lang="en-US" sz="900">
                          <a:effectLst/>
                        </a:rPr>
                        <a:t>ES Africa: Et, Rwa Kya,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Eth, Zimbabwe Rwa, Zambia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Latin America Guat, Haiti</a:t>
                      </a:r>
                    </a:p>
                    <a:p>
                      <a:pPr marL="0" marR="0">
                        <a:lnSpc>
                          <a:spcPct val="107000"/>
                        </a:lnSpc>
                        <a:spcBef>
                          <a:spcPts val="0"/>
                        </a:spcBef>
                        <a:spcAft>
                          <a:spcPts val="0"/>
                        </a:spcAft>
                      </a:pPr>
                      <a:r>
                        <a:rPr lang="en-US" sz="900">
                          <a:effectLst/>
                        </a:rPr>
                        <a:t>ES Africa:  Ug, Moz</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r>
              <a:tr h="733511">
                <a:tc rowSpan="3">
                  <a:txBody>
                    <a:bodyPr/>
                    <a:lstStyle/>
                    <a:p>
                      <a:pPr marL="0" marR="0">
                        <a:lnSpc>
                          <a:spcPct val="107000"/>
                        </a:lnSpc>
                        <a:spcBef>
                          <a:spcPts val="0"/>
                        </a:spcBef>
                        <a:spcAft>
                          <a:spcPts val="0"/>
                        </a:spcAft>
                      </a:pPr>
                      <a:r>
                        <a:rPr lang="en-US" sz="900">
                          <a:effectLst/>
                        </a:rPr>
                        <a:t>Basic traits</a:t>
                      </a:r>
                    </a:p>
                    <a:p>
                      <a:pPr marL="0" marR="0">
                        <a:lnSpc>
                          <a:spcPct val="107000"/>
                        </a:lnSpc>
                        <a:spcBef>
                          <a:spcPts val="0"/>
                        </a:spcBef>
                        <a:spcAft>
                          <a:spcPts val="0"/>
                        </a:spcAft>
                      </a:pPr>
                      <a:r>
                        <a:rPr lang="en-US" sz="900">
                          <a:effectLst/>
                        </a:rPr>
                        <a:t> </a:t>
                      </a:r>
                    </a:p>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red mottled grain type with commercial grain quality Metrics: accepted based on NARS partner consultation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sugar (cranberry cream mottled) grain type with commercial grain quality. Metrics: accepted based on NARS partner consultation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dirty="0">
                          <a:effectLst/>
                        </a:rPr>
                        <a:t>yellow grain type with dark hilum of commercial grain quality</a:t>
                      </a:r>
                    </a:p>
                    <a:p>
                      <a:pPr marL="0" marR="0">
                        <a:lnSpc>
                          <a:spcPct val="107000"/>
                        </a:lnSpc>
                        <a:spcBef>
                          <a:spcPts val="0"/>
                        </a:spcBef>
                        <a:spcAft>
                          <a:spcPts val="0"/>
                        </a:spcAft>
                      </a:pPr>
                      <a:r>
                        <a:rPr lang="en-US" sz="900" dirty="0">
                          <a:effectLst/>
                        </a:rPr>
                        <a:t>Metrics: accepted based on NARS partner consultation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red kidney grain type with commercial grain quality</a:t>
                      </a:r>
                    </a:p>
                    <a:p>
                      <a:pPr marL="0" marR="0">
                        <a:lnSpc>
                          <a:spcPct val="107000"/>
                        </a:lnSpc>
                        <a:spcBef>
                          <a:spcPts val="0"/>
                        </a:spcBef>
                        <a:spcAft>
                          <a:spcPts val="0"/>
                        </a:spcAft>
                      </a:pPr>
                      <a:r>
                        <a:rPr lang="en-US" sz="900">
                          <a:effectLst/>
                        </a:rPr>
                        <a:t>Metrics: accepted based on NARS partner consultation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medium small red grain type with commercial grain quality</a:t>
                      </a:r>
                    </a:p>
                    <a:p>
                      <a:pPr marL="0" marR="0">
                        <a:lnSpc>
                          <a:spcPct val="107000"/>
                        </a:lnSpc>
                        <a:spcBef>
                          <a:spcPts val="0"/>
                        </a:spcBef>
                        <a:spcAft>
                          <a:spcPts val="0"/>
                        </a:spcAft>
                      </a:pPr>
                      <a:r>
                        <a:rPr lang="en-US" sz="900">
                          <a:effectLst/>
                        </a:rPr>
                        <a:t>Metrics: accepted based on NARS partner consultation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small white grain type with commercial grain quality</a:t>
                      </a:r>
                    </a:p>
                    <a:p>
                      <a:pPr marL="0" marR="0">
                        <a:lnSpc>
                          <a:spcPct val="107000"/>
                        </a:lnSpc>
                        <a:spcBef>
                          <a:spcPts val="0"/>
                        </a:spcBef>
                        <a:spcAft>
                          <a:spcPts val="0"/>
                        </a:spcAft>
                      </a:pPr>
                      <a:r>
                        <a:rPr lang="en-US" sz="900">
                          <a:effectLst/>
                        </a:rPr>
                        <a:t>Metrics: accepted based on NARS partner consultation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small black grain type with commercial grain quality</a:t>
                      </a:r>
                    </a:p>
                    <a:p>
                      <a:pPr marL="0" marR="0">
                        <a:lnSpc>
                          <a:spcPct val="107000"/>
                        </a:lnSpc>
                        <a:spcBef>
                          <a:spcPts val="0"/>
                        </a:spcBef>
                        <a:spcAft>
                          <a:spcPts val="0"/>
                        </a:spcAft>
                      </a:pPr>
                      <a:r>
                        <a:rPr lang="en-US" sz="900">
                          <a:effectLst/>
                        </a:rPr>
                        <a:t>Metrics: accepted based on NARS partner consultation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r>
              <a:tr h="783299">
                <a:tc vMerge="1">
                  <a:txBody>
                    <a:bodyPr/>
                    <a:lstStyle/>
                    <a:p>
                      <a:endParaRPr lang="en-US"/>
                    </a:p>
                  </a:txBody>
                  <a:tcPr/>
                </a:tc>
                <a:tc>
                  <a:txBody>
                    <a:bodyPr/>
                    <a:lstStyle/>
                    <a:p>
                      <a:pPr marL="0" marR="0">
                        <a:lnSpc>
                          <a:spcPct val="107000"/>
                        </a:lnSpc>
                        <a:spcBef>
                          <a:spcPts val="0"/>
                        </a:spcBef>
                        <a:spcAft>
                          <a:spcPts val="0"/>
                        </a:spcAft>
                      </a:pPr>
                      <a:r>
                        <a:rPr lang="en-US" sz="900">
                          <a:effectLst/>
                        </a:rPr>
                        <a:t>medium-early maturity</a:t>
                      </a:r>
                    </a:p>
                    <a:p>
                      <a:pPr marL="0" marR="0">
                        <a:lnSpc>
                          <a:spcPct val="107000"/>
                        </a:lnSpc>
                        <a:spcBef>
                          <a:spcPts val="0"/>
                        </a:spcBef>
                        <a:spcAft>
                          <a:spcPts val="0"/>
                        </a:spcAft>
                      </a:pPr>
                      <a:r>
                        <a:rPr lang="en-US" sz="900">
                          <a:effectLst/>
                        </a:rPr>
                        <a:t>Metrics: earlier than K132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medium-early maturity</a:t>
                      </a:r>
                    </a:p>
                    <a:p>
                      <a:pPr marL="0" marR="0">
                        <a:lnSpc>
                          <a:spcPct val="107000"/>
                        </a:lnSpc>
                        <a:spcBef>
                          <a:spcPts val="0"/>
                        </a:spcBef>
                        <a:spcAft>
                          <a:spcPts val="0"/>
                        </a:spcAft>
                      </a:pPr>
                      <a:r>
                        <a:rPr lang="en-US" sz="900">
                          <a:effectLst/>
                        </a:rPr>
                        <a:t>Metrics: &lt;= Uyole03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medium-early maturity</a:t>
                      </a:r>
                    </a:p>
                    <a:p>
                      <a:pPr marL="0" marR="0">
                        <a:lnSpc>
                          <a:spcPct val="107000"/>
                        </a:lnSpc>
                        <a:spcBef>
                          <a:spcPts val="0"/>
                        </a:spcBef>
                        <a:spcAft>
                          <a:spcPts val="0"/>
                        </a:spcAft>
                      </a:pPr>
                      <a:r>
                        <a:rPr lang="en-US" sz="900">
                          <a:effectLst/>
                        </a:rPr>
                        <a:t>Metrics: Similar to KatB1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drought tolerance</a:t>
                      </a:r>
                    </a:p>
                    <a:p>
                      <a:pPr marL="0" marR="0">
                        <a:lnSpc>
                          <a:spcPct val="107000"/>
                        </a:lnSpc>
                        <a:spcBef>
                          <a:spcPts val="0"/>
                        </a:spcBef>
                        <a:spcAft>
                          <a:spcPts val="0"/>
                        </a:spcAft>
                      </a:pPr>
                      <a:r>
                        <a:rPr lang="en-US" sz="900">
                          <a:effectLst/>
                        </a:rPr>
                        <a:t>Metrics: equal or better than mean of AFR298, DAB494,  RAA34, 2 drt trials (Yd &lt;= half in K132 in irrig trial)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drought tolerance</a:t>
                      </a:r>
                    </a:p>
                    <a:p>
                      <a:pPr marL="0" marR="0">
                        <a:lnSpc>
                          <a:spcPct val="107000"/>
                        </a:lnSpc>
                        <a:spcBef>
                          <a:spcPts val="0"/>
                        </a:spcBef>
                        <a:spcAft>
                          <a:spcPts val="0"/>
                        </a:spcAft>
                      </a:pPr>
                      <a:r>
                        <a:rPr lang="en-US" sz="900">
                          <a:effectLst/>
                        </a:rPr>
                        <a:t>Metrics: equal or better than SER125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drought tolerance</a:t>
                      </a:r>
                    </a:p>
                    <a:p>
                      <a:pPr marL="0" marR="0">
                        <a:lnSpc>
                          <a:spcPct val="107000"/>
                        </a:lnSpc>
                        <a:spcBef>
                          <a:spcPts val="0"/>
                        </a:spcBef>
                        <a:spcAft>
                          <a:spcPts val="0"/>
                        </a:spcAft>
                      </a:pPr>
                      <a:r>
                        <a:rPr lang="en-US" sz="900">
                          <a:effectLst/>
                        </a:rPr>
                        <a:t>Metrics: equal or better than SER125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drought tolerance</a:t>
                      </a:r>
                    </a:p>
                    <a:p>
                      <a:pPr marL="0" marR="0">
                        <a:lnSpc>
                          <a:spcPct val="107000"/>
                        </a:lnSpc>
                        <a:spcBef>
                          <a:spcPts val="0"/>
                        </a:spcBef>
                        <a:spcAft>
                          <a:spcPts val="0"/>
                        </a:spcAft>
                      </a:pPr>
                      <a:r>
                        <a:rPr lang="en-US" sz="900">
                          <a:effectLst/>
                        </a:rPr>
                        <a:t>Metrics: equal or better than SER125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r>
              <a:tr h="1257463">
                <a:tc vMerge="1">
                  <a:txBody>
                    <a:bodyPr/>
                    <a:lstStyle/>
                    <a:p>
                      <a:endParaRPr lang="en-US"/>
                    </a:p>
                  </a:txBody>
                  <a:tcPr/>
                </a:tc>
                <a:tc>
                  <a:txBody>
                    <a:bodyPr/>
                    <a:lstStyle/>
                    <a:p>
                      <a:pPr marL="0" marR="0">
                        <a:lnSpc>
                          <a:spcPct val="107000"/>
                        </a:lnSpc>
                        <a:spcBef>
                          <a:spcPts val="0"/>
                        </a:spcBef>
                        <a:spcAft>
                          <a:spcPts val="0"/>
                        </a:spcAft>
                      </a:pPr>
                      <a:r>
                        <a:rPr lang="en-US" sz="900">
                          <a:effectLst/>
                        </a:rPr>
                        <a:t>early Cooking time</a:t>
                      </a:r>
                    </a:p>
                    <a:p>
                      <a:pPr marL="0" marR="0">
                        <a:lnSpc>
                          <a:spcPct val="107000"/>
                        </a:lnSpc>
                        <a:spcBef>
                          <a:spcPts val="0"/>
                        </a:spcBef>
                        <a:spcAft>
                          <a:spcPts val="0"/>
                        </a:spcAft>
                      </a:pPr>
                      <a:r>
                        <a:rPr lang="en-US" sz="900">
                          <a:effectLst/>
                        </a:rPr>
                        <a:t>Metrics: &lt;5min above positive check mean SAA10, LPA556, DAB449, KATB1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ALS</a:t>
                      </a:r>
                    </a:p>
                    <a:p>
                      <a:pPr marL="0" marR="0">
                        <a:lnSpc>
                          <a:spcPct val="107000"/>
                        </a:lnSpc>
                        <a:spcBef>
                          <a:spcPts val="0"/>
                        </a:spcBef>
                        <a:spcAft>
                          <a:spcPts val="0"/>
                        </a:spcAft>
                      </a:pPr>
                      <a:r>
                        <a:rPr lang="en-US" sz="900">
                          <a:effectLst/>
                        </a:rPr>
                        <a:t>Metrics: &lt;4 on scale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early Cooking time</a:t>
                      </a:r>
                    </a:p>
                    <a:p>
                      <a:pPr marL="0" marR="0">
                        <a:lnSpc>
                          <a:spcPct val="107000"/>
                        </a:lnSpc>
                        <a:spcBef>
                          <a:spcPts val="0"/>
                        </a:spcBef>
                        <a:spcAft>
                          <a:spcPts val="0"/>
                        </a:spcAft>
                      </a:pPr>
                      <a:r>
                        <a:rPr lang="en-US" sz="900">
                          <a:effectLst/>
                        </a:rPr>
                        <a:t>Metrics: &lt;= KATB1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dirty="0">
                          <a:effectLst/>
                        </a:rPr>
                        <a:t>early Cooking time</a:t>
                      </a:r>
                    </a:p>
                    <a:p>
                      <a:pPr marL="0" marR="0">
                        <a:lnSpc>
                          <a:spcPct val="107000"/>
                        </a:lnSpc>
                        <a:spcBef>
                          <a:spcPts val="0"/>
                        </a:spcBef>
                        <a:spcAft>
                          <a:spcPts val="0"/>
                        </a:spcAft>
                      </a:pPr>
                      <a:r>
                        <a:rPr lang="en-US" sz="900" dirty="0">
                          <a:effectLst/>
                        </a:rPr>
                        <a:t>Metrics: &lt;= Selian97</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Rust</a:t>
                      </a:r>
                    </a:p>
                    <a:p>
                      <a:pPr marL="0" marR="0">
                        <a:lnSpc>
                          <a:spcPct val="107000"/>
                        </a:lnSpc>
                        <a:spcBef>
                          <a:spcPts val="0"/>
                        </a:spcBef>
                        <a:spcAft>
                          <a:spcPts val="0"/>
                        </a:spcAft>
                      </a:pPr>
                      <a:r>
                        <a:rPr lang="en-US" sz="900">
                          <a:effectLst/>
                        </a:rPr>
                        <a:t>Metrics: &lt;4 on scale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canning quality</a:t>
                      </a:r>
                    </a:p>
                    <a:p>
                      <a:pPr marL="0" marR="0">
                        <a:lnSpc>
                          <a:spcPct val="107000"/>
                        </a:lnSpc>
                        <a:spcBef>
                          <a:spcPts val="0"/>
                        </a:spcBef>
                        <a:spcAft>
                          <a:spcPts val="0"/>
                        </a:spcAft>
                      </a:pPr>
                      <a:r>
                        <a:rPr lang="en-US" sz="900">
                          <a:effectLst/>
                        </a:rPr>
                        <a:t>Metrics: appearance score (low breakage) better than 1.5, HC &gt; 1.5, low starch leakage - in # trials, leakage</a:t>
                      </a:r>
                      <a:br>
                        <a:rPr lang="en-US" sz="900">
                          <a:effectLst/>
                        </a:rPr>
                      </a:br>
                      <a:r>
                        <a:rPr lang="en-US" sz="900">
                          <a:effectLst/>
                        </a:rPr>
                        <a:t>color retention, storage time 2-6 months</a:t>
                      </a:r>
                      <a:br>
                        <a:rPr lang="en-US" sz="900">
                          <a:effectLst/>
                        </a:rPr>
                      </a:br>
                      <a:r>
                        <a:rPr lang="en-US" sz="900">
                          <a:effectLst/>
                        </a:rPr>
                        <a:t>low starch</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BGYMV</a:t>
                      </a:r>
                    </a:p>
                    <a:p>
                      <a:pPr marL="0" marR="0">
                        <a:lnSpc>
                          <a:spcPct val="107000"/>
                        </a:lnSpc>
                        <a:spcBef>
                          <a:spcPts val="0"/>
                        </a:spcBef>
                        <a:spcAft>
                          <a:spcPts val="0"/>
                        </a:spcAft>
                      </a:pPr>
                      <a:r>
                        <a:rPr lang="en-US" sz="900">
                          <a:effectLst/>
                        </a:rPr>
                        <a:t>Metrics: &lt;4 on scale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r>
              <a:tr h="467189">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moderate ALS resistance</a:t>
                      </a:r>
                    </a:p>
                    <a:p>
                      <a:pPr marL="0" marR="0">
                        <a:lnSpc>
                          <a:spcPct val="107000"/>
                        </a:lnSpc>
                        <a:spcBef>
                          <a:spcPts val="0"/>
                        </a:spcBef>
                        <a:spcAft>
                          <a:spcPts val="0"/>
                        </a:spcAft>
                      </a:pPr>
                      <a:r>
                        <a:rPr lang="en-US" sz="900">
                          <a:effectLst/>
                        </a:rPr>
                        <a:t>Metrics: &lt;5 on scale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early Cooking time</a:t>
                      </a:r>
                    </a:p>
                    <a:p>
                      <a:pPr marL="0" marR="0">
                        <a:lnSpc>
                          <a:spcPct val="107000"/>
                        </a:lnSpc>
                        <a:spcBef>
                          <a:spcPts val="0"/>
                        </a:spcBef>
                        <a:spcAft>
                          <a:spcPts val="0"/>
                        </a:spcAft>
                      </a:pPr>
                      <a:r>
                        <a:rPr lang="en-US" sz="900">
                          <a:effectLst/>
                        </a:rPr>
                        <a:t>Metrics: &lt;= Uyole03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moderate ANT resistance</a:t>
                      </a:r>
                    </a:p>
                    <a:p>
                      <a:pPr marL="0" marR="0">
                        <a:lnSpc>
                          <a:spcPct val="107000"/>
                        </a:lnSpc>
                        <a:spcBef>
                          <a:spcPts val="0"/>
                        </a:spcBef>
                        <a:spcAft>
                          <a:spcPts val="0"/>
                        </a:spcAft>
                      </a:pPr>
                      <a:r>
                        <a:rPr lang="en-US" sz="900">
                          <a:effectLst/>
                        </a:rPr>
                        <a:t>Metrics: &lt;5 on scale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moderate ANT resistance</a:t>
                      </a:r>
                    </a:p>
                    <a:p>
                      <a:pPr marL="0" marR="0">
                        <a:lnSpc>
                          <a:spcPct val="107000"/>
                        </a:lnSpc>
                        <a:spcBef>
                          <a:spcPts val="0"/>
                        </a:spcBef>
                        <a:spcAft>
                          <a:spcPts val="0"/>
                        </a:spcAft>
                      </a:pPr>
                      <a:r>
                        <a:rPr lang="en-US" sz="900">
                          <a:effectLst/>
                        </a:rPr>
                        <a:t>Metrics: &lt;5 on scale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BCMV</a:t>
                      </a:r>
                    </a:p>
                    <a:p>
                      <a:pPr marL="0" marR="0">
                        <a:lnSpc>
                          <a:spcPct val="107000"/>
                        </a:lnSpc>
                        <a:spcBef>
                          <a:spcPts val="0"/>
                        </a:spcBef>
                        <a:spcAft>
                          <a:spcPts val="0"/>
                        </a:spcAft>
                      </a:pPr>
                      <a:r>
                        <a:rPr lang="en-US" sz="900">
                          <a:effectLst/>
                        </a:rPr>
                        <a:t>Metrics: bc-3 and I gene marker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moderate CBB resistance</a:t>
                      </a:r>
                    </a:p>
                    <a:p>
                      <a:pPr marL="0" marR="0">
                        <a:lnSpc>
                          <a:spcPct val="107000"/>
                        </a:lnSpc>
                        <a:spcBef>
                          <a:spcPts val="0"/>
                        </a:spcBef>
                        <a:spcAft>
                          <a:spcPts val="0"/>
                        </a:spcAft>
                      </a:pPr>
                      <a:r>
                        <a:rPr lang="en-US" sz="900">
                          <a:effectLst/>
                        </a:rPr>
                        <a:t>Metrics: &lt;5 on scale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BCMV</a:t>
                      </a:r>
                    </a:p>
                    <a:p>
                      <a:pPr marL="0" marR="0">
                        <a:lnSpc>
                          <a:spcPct val="107000"/>
                        </a:lnSpc>
                        <a:spcBef>
                          <a:spcPts val="0"/>
                        </a:spcBef>
                        <a:spcAft>
                          <a:spcPts val="0"/>
                        </a:spcAft>
                      </a:pPr>
                      <a:r>
                        <a:rPr lang="en-US" sz="900">
                          <a:effectLst/>
                        </a:rPr>
                        <a:t>Metrics: bc-3 and I gene marker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r>
              <a:tr h="671651">
                <a:tc rowSpan="3">
                  <a:txBody>
                    <a:bodyPr/>
                    <a:lstStyle/>
                    <a:p>
                      <a:pPr marL="0" marR="0">
                        <a:lnSpc>
                          <a:spcPct val="107000"/>
                        </a:lnSpc>
                        <a:spcBef>
                          <a:spcPts val="0"/>
                        </a:spcBef>
                        <a:spcAft>
                          <a:spcPts val="0"/>
                        </a:spcAft>
                      </a:pPr>
                      <a:r>
                        <a:rPr lang="en-US" sz="900">
                          <a:effectLst/>
                        </a:rPr>
                        <a:t>Value added traits</a:t>
                      </a:r>
                    </a:p>
                    <a:p>
                      <a:pPr marL="0" marR="0">
                        <a:lnSpc>
                          <a:spcPct val="107000"/>
                        </a:lnSpc>
                        <a:spcBef>
                          <a:spcPts val="0"/>
                        </a:spcBef>
                        <a:spcAft>
                          <a:spcPts val="0"/>
                        </a:spcAft>
                      </a:pPr>
                      <a:r>
                        <a:rPr lang="en-US" sz="900">
                          <a:effectLst/>
                        </a:rPr>
                        <a:t> </a:t>
                      </a:r>
                    </a:p>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ALS</a:t>
                      </a:r>
                    </a:p>
                    <a:p>
                      <a:pPr marL="0" marR="0">
                        <a:lnSpc>
                          <a:spcPct val="107000"/>
                        </a:lnSpc>
                        <a:spcBef>
                          <a:spcPts val="0"/>
                        </a:spcBef>
                        <a:spcAft>
                          <a:spcPts val="0"/>
                        </a:spcAft>
                      </a:pPr>
                      <a:r>
                        <a:rPr lang="en-US" sz="900">
                          <a:effectLst/>
                        </a:rPr>
                        <a:t>Metrics: rating &lt;4 in inoculated trial in Uganda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high Fe</a:t>
                      </a:r>
                    </a:p>
                    <a:p>
                      <a:pPr marL="0" marR="0">
                        <a:lnSpc>
                          <a:spcPct val="107000"/>
                        </a:lnSpc>
                        <a:spcBef>
                          <a:spcPts val="0"/>
                        </a:spcBef>
                        <a:spcAft>
                          <a:spcPts val="0"/>
                        </a:spcAft>
                      </a:pPr>
                      <a:r>
                        <a:rPr lang="en-US" sz="900">
                          <a:effectLst/>
                        </a:rPr>
                        <a:t>Metrics: 22ppm above K132 check, mean over three locations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Root rot resistance</a:t>
                      </a:r>
                    </a:p>
                    <a:p>
                      <a:pPr marL="0" marR="0">
                        <a:lnSpc>
                          <a:spcPct val="107000"/>
                        </a:lnSpc>
                        <a:spcBef>
                          <a:spcPts val="0"/>
                        </a:spcBef>
                        <a:spcAft>
                          <a:spcPts val="0"/>
                        </a:spcAft>
                      </a:pPr>
                      <a:r>
                        <a:rPr lang="en-US" sz="900">
                          <a:effectLst/>
                        </a:rPr>
                        <a:t> Metrics: rating &lt;4 in inoculated trial in Uganda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ALS</a:t>
                      </a:r>
                    </a:p>
                    <a:p>
                      <a:pPr marL="0" marR="0">
                        <a:lnSpc>
                          <a:spcPct val="107000"/>
                        </a:lnSpc>
                        <a:spcBef>
                          <a:spcPts val="0"/>
                        </a:spcBef>
                        <a:spcAft>
                          <a:spcPts val="0"/>
                        </a:spcAft>
                      </a:pPr>
                      <a:r>
                        <a:rPr lang="en-US" sz="900">
                          <a:effectLst/>
                        </a:rPr>
                        <a:t>Metrics: rating &lt;4 in inoculated trial in Uganda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medium-early maturity</a:t>
                      </a:r>
                    </a:p>
                    <a:p>
                      <a:pPr marL="0" marR="0">
                        <a:lnSpc>
                          <a:spcPct val="107000"/>
                        </a:lnSpc>
                        <a:spcBef>
                          <a:spcPts val="0"/>
                        </a:spcBef>
                        <a:spcAft>
                          <a:spcPts val="0"/>
                        </a:spcAft>
                      </a:pPr>
                      <a:r>
                        <a:rPr lang="en-US" sz="900">
                          <a:effectLst/>
                        </a:rPr>
                        <a:t>Metrics: 3 days &lt; SER125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medium-early maturity</a:t>
                      </a:r>
                    </a:p>
                    <a:p>
                      <a:pPr marL="0" marR="0">
                        <a:lnSpc>
                          <a:spcPct val="107000"/>
                        </a:lnSpc>
                        <a:spcBef>
                          <a:spcPts val="0"/>
                        </a:spcBef>
                        <a:spcAft>
                          <a:spcPts val="0"/>
                        </a:spcAft>
                      </a:pPr>
                      <a:r>
                        <a:rPr lang="en-US" sz="900">
                          <a:effectLst/>
                        </a:rPr>
                        <a:t>Metrics: &lt;= Awash2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high Fe</a:t>
                      </a:r>
                    </a:p>
                    <a:p>
                      <a:pPr marL="0" marR="0">
                        <a:lnSpc>
                          <a:spcPct val="107000"/>
                        </a:lnSpc>
                        <a:spcBef>
                          <a:spcPts val="0"/>
                        </a:spcBef>
                        <a:spcAft>
                          <a:spcPts val="0"/>
                        </a:spcAft>
                      </a:pPr>
                      <a:r>
                        <a:rPr lang="en-US" sz="900">
                          <a:effectLst/>
                        </a:rPr>
                        <a:t>Metrics: 22ppm above K132 check, mean over three locations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r>
              <a:tr h="783299">
                <a:tc vMerge="1">
                  <a:txBody>
                    <a:bodyPr/>
                    <a:lstStyle/>
                    <a:p>
                      <a:endParaRPr lang="en-US"/>
                    </a:p>
                  </a:txBody>
                  <a:tcPr/>
                </a:tc>
                <a:tc>
                  <a:txBody>
                    <a:bodyPr/>
                    <a:lstStyle/>
                    <a:p>
                      <a:pPr marL="0" marR="0">
                        <a:lnSpc>
                          <a:spcPct val="107000"/>
                        </a:lnSpc>
                        <a:spcBef>
                          <a:spcPts val="0"/>
                        </a:spcBef>
                        <a:spcAft>
                          <a:spcPts val="0"/>
                        </a:spcAft>
                      </a:pPr>
                      <a:r>
                        <a:rPr lang="en-US" sz="900">
                          <a:effectLst/>
                        </a:rPr>
                        <a:t>Drought tolerance Metrics: equal or better than mean of AFR298, DAB494, RAA34, 2 drt trials (Yd &lt;= half in K132 in irrig trial)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BCMNV</a:t>
                      </a:r>
                    </a:p>
                    <a:p>
                      <a:pPr marL="0" marR="0">
                        <a:lnSpc>
                          <a:spcPct val="107000"/>
                        </a:lnSpc>
                        <a:spcBef>
                          <a:spcPts val="0"/>
                        </a:spcBef>
                        <a:spcAft>
                          <a:spcPts val="0"/>
                        </a:spcAft>
                      </a:pPr>
                      <a:r>
                        <a:rPr lang="en-US" sz="900">
                          <a:effectLst/>
                        </a:rPr>
                        <a:t>Metrics: bc-3 and I gene marker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Drought tolerance </a:t>
                      </a:r>
                    </a:p>
                    <a:p>
                      <a:pPr marL="0" marR="0">
                        <a:lnSpc>
                          <a:spcPct val="107000"/>
                        </a:lnSpc>
                        <a:spcBef>
                          <a:spcPts val="0"/>
                        </a:spcBef>
                        <a:spcAft>
                          <a:spcPts val="0"/>
                        </a:spcAft>
                      </a:pPr>
                      <a:r>
                        <a:rPr lang="en-US" sz="900">
                          <a:effectLst/>
                        </a:rPr>
                        <a:t>Metrics: equal or better than mean of AFR298, DAB494, RAA34, 2 drt trials (Yd &lt;= half in K132 in irrig trial)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High Fe</a:t>
                      </a:r>
                    </a:p>
                    <a:p>
                      <a:pPr marL="0" marR="0">
                        <a:lnSpc>
                          <a:spcPct val="107000"/>
                        </a:lnSpc>
                        <a:spcBef>
                          <a:spcPts val="0"/>
                        </a:spcBef>
                        <a:spcAft>
                          <a:spcPts val="0"/>
                        </a:spcAft>
                      </a:pPr>
                      <a:r>
                        <a:rPr lang="en-US" sz="900">
                          <a:effectLst/>
                        </a:rPr>
                        <a:t>Metrics: 22ppm above K132 check, mean over three locations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CBB</a:t>
                      </a:r>
                    </a:p>
                    <a:p>
                      <a:pPr marL="0" marR="0">
                        <a:lnSpc>
                          <a:spcPct val="107000"/>
                        </a:lnSpc>
                        <a:spcBef>
                          <a:spcPts val="0"/>
                        </a:spcBef>
                        <a:spcAft>
                          <a:spcPts val="0"/>
                        </a:spcAft>
                      </a:pPr>
                      <a:r>
                        <a:rPr lang="en-US" sz="900">
                          <a:effectLst/>
                        </a:rPr>
                        <a:t>Metrics: &lt;4 on scale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Rust </a:t>
                      </a:r>
                    </a:p>
                    <a:p>
                      <a:pPr marL="0" marR="0">
                        <a:lnSpc>
                          <a:spcPct val="107000"/>
                        </a:lnSpc>
                        <a:spcBef>
                          <a:spcPts val="0"/>
                        </a:spcBef>
                        <a:spcAft>
                          <a:spcPts val="0"/>
                        </a:spcAft>
                      </a:pPr>
                      <a:r>
                        <a:rPr lang="en-US" sz="900">
                          <a:effectLst/>
                        </a:rPr>
                        <a:t>Metrics: &lt;4 on scale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Heat tolerance</a:t>
                      </a:r>
                    </a:p>
                    <a:p>
                      <a:pPr marL="0" marR="0">
                        <a:lnSpc>
                          <a:spcPct val="107000"/>
                        </a:lnSpc>
                        <a:spcBef>
                          <a:spcPts val="0"/>
                        </a:spcBef>
                        <a:spcAft>
                          <a:spcPts val="0"/>
                        </a:spcAft>
                      </a:pPr>
                      <a:r>
                        <a:rPr lang="en-US" sz="900">
                          <a:effectLst/>
                        </a:rPr>
                        <a:t>Metrics: better or equal than SEF60 in heat trials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r>
              <a:tr h="467189">
                <a:tc vMerge="1">
                  <a:txBody>
                    <a:bodyPr/>
                    <a:lstStyle/>
                    <a:p>
                      <a:endParaRPr lang="en-US"/>
                    </a:p>
                  </a:txBody>
                  <a:tcPr/>
                </a:tc>
                <a:tc>
                  <a:txBody>
                    <a:bodyPr/>
                    <a:lstStyle/>
                    <a:p>
                      <a:pPr marL="0" marR="0">
                        <a:lnSpc>
                          <a:spcPct val="107000"/>
                        </a:lnSpc>
                        <a:spcBef>
                          <a:spcPts val="0"/>
                        </a:spcBef>
                        <a:spcAft>
                          <a:spcPts val="0"/>
                        </a:spcAft>
                      </a:pPr>
                      <a:r>
                        <a:rPr lang="en-US" sz="900">
                          <a:effectLst/>
                        </a:rPr>
                        <a:t>BCMNV</a:t>
                      </a:r>
                    </a:p>
                    <a:p>
                      <a:pPr marL="0" marR="0">
                        <a:lnSpc>
                          <a:spcPct val="107000"/>
                        </a:lnSpc>
                        <a:spcBef>
                          <a:spcPts val="0"/>
                        </a:spcBef>
                        <a:spcAft>
                          <a:spcPts val="0"/>
                        </a:spcAft>
                      </a:pPr>
                      <a:r>
                        <a:rPr lang="en-US" sz="900">
                          <a:effectLst/>
                        </a:rPr>
                        <a:t>Metrics: bc-3 and I gene marker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bruchid resistance</a:t>
                      </a:r>
                    </a:p>
                    <a:p>
                      <a:pPr marL="0" marR="0">
                        <a:lnSpc>
                          <a:spcPct val="107000"/>
                        </a:lnSpc>
                        <a:spcBef>
                          <a:spcPts val="0"/>
                        </a:spcBef>
                        <a:spcAft>
                          <a:spcPts val="0"/>
                        </a:spcAft>
                      </a:pPr>
                      <a:r>
                        <a:rPr lang="en-US" sz="900">
                          <a:effectLst/>
                        </a:rPr>
                        <a:t>Metrics: &lt;4 on scale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BCMNV</a:t>
                      </a:r>
                    </a:p>
                    <a:p>
                      <a:pPr marL="0" marR="0">
                        <a:lnSpc>
                          <a:spcPct val="107000"/>
                        </a:lnSpc>
                        <a:spcBef>
                          <a:spcPts val="0"/>
                        </a:spcBef>
                        <a:spcAft>
                          <a:spcPts val="0"/>
                        </a:spcAft>
                      </a:pPr>
                      <a:r>
                        <a:rPr lang="en-US" sz="900">
                          <a:effectLst/>
                        </a:rPr>
                        <a:t>Metrics: bc-3 and I gene marker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low soil fert</a:t>
                      </a:r>
                    </a:p>
                    <a:p>
                      <a:pPr marL="0" marR="0">
                        <a:lnSpc>
                          <a:spcPct val="107000"/>
                        </a:lnSpc>
                        <a:spcBef>
                          <a:spcPts val="0"/>
                        </a:spcBef>
                        <a:spcAft>
                          <a:spcPts val="0"/>
                        </a:spcAft>
                      </a:pPr>
                      <a:r>
                        <a:rPr lang="en-US" sz="900">
                          <a:effectLst/>
                        </a:rPr>
                        <a:t>Metrics: = mean of DAB610, LPA513, BFS81 in low P trial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ALS </a:t>
                      </a:r>
                    </a:p>
                    <a:p>
                      <a:pPr marL="0" marR="0">
                        <a:lnSpc>
                          <a:spcPct val="107000"/>
                        </a:lnSpc>
                        <a:spcBef>
                          <a:spcPts val="0"/>
                        </a:spcBef>
                        <a:spcAft>
                          <a:spcPts val="0"/>
                        </a:spcAft>
                      </a:pPr>
                      <a:r>
                        <a:rPr lang="en-US" sz="900">
                          <a:effectLst/>
                        </a:rPr>
                        <a:t>Metrics: rating &lt;4 in inoculated trial in Uganda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a:effectLst/>
                        </a:rPr>
                        <a:t>bruchid resistance</a:t>
                      </a:r>
                    </a:p>
                    <a:p>
                      <a:pPr marL="0" marR="0">
                        <a:lnSpc>
                          <a:spcPct val="107000"/>
                        </a:lnSpc>
                        <a:spcBef>
                          <a:spcPts val="0"/>
                        </a:spcBef>
                        <a:spcAft>
                          <a:spcPts val="0"/>
                        </a:spcAft>
                      </a:pPr>
                      <a:r>
                        <a:rPr lang="en-US" sz="900">
                          <a:effectLst/>
                        </a:rPr>
                        <a:t>Metrics: &lt;4 on scale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c>
                  <a:txBody>
                    <a:bodyPr/>
                    <a:lstStyle/>
                    <a:p>
                      <a:pPr marL="0" marR="0">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tc>
              </a:tr>
            </a:tbl>
          </a:graphicData>
        </a:graphic>
      </p:graphicFrame>
    </p:spTree>
    <p:extLst>
      <p:ext uri="{BB962C8B-B14F-4D97-AF65-F5344CB8AC3E}">
        <p14:creationId xmlns:p14="http://schemas.microsoft.com/office/powerpoint/2010/main" val="4064832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535828"/>
          </a:xfrm>
        </p:spPr>
        <p:txBody>
          <a:bodyPr>
            <a:normAutofit fontScale="90000"/>
          </a:bodyPr>
          <a:lstStyle/>
          <a:p>
            <a:pPr algn="ctr"/>
            <a:r>
              <a:rPr lang="en-US" b="1" dirty="0" smtClean="0">
                <a:latin typeface="+mn-lt"/>
              </a:rPr>
              <a:t>Country specific product profiles</a:t>
            </a:r>
            <a:endParaRPr lang="en-US" b="1" dirty="0">
              <a:latin typeface="+mn-lt"/>
            </a:endParaRPr>
          </a:p>
        </p:txBody>
      </p:sp>
      <p:sp>
        <p:nvSpPr>
          <p:cNvPr id="3" name="Content Placeholder 2"/>
          <p:cNvSpPr>
            <a:spLocks noGrp="1"/>
          </p:cNvSpPr>
          <p:nvPr>
            <p:ph idx="1"/>
          </p:nvPr>
        </p:nvSpPr>
        <p:spPr>
          <a:xfrm>
            <a:off x="121024" y="711595"/>
            <a:ext cx="12070975" cy="1439934"/>
          </a:xfrm>
        </p:spPr>
        <p:txBody>
          <a:bodyPr/>
          <a:lstStyle/>
          <a:p>
            <a:r>
              <a:rPr lang="en-US" dirty="0" smtClean="0"/>
              <a:t>Ethiopia and Uganda as well as a few other PABRA countries have developed PP’s</a:t>
            </a:r>
          </a:p>
          <a:p>
            <a:r>
              <a:rPr lang="en-US" dirty="0" smtClean="0"/>
              <a:t>These too require refinement with market information and TPE’s information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43530709"/>
              </p:ext>
            </p:extLst>
          </p:nvPr>
        </p:nvGraphicFramePr>
        <p:xfrm>
          <a:off x="309281" y="2327296"/>
          <a:ext cx="5970495" cy="4205191"/>
        </p:xfrm>
        <a:graphic>
          <a:graphicData uri="http://schemas.openxmlformats.org/drawingml/2006/table">
            <a:tbl>
              <a:tblPr firstRow="1" firstCol="1" bandRow="1">
                <a:tableStyleId>{5C22544A-7EE6-4342-B048-85BDC9FD1C3A}</a:tableStyleId>
              </a:tblPr>
              <a:tblGrid>
                <a:gridCol w="2649072"/>
                <a:gridCol w="954741"/>
                <a:gridCol w="1075765"/>
                <a:gridCol w="1290917"/>
              </a:tblGrid>
              <a:tr h="242791">
                <a:tc>
                  <a:txBody>
                    <a:bodyPr/>
                    <a:lstStyle/>
                    <a:p>
                      <a:pPr marL="0" marR="0" algn="just">
                        <a:spcBef>
                          <a:spcPts val="0"/>
                        </a:spcBef>
                        <a:spcAft>
                          <a:spcPts val="0"/>
                        </a:spcAft>
                        <a:tabLst>
                          <a:tab pos="576580" algn="l"/>
                          <a:tab pos="2608580" algn="l"/>
                        </a:tabLst>
                      </a:pPr>
                      <a:r>
                        <a:rPr lang="en-US" sz="1000" dirty="0">
                          <a:effectLst/>
                        </a:rPr>
                        <a:t>Product</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tabLst>
                          <a:tab pos="576580" algn="l"/>
                          <a:tab pos="2608580" algn="l"/>
                        </a:tabLst>
                      </a:pPr>
                      <a:r>
                        <a:rPr lang="en-US" sz="1000">
                          <a:effectLst/>
                        </a:rPr>
                        <a:t>Production area (ha)</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tabLst>
                          <a:tab pos="576580" algn="l"/>
                          <a:tab pos="2608580" algn="l"/>
                        </a:tabLst>
                      </a:pPr>
                      <a:r>
                        <a:rPr lang="en-US" sz="1000">
                          <a:effectLst/>
                        </a:rPr>
                        <a:t>No. HH</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tabLst>
                          <a:tab pos="576580" algn="l"/>
                          <a:tab pos="2608580" algn="l"/>
                        </a:tabLst>
                      </a:pPr>
                      <a:r>
                        <a:rPr lang="en-US" sz="1000" dirty="0">
                          <a:effectLst/>
                        </a:rPr>
                        <a:t>%of total bean area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485582">
                <a:tc>
                  <a:txBody>
                    <a:bodyPr/>
                    <a:lstStyle/>
                    <a:p>
                      <a:pPr marL="0" marR="0" algn="just">
                        <a:spcBef>
                          <a:spcPts val="0"/>
                        </a:spcBef>
                        <a:spcAft>
                          <a:spcPts val="0"/>
                        </a:spcAft>
                        <a:tabLst>
                          <a:tab pos="576580" algn="l"/>
                          <a:tab pos="2608580" algn="l"/>
                        </a:tabLst>
                      </a:pPr>
                      <a:r>
                        <a:rPr lang="en-US" sz="1000" dirty="0">
                          <a:effectLst/>
                        </a:rPr>
                        <a:t>Large white bean for export with drought and disease resistance</a:t>
                      </a:r>
                      <a:endParaRPr lang="en-US" sz="1100" dirty="0">
                        <a:effectLst/>
                      </a:endParaRPr>
                    </a:p>
                    <a:p>
                      <a:pPr marL="0" marR="0" algn="just">
                        <a:spcBef>
                          <a:spcPts val="0"/>
                        </a:spcBef>
                        <a:spcAft>
                          <a:spcPts val="0"/>
                        </a:spcAft>
                        <a:tabLst>
                          <a:tab pos="576580" algn="l"/>
                          <a:tab pos="2608580" algn="l"/>
                        </a:tabLst>
                      </a:pPr>
                      <a:r>
                        <a:rPr lang="en-US" sz="1000" dirty="0">
                          <a:effectLst/>
                        </a:rPr>
                        <a:t>Target: low to mid altitude; 1000-1900masl, rainfall; min 500mm/year)</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tabLst>
                          <a:tab pos="576580" algn="l"/>
                          <a:tab pos="2608580" algn="l"/>
                        </a:tabLst>
                      </a:pPr>
                      <a:r>
                        <a:rPr lang="en-US" sz="1000">
                          <a:effectLst/>
                        </a:rPr>
                        <a:t>1,437</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tabLst>
                          <a:tab pos="576580" algn="l"/>
                          <a:tab pos="2608580" algn="l"/>
                        </a:tabLst>
                      </a:pPr>
                      <a:r>
                        <a:rPr lang="en-US" sz="1000">
                          <a:effectLst/>
                        </a:rPr>
                        <a:t>11,047</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tabLst>
                          <a:tab pos="576580" algn="l"/>
                          <a:tab pos="2608580" algn="l"/>
                        </a:tabLst>
                      </a:pPr>
                      <a:r>
                        <a:rPr lang="en-US" sz="1000">
                          <a:effectLst/>
                        </a:rPr>
                        <a:t>0.45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485582">
                <a:tc>
                  <a:txBody>
                    <a:bodyPr/>
                    <a:lstStyle/>
                    <a:p>
                      <a:pPr marL="0" marR="0" algn="just">
                        <a:spcBef>
                          <a:spcPts val="0"/>
                        </a:spcBef>
                        <a:spcAft>
                          <a:spcPts val="0"/>
                        </a:spcAft>
                        <a:tabLst>
                          <a:tab pos="576580" algn="l"/>
                          <a:tab pos="2608580" algn="l"/>
                        </a:tabLst>
                      </a:pPr>
                      <a:r>
                        <a:rPr lang="en-US" sz="1000">
                          <a:effectLst/>
                        </a:rPr>
                        <a:t>Small white bean for export with drought and disease resistance</a:t>
                      </a:r>
                      <a:endParaRPr lang="en-US" sz="1100">
                        <a:effectLst/>
                      </a:endParaRPr>
                    </a:p>
                    <a:p>
                      <a:pPr marL="0" marR="0" algn="just">
                        <a:spcBef>
                          <a:spcPts val="0"/>
                        </a:spcBef>
                        <a:spcAft>
                          <a:spcPts val="0"/>
                        </a:spcAft>
                        <a:tabLst>
                          <a:tab pos="576580" algn="l"/>
                          <a:tab pos="2608580" algn="l"/>
                        </a:tabLst>
                      </a:pPr>
                      <a:r>
                        <a:rPr lang="en-US" sz="1000">
                          <a:effectLst/>
                        </a:rPr>
                        <a:t>Target: low to mid altitude; 1000-1900masl, rainfall; min 500mm/year)</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tabLst>
                          <a:tab pos="576580" algn="l"/>
                          <a:tab pos="2608580" algn="l"/>
                        </a:tabLst>
                      </a:pPr>
                      <a:r>
                        <a:rPr lang="en-US" sz="1000">
                          <a:effectLst/>
                        </a:rPr>
                        <a:t>119,912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tabLst>
                          <a:tab pos="576580" algn="l"/>
                          <a:tab pos="2608580" algn="l"/>
                        </a:tabLst>
                      </a:pPr>
                      <a:r>
                        <a:rPr lang="en-US" sz="1000">
                          <a:effectLst/>
                        </a:rPr>
                        <a:t>921,531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tabLst>
                          <a:tab pos="576580" algn="l"/>
                          <a:tab pos="2608580" algn="l"/>
                        </a:tabLst>
                      </a:pPr>
                      <a:r>
                        <a:rPr lang="en-US" sz="1000">
                          <a:effectLst/>
                        </a:rPr>
                        <a:t>37.76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485582">
                <a:tc>
                  <a:txBody>
                    <a:bodyPr/>
                    <a:lstStyle/>
                    <a:p>
                      <a:pPr marL="0" marR="0" algn="just">
                        <a:spcBef>
                          <a:spcPts val="0"/>
                        </a:spcBef>
                        <a:spcAft>
                          <a:spcPts val="0"/>
                        </a:spcAft>
                        <a:tabLst>
                          <a:tab pos="576580" algn="l"/>
                          <a:tab pos="2608580" algn="l"/>
                        </a:tabLst>
                      </a:pPr>
                      <a:r>
                        <a:rPr lang="en-US" sz="1000">
                          <a:effectLst/>
                        </a:rPr>
                        <a:t>Large speckled bean for export with drought and disease resistance</a:t>
                      </a:r>
                      <a:endParaRPr lang="en-US" sz="1100">
                        <a:effectLst/>
                      </a:endParaRPr>
                    </a:p>
                    <a:p>
                      <a:pPr marL="0" marR="0" algn="just">
                        <a:spcBef>
                          <a:spcPts val="0"/>
                        </a:spcBef>
                        <a:spcAft>
                          <a:spcPts val="0"/>
                        </a:spcAft>
                        <a:tabLst>
                          <a:tab pos="576580" algn="l"/>
                          <a:tab pos="2608580" algn="l"/>
                        </a:tabLst>
                      </a:pPr>
                      <a:r>
                        <a:rPr lang="en-US" sz="1000">
                          <a:effectLst/>
                        </a:rPr>
                        <a:t>Target: low to mid altitude; 1000-2300masl, rainfall; min 500-1200 mm/year)</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tabLst>
                          <a:tab pos="576580" algn="l"/>
                          <a:tab pos="2608580" algn="l"/>
                        </a:tabLst>
                      </a:pPr>
                      <a:r>
                        <a:rPr lang="en-US" sz="1000">
                          <a:effectLst/>
                        </a:rPr>
                        <a:t>4,544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tabLst>
                          <a:tab pos="576580" algn="l"/>
                          <a:tab pos="2608580" algn="l"/>
                        </a:tabLst>
                      </a:pPr>
                      <a:r>
                        <a:rPr lang="en-US" sz="1000">
                          <a:effectLst/>
                        </a:rPr>
                        <a:t>34,917</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tabLst>
                          <a:tab pos="576580" algn="l"/>
                          <a:tab pos="2608580" algn="l"/>
                        </a:tabLst>
                      </a:pPr>
                      <a:r>
                        <a:rPr lang="en-US" sz="1000">
                          <a:effectLst/>
                        </a:rPr>
                        <a:t>1.43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485582">
                <a:tc>
                  <a:txBody>
                    <a:bodyPr/>
                    <a:lstStyle/>
                    <a:p>
                      <a:pPr marL="0" marR="0" algn="just">
                        <a:spcBef>
                          <a:spcPts val="0"/>
                        </a:spcBef>
                        <a:spcAft>
                          <a:spcPts val="0"/>
                        </a:spcAft>
                        <a:tabLst>
                          <a:tab pos="576580" algn="l"/>
                          <a:tab pos="2608580" algn="l"/>
                        </a:tabLst>
                      </a:pPr>
                      <a:r>
                        <a:rPr lang="en-US" sz="1000">
                          <a:effectLst/>
                        </a:rPr>
                        <a:t>Large red bean with drought and disease resistance (75% export and 25% domestic)</a:t>
                      </a:r>
                      <a:endParaRPr lang="en-US" sz="1100">
                        <a:effectLst/>
                      </a:endParaRPr>
                    </a:p>
                    <a:p>
                      <a:pPr marL="0" marR="0" algn="just">
                        <a:spcBef>
                          <a:spcPts val="0"/>
                        </a:spcBef>
                        <a:spcAft>
                          <a:spcPts val="0"/>
                        </a:spcAft>
                        <a:tabLst>
                          <a:tab pos="576580" algn="l"/>
                          <a:tab pos="2608580" algn="l"/>
                        </a:tabLst>
                      </a:pPr>
                      <a:r>
                        <a:rPr lang="en-US" sz="1000">
                          <a:effectLst/>
                        </a:rPr>
                        <a:t>Target: low to mid altitude; 1000-2300masl, rainfall; min 500-1200mm/year)</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tabLst>
                          <a:tab pos="576580" algn="l"/>
                          <a:tab pos="2608580" algn="l"/>
                        </a:tabLst>
                      </a:pPr>
                      <a:r>
                        <a:rPr lang="en-US" sz="1000">
                          <a:effectLst/>
                        </a:rPr>
                        <a:t>16,986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tabLst>
                          <a:tab pos="576580" algn="l"/>
                          <a:tab pos="2608580" algn="l"/>
                        </a:tabLst>
                      </a:pPr>
                      <a:r>
                        <a:rPr lang="en-US" sz="1000">
                          <a:effectLst/>
                        </a:rPr>
                        <a:t>194,318</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tabLst>
                          <a:tab pos="576580" algn="l"/>
                          <a:tab pos="2608580" algn="l"/>
                        </a:tabLst>
                      </a:pPr>
                      <a:r>
                        <a:rPr lang="en-US" sz="1000">
                          <a:effectLst/>
                        </a:rPr>
                        <a:t>5.35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485582">
                <a:tc>
                  <a:txBody>
                    <a:bodyPr/>
                    <a:lstStyle/>
                    <a:p>
                      <a:pPr marL="0" marR="0" algn="just">
                        <a:spcBef>
                          <a:spcPts val="0"/>
                        </a:spcBef>
                        <a:spcAft>
                          <a:spcPts val="0"/>
                        </a:spcAft>
                        <a:tabLst>
                          <a:tab pos="576580" algn="l"/>
                          <a:tab pos="2608580" algn="l"/>
                        </a:tabLst>
                      </a:pPr>
                      <a:r>
                        <a:rPr lang="en-US" sz="1000">
                          <a:effectLst/>
                        </a:rPr>
                        <a:t>Small red bean with drought tolerance (?% export and ?% domestic)</a:t>
                      </a:r>
                      <a:endParaRPr lang="en-US" sz="1100">
                        <a:effectLst/>
                      </a:endParaRPr>
                    </a:p>
                    <a:p>
                      <a:pPr marL="0" marR="0" algn="just">
                        <a:spcBef>
                          <a:spcPts val="0"/>
                        </a:spcBef>
                        <a:spcAft>
                          <a:spcPts val="0"/>
                        </a:spcAft>
                        <a:tabLst>
                          <a:tab pos="576580" algn="l"/>
                          <a:tab pos="2608580" algn="l"/>
                        </a:tabLst>
                      </a:pPr>
                      <a:r>
                        <a:rPr lang="en-US" sz="1000">
                          <a:effectLst/>
                        </a:rPr>
                        <a:t>Target: low to mid altitude; 1000-2300masl, rainfall; min 500-1200mm/year)</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tabLst>
                          <a:tab pos="576580" algn="l"/>
                          <a:tab pos="2608580" algn="l"/>
                        </a:tabLst>
                      </a:pPr>
                      <a:r>
                        <a:rPr lang="en-US" sz="1000">
                          <a:effectLst/>
                        </a:rPr>
                        <a:t>148,212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tabLst>
                          <a:tab pos="576580" algn="l"/>
                          <a:tab pos="2608580" algn="l"/>
                        </a:tabLst>
                      </a:pPr>
                      <a:r>
                        <a:rPr lang="en-US" sz="1000">
                          <a:effectLst/>
                        </a:rPr>
                        <a:t>1,695,563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tabLst>
                          <a:tab pos="576580" algn="l"/>
                          <a:tab pos="2608580" algn="l"/>
                        </a:tabLst>
                      </a:pPr>
                      <a:r>
                        <a:rPr lang="en-US" sz="1000">
                          <a:effectLst/>
                        </a:rPr>
                        <a:t>46,68</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485582">
                <a:tc>
                  <a:txBody>
                    <a:bodyPr/>
                    <a:lstStyle/>
                    <a:p>
                      <a:pPr marL="0" marR="0" algn="just">
                        <a:spcBef>
                          <a:spcPts val="0"/>
                        </a:spcBef>
                        <a:spcAft>
                          <a:spcPts val="0"/>
                        </a:spcAft>
                        <a:tabLst>
                          <a:tab pos="576580" algn="l"/>
                          <a:tab pos="2608580" algn="l"/>
                        </a:tabLst>
                      </a:pPr>
                      <a:r>
                        <a:rPr lang="en-US" sz="1000">
                          <a:effectLst/>
                        </a:rPr>
                        <a:t>Large red mottled bean with drought and disease resistance </a:t>
                      </a:r>
                      <a:endParaRPr lang="en-US" sz="1100">
                        <a:effectLst/>
                      </a:endParaRPr>
                    </a:p>
                    <a:p>
                      <a:pPr marL="0" marR="0" algn="just">
                        <a:spcBef>
                          <a:spcPts val="0"/>
                        </a:spcBef>
                        <a:spcAft>
                          <a:spcPts val="0"/>
                        </a:spcAft>
                        <a:tabLst>
                          <a:tab pos="576580" algn="l"/>
                          <a:tab pos="2608580" algn="l"/>
                        </a:tabLst>
                      </a:pPr>
                      <a:r>
                        <a:rPr lang="en-US" sz="1000">
                          <a:effectLst/>
                        </a:rPr>
                        <a:t>Target: low to mid altitude; 1000-2300masl, rainfall; min 500-1200mm/year)</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tabLst>
                          <a:tab pos="576580" algn="l"/>
                          <a:tab pos="2608580" algn="l"/>
                        </a:tabLst>
                      </a:pPr>
                      <a:r>
                        <a:rPr lang="en-US" sz="1000">
                          <a:effectLst/>
                        </a:rPr>
                        <a:t>26.446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tabLst>
                          <a:tab pos="576580" algn="l"/>
                          <a:tab pos="2608580" algn="l"/>
                        </a:tabLst>
                      </a:pPr>
                      <a:r>
                        <a:rPr lang="en-US" sz="1000">
                          <a:effectLst/>
                        </a:rPr>
                        <a:t>302.547</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tabLst>
                          <a:tab pos="576580" algn="l"/>
                          <a:tab pos="2608580" algn="l"/>
                        </a:tabLst>
                      </a:pPr>
                      <a:r>
                        <a:rPr lang="en-US" sz="1000">
                          <a:effectLst/>
                        </a:rPr>
                        <a:t>8.33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42791">
                <a:tc>
                  <a:txBody>
                    <a:bodyPr/>
                    <a:lstStyle/>
                    <a:p>
                      <a:pPr marL="0" marR="0" algn="just">
                        <a:spcBef>
                          <a:spcPts val="0"/>
                        </a:spcBef>
                        <a:spcAft>
                          <a:spcPts val="0"/>
                        </a:spcAft>
                        <a:tabLst>
                          <a:tab pos="576580" algn="l"/>
                          <a:tab pos="2608580" algn="l"/>
                        </a:tabLst>
                      </a:pPr>
                      <a:r>
                        <a:rPr lang="en-US" sz="1000">
                          <a:effectLst/>
                        </a:rPr>
                        <a:t>Total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tabLst>
                          <a:tab pos="576580" algn="l"/>
                          <a:tab pos="2608580" algn="l"/>
                        </a:tabLst>
                      </a:pPr>
                      <a:r>
                        <a:rPr lang="en-US" sz="1000">
                          <a:effectLst/>
                        </a:rPr>
                        <a:t>191,644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tabLst>
                          <a:tab pos="576580" algn="l"/>
                          <a:tab pos="2608580" algn="l"/>
                        </a:tabLst>
                      </a:pPr>
                      <a:r>
                        <a:rPr lang="en-US" sz="1000">
                          <a:effectLst/>
                        </a:rPr>
                        <a:t>2,192,428</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tabLst>
                          <a:tab pos="576580" algn="l"/>
                          <a:tab pos="2608580" algn="l"/>
                        </a:tabLst>
                      </a:pPr>
                      <a:r>
                        <a:rPr lang="en-US" sz="1000" dirty="0">
                          <a:effectLst/>
                        </a:rPr>
                        <a:t>100</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5" name="Rectangle 4"/>
          <p:cNvSpPr/>
          <p:nvPr/>
        </p:nvSpPr>
        <p:spPr>
          <a:xfrm>
            <a:off x="6427694" y="2407702"/>
            <a:ext cx="5432612" cy="4044377"/>
          </a:xfrm>
          <a:prstGeom prst="rect">
            <a:avLst/>
          </a:prstGeom>
        </p:spPr>
        <p:txBody>
          <a:bodyPr wrap="square">
            <a:spAutoFit/>
          </a:bodyPr>
          <a:lstStyle/>
          <a:p>
            <a:pPr marR="0" lvl="0" algn="just">
              <a:lnSpc>
                <a:spcPct val="107000"/>
              </a:lnSpc>
              <a:spcBef>
                <a:spcPts val="0"/>
              </a:spcBef>
              <a:spcAft>
                <a:spcPts val="0"/>
              </a:spcAft>
            </a:pPr>
            <a:r>
              <a:rPr lang="en-GB" sz="1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Uganda</a:t>
            </a:r>
          </a:p>
          <a:p>
            <a:pPr marL="342900" marR="0" lvl="0" indent="-342900" algn="just">
              <a:lnSpc>
                <a:spcPct val="107000"/>
              </a:lnSpc>
              <a:spcBef>
                <a:spcPts val="0"/>
              </a:spcBef>
              <a:spcAft>
                <a:spcPts val="0"/>
              </a:spcAft>
              <a:buFont typeface="+mj-lt"/>
              <a:buAutoNum type="romanLcPeriod"/>
            </a:pPr>
            <a:r>
              <a:rPr lang="en-GB" sz="1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Large-medium </a:t>
            </a:r>
            <a:r>
              <a:rPr lang="en-GB" sz="1600" dirty="0">
                <a:solidFill>
                  <a:srgbClr val="000000"/>
                </a:solidFill>
                <a:latin typeface="Calibri" panose="020F0502020204030204" pitchFamily="34" charset="0"/>
                <a:ea typeface="Calibri" panose="020F0502020204030204" pitchFamily="34" charset="0"/>
                <a:cs typeface="Calibri" panose="020F0502020204030204" pitchFamily="34" charset="0"/>
              </a:rPr>
              <a:t>red mottled </a:t>
            </a:r>
            <a:r>
              <a:rPr lang="en-GB" sz="1600" dirty="0" err="1">
                <a:solidFill>
                  <a:srgbClr val="000000"/>
                </a:solidFill>
                <a:latin typeface="Calibri" panose="020F0502020204030204" pitchFamily="34" charset="0"/>
                <a:ea typeface="Calibri" panose="020F0502020204030204" pitchFamily="34" charset="0"/>
                <a:cs typeface="Calibri" panose="020F0502020204030204" pitchFamily="34" charset="0"/>
              </a:rPr>
              <a:t>biofortified</a:t>
            </a:r>
            <a:r>
              <a:rPr lang="en-GB" sz="1600" dirty="0">
                <a:solidFill>
                  <a:srgbClr val="000000"/>
                </a:solidFill>
                <a:latin typeface="Calibri" panose="020F0502020204030204" pitchFamily="34" charset="0"/>
                <a:ea typeface="Calibri" panose="020F0502020204030204" pitchFamily="34" charset="0"/>
                <a:cs typeface="Calibri" panose="020F0502020204030204" pitchFamily="34" charset="0"/>
              </a:rPr>
              <a:t> bean with drought and disease tolerance (80% local; 20% export)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romanLcPeriod"/>
            </a:pPr>
            <a:r>
              <a:rPr lang="en-GB" sz="1600" dirty="0">
                <a:solidFill>
                  <a:srgbClr val="000000"/>
                </a:solidFill>
                <a:latin typeface="Calibri" panose="020F0502020204030204" pitchFamily="34" charset="0"/>
                <a:ea typeface="Calibri" panose="020F0502020204030204" pitchFamily="34" charset="0"/>
                <a:cs typeface="Calibri" panose="020F0502020204030204" pitchFamily="34" charset="0"/>
              </a:rPr>
              <a:t>Large-medium Sugar </a:t>
            </a:r>
            <a:r>
              <a:rPr lang="en-GB" sz="1600" dirty="0" err="1">
                <a:solidFill>
                  <a:srgbClr val="000000"/>
                </a:solidFill>
                <a:latin typeface="Calibri" panose="020F0502020204030204" pitchFamily="34" charset="0"/>
                <a:ea typeface="Calibri" panose="020F0502020204030204" pitchFamily="34" charset="0"/>
                <a:cs typeface="Calibri" panose="020F0502020204030204" pitchFamily="34" charset="0"/>
              </a:rPr>
              <a:t>biofortified</a:t>
            </a:r>
            <a:r>
              <a:rPr lang="en-GB" sz="1600" dirty="0">
                <a:solidFill>
                  <a:srgbClr val="000000"/>
                </a:solidFill>
                <a:latin typeface="Calibri" panose="020F0502020204030204" pitchFamily="34" charset="0"/>
                <a:ea typeface="Calibri" panose="020F0502020204030204" pitchFamily="34" charset="0"/>
                <a:cs typeface="Calibri" panose="020F0502020204030204" pitchFamily="34" charset="0"/>
              </a:rPr>
              <a:t> bean for local market, canning, and export market with drought and disease tolerance (95% local; 5% export)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romanLcPeriod"/>
            </a:pPr>
            <a:r>
              <a:rPr lang="en-GB" sz="1600" dirty="0">
                <a:solidFill>
                  <a:srgbClr val="000000"/>
                </a:solidFill>
                <a:latin typeface="Calibri" panose="020F0502020204030204" pitchFamily="34" charset="0"/>
                <a:ea typeface="Calibri" panose="020F0502020204030204" pitchFamily="34" charset="0"/>
                <a:cs typeface="Calibri" panose="020F0502020204030204" pitchFamily="34" charset="0"/>
              </a:rPr>
              <a:t>Large-medium yellow </a:t>
            </a:r>
            <a:r>
              <a:rPr lang="en-GB" sz="1600" dirty="0" err="1">
                <a:solidFill>
                  <a:srgbClr val="000000"/>
                </a:solidFill>
                <a:latin typeface="Calibri" panose="020F0502020204030204" pitchFamily="34" charset="0"/>
                <a:ea typeface="Calibri" panose="020F0502020204030204" pitchFamily="34" charset="0"/>
                <a:cs typeface="Calibri" panose="020F0502020204030204" pitchFamily="34" charset="0"/>
              </a:rPr>
              <a:t>biofortified</a:t>
            </a:r>
            <a:r>
              <a:rPr lang="en-GB" sz="1600" dirty="0">
                <a:solidFill>
                  <a:srgbClr val="000000"/>
                </a:solidFill>
                <a:latin typeface="Calibri" panose="020F0502020204030204" pitchFamily="34" charset="0"/>
                <a:ea typeface="Calibri" panose="020F0502020204030204" pitchFamily="34" charset="0"/>
                <a:cs typeface="Calibri" panose="020F0502020204030204" pitchFamily="34" charset="0"/>
              </a:rPr>
              <a:t> bean with drought and disease tolerance (75% local; 25% export)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romanLcPeriod"/>
            </a:pPr>
            <a:r>
              <a:rPr lang="en-GB" sz="1600" dirty="0">
                <a:solidFill>
                  <a:srgbClr val="000000"/>
                </a:solidFill>
                <a:latin typeface="Calibri" panose="020F0502020204030204" pitchFamily="34" charset="0"/>
                <a:ea typeface="Calibri" panose="020F0502020204030204" pitchFamily="34" charset="0"/>
                <a:cs typeface="Calibri" panose="020F0502020204030204" pitchFamily="34" charset="0"/>
              </a:rPr>
              <a:t>Large red kidney beans for local and export market with drought and disease tolerance (45% local; 55% export)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romanLcPeriod"/>
            </a:pPr>
            <a:r>
              <a:rPr lang="en-GB" sz="1600" dirty="0">
                <a:solidFill>
                  <a:srgbClr val="000000"/>
                </a:solidFill>
                <a:latin typeface="Calibri" panose="020F0502020204030204" pitchFamily="34" charset="0"/>
                <a:ea typeface="Calibri" panose="020F0502020204030204" pitchFamily="34" charset="0"/>
                <a:cs typeface="Calibri" panose="020F0502020204030204" pitchFamily="34" charset="0"/>
              </a:rPr>
              <a:t>Large - Small white bean for canning with drought and disease tolerance (40 local; 60% export)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romanLcPeriod"/>
            </a:pPr>
            <a:r>
              <a:rPr lang="en-GB" sz="1600" dirty="0">
                <a:solidFill>
                  <a:srgbClr val="000000"/>
                </a:solidFill>
                <a:latin typeface="Calibri" panose="020F0502020204030204" pitchFamily="34" charset="0"/>
                <a:ea typeface="Calibri" panose="020F0502020204030204" pitchFamily="34" charset="0"/>
                <a:cs typeface="Calibri" panose="020F0502020204030204" pitchFamily="34" charset="0"/>
              </a:rPr>
              <a:t>Small-medium red bean for export market with drought and disease tolerance (30 local; 70% export)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GB" sz="1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3831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5793"/>
          </a:xfrm>
        </p:spPr>
        <p:txBody>
          <a:bodyPr/>
          <a:lstStyle/>
          <a:p>
            <a:pPr algn="ctr"/>
            <a:r>
              <a:rPr lang="en-US" b="1" dirty="0" smtClean="0">
                <a:latin typeface="+mn-lt"/>
              </a:rPr>
              <a:t>Technical data sheets</a:t>
            </a:r>
            <a:endParaRPr lang="en-US" b="1" dirty="0">
              <a:latin typeface="+mn-lt"/>
            </a:endParaRPr>
          </a:p>
        </p:txBody>
      </p:sp>
      <p:sp>
        <p:nvSpPr>
          <p:cNvPr id="3" name="Content Placeholder 2"/>
          <p:cNvSpPr>
            <a:spLocks noGrp="1"/>
          </p:cNvSpPr>
          <p:nvPr>
            <p:ph idx="1"/>
          </p:nvPr>
        </p:nvSpPr>
        <p:spPr/>
        <p:txBody>
          <a:bodyPr/>
          <a:lstStyle/>
          <a:p>
            <a:r>
              <a:rPr lang="en-US" dirty="0" smtClean="0"/>
              <a:t>CIAT does not develop TD’s but only provides basic data on traits of developed lines</a:t>
            </a:r>
          </a:p>
          <a:p>
            <a:r>
              <a:rPr lang="en-US" dirty="0" smtClean="0"/>
              <a:t>CIAT partners in PABRA develop TD’s based on the </a:t>
            </a:r>
            <a:r>
              <a:rPr lang="en-US" dirty="0" err="1" smtClean="0"/>
              <a:t>multilocation</a:t>
            </a:r>
            <a:r>
              <a:rPr lang="en-US" dirty="0" smtClean="0"/>
              <a:t> testing conducted  </a:t>
            </a:r>
            <a:endParaRPr lang="en-US" dirty="0" smtClean="0"/>
          </a:p>
          <a:p>
            <a:r>
              <a:rPr lang="en-US" dirty="0" smtClean="0"/>
              <a:t>Private sector demand more technical information</a:t>
            </a:r>
            <a:endParaRPr lang="en-US" dirty="0" smtClean="0"/>
          </a:p>
          <a:p>
            <a:r>
              <a:rPr lang="en-US" dirty="0" smtClean="0"/>
              <a:t>Current data sheets only provide basic information and require improvement to provide additional information required by the private </a:t>
            </a:r>
            <a:r>
              <a:rPr lang="en-US" dirty="0" smtClean="0"/>
              <a:t>sector</a:t>
            </a:r>
            <a:r>
              <a:rPr lang="en-US" dirty="0" smtClean="0">
                <a:hlinkClick r:id="rId2" action="ppaction://hlinkfile"/>
              </a:rPr>
              <a:t>2018  PBA-Drummond-chickpea-factsheet (003).pdf</a:t>
            </a:r>
            <a:r>
              <a:rPr lang="en-US" dirty="0" smtClean="0">
                <a:hlinkClick r:id="rId3" action="ppaction://hlinkfile"/>
              </a:rPr>
              <a:t>1 New climbing bean </a:t>
            </a:r>
            <a:r>
              <a:rPr lang="en-US" dirty="0" err="1" smtClean="0">
                <a:hlinkClick r:id="rId3" action="ppaction://hlinkfile"/>
              </a:rPr>
              <a:t>varities</a:t>
            </a:r>
            <a:r>
              <a:rPr lang="en-US" dirty="0" smtClean="0">
                <a:hlinkClick r:id="rId3" action="ppaction://hlinkfile"/>
              </a:rPr>
              <a:t> for Uganda - ENGLISH.pdf</a:t>
            </a:r>
            <a:endParaRPr lang="en-US" dirty="0" smtClean="0"/>
          </a:p>
          <a:p>
            <a:endParaRPr lang="en-US" dirty="0" smtClean="0"/>
          </a:p>
          <a:p>
            <a:endParaRPr lang="en-US" dirty="0"/>
          </a:p>
        </p:txBody>
      </p:sp>
    </p:spTree>
    <p:extLst>
      <p:ext uri="{BB962C8B-B14F-4D97-AF65-F5344CB8AC3E}">
        <p14:creationId xmlns:p14="http://schemas.microsoft.com/office/powerpoint/2010/main" val="4243730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612" y="215153"/>
            <a:ext cx="10515600" cy="814575"/>
          </a:xfrm>
        </p:spPr>
        <p:txBody>
          <a:bodyPr/>
          <a:lstStyle/>
          <a:p>
            <a:pPr algn="ctr"/>
            <a:r>
              <a:rPr lang="en-US" b="1" dirty="0" smtClean="0"/>
              <a:t>Gender consideration in DLB</a:t>
            </a:r>
            <a:endParaRPr lang="en-US" b="1" dirty="0"/>
          </a:p>
        </p:txBody>
      </p:sp>
      <p:sp>
        <p:nvSpPr>
          <p:cNvPr id="3" name="Content Placeholder 2"/>
          <p:cNvSpPr>
            <a:spLocks noGrp="1"/>
          </p:cNvSpPr>
          <p:nvPr>
            <p:ph idx="1"/>
          </p:nvPr>
        </p:nvSpPr>
        <p:spPr>
          <a:xfrm>
            <a:off x="403412" y="1325563"/>
            <a:ext cx="5715000" cy="4851400"/>
          </a:xfrm>
        </p:spPr>
        <p:txBody>
          <a:bodyPr>
            <a:normAutofit/>
          </a:bodyPr>
          <a:lstStyle/>
          <a:p>
            <a:r>
              <a:rPr lang="en-US" sz="2000" b="1" dirty="0" smtClean="0"/>
              <a:t>Hale </a:t>
            </a:r>
            <a:r>
              <a:rPr lang="en-US" sz="2000" b="1" dirty="0"/>
              <a:t>Ann Tufan</a:t>
            </a:r>
            <a:r>
              <a:rPr lang="en-US" sz="2000" dirty="0"/>
              <a:t> – Cornell University, USA. Gender responsive researchers equipped for agricultural transformation (GREAT) and </a:t>
            </a:r>
            <a:r>
              <a:rPr lang="en-US" sz="2000" dirty="0" err="1"/>
              <a:t>NextGen</a:t>
            </a:r>
            <a:r>
              <a:rPr lang="en-US" sz="2000" dirty="0"/>
              <a:t> cassava</a:t>
            </a:r>
          </a:p>
          <a:p>
            <a:r>
              <a:rPr lang="en-US" sz="2000" b="1" dirty="0"/>
              <a:t>Graham Thiele</a:t>
            </a:r>
            <a:r>
              <a:rPr lang="en-US" sz="2000" dirty="0"/>
              <a:t> – CIP, Peru. CGIAR Gender and Breeding </a:t>
            </a:r>
            <a:r>
              <a:rPr lang="en-US" sz="2000" dirty="0" smtClean="0"/>
              <a:t>Initiative (GBI), </a:t>
            </a:r>
            <a:r>
              <a:rPr lang="en-US" sz="2000" dirty="0"/>
              <a:t>CRP leader roots and tubers</a:t>
            </a:r>
          </a:p>
          <a:p>
            <a:r>
              <a:rPr lang="en-US" sz="2000" b="1" dirty="0"/>
              <a:t>Clare Mukankusi</a:t>
            </a:r>
            <a:r>
              <a:rPr lang="en-US" sz="2000" dirty="0"/>
              <a:t> – CIAT, Uganda. </a:t>
            </a:r>
            <a:r>
              <a:rPr lang="en-US" sz="2000" dirty="0" smtClean="0"/>
              <a:t>Senior Bean breeder, PABRA </a:t>
            </a:r>
            <a:r>
              <a:rPr lang="en-US" sz="2000" dirty="0"/>
              <a:t>Eastern coordinator, and DLB leadership team/gender representative</a:t>
            </a:r>
          </a:p>
          <a:p>
            <a:r>
              <a:rPr lang="en-US" sz="2000" b="1" dirty="0"/>
              <a:t>Viv Anthony</a:t>
            </a:r>
            <a:r>
              <a:rPr lang="en-US" sz="2000" dirty="0"/>
              <a:t> – Syngenta Foundation for Sustainable Agriculture, Switzerland. Co-project leader Demand-Led Breeding (DLB)</a:t>
            </a:r>
            <a:endParaRPr lang="en-US" sz="2000" dirty="0"/>
          </a:p>
        </p:txBody>
      </p:sp>
      <p:sp>
        <p:nvSpPr>
          <p:cNvPr id="4" name="Rectangle 3"/>
          <p:cNvSpPr/>
          <p:nvPr/>
        </p:nvSpPr>
        <p:spPr>
          <a:xfrm>
            <a:off x="6405282" y="1325563"/>
            <a:ext cx="5235388" cy="4893647"/>
          </a:xfrm>
          <a:prstGeom prst="rect">
            <a:avLst/>
          </a:prstGeom>
        </p:spPr>
        <p:txBody>
          <a:bodyPr wrap="square">
            <a:spAutoFit/>
          </a:bodyPr>
          <a:lstStyle/>
          <a:p>
            <a:r>
              <a:rPr lang="en-US" sz="2400" i="1" dirty="0" smtClean="0">
                <a:solidFill>
                  <a:srgbClr val="0070C0"/>
                </a:solidFill>
              </a:rPr>
              <a:t>Viv and Clare attended </a:t>
            </a:r>
            <a:r>
              <a:rPr lang="en-US" sz="2400" i="1" dirty="0">
                <a:solidFill>
                  <a:srgbClr val="0070C0"/>
                </a:solidFill>
              </a:rPr>
              <a:t>Gender Responsive Product Profile Development Workshop on 12-13 November </a:t>
            </a:r>
            <a:r>
              <a:rPr lang="en-US" sz="2400" i="1" dirty="0" smtClean="0">
                <a:solidFill>
                  <a:srgbClr val="0070C0"/>
                </a:solidFill>
              </a:rPr>
              <a:t>2018 hosted </a:t>
            </a:r>
            <a:r>
              <a:rPr lang="en-US" sz="2400" i="1" dirty="0">
                <a:solidFill>
                  <a:srgbClr val="0070C0"/>
                </a:solidFill>
              </a:rPr>
              <a:t>by </a:t>
            </a:r>
            <a:r>
              <a:rPr lang="en-US" sz="2400" i="1" dirty="0" err="1">
                <a:solidFill>
                  <a:srgbClr val="0070C0"/>
                </a:solidFill>
              </a:rPr>
              <a:t>Drs</a:t>
            </a:r>
            <a:r>
              <a:rPr lang="en-US" sz="2400" i="1" dirty="0">
                <a:solidFill>
                  <a:srgbClr val="0070C0"/>
                </a:solidFill>
              </a:rPr>
              <a:t> Hale Ann Tufan and Graham Thiele. </a:t>
            </a:r>
            <a:endParaRPr lang="en-US" sz="2400" i="1" dirty="0" smtClean="0">
              <a:solidFill>
                <a:srgbClr val="0070C0"/>
              </a:solidFill>
            </a:endParaRPr>
          </a:p>
          <a:p>
            <a:endParaRPr lang="en-US" sz="2400" i="1" dirty="0">
              <a:solidFill>
                <a:srgbClr val="0070C0"/>
              </a:solidFill>
            </a:endParaRPr>
          </a:p>
          <a:p>
            <a:r>
              <a:rPr lang="en-US" sz="2400" i="1" dirty="0" smtClean="0">
                <a:solidFill>
                  <a:srgbClr val="0070C0"/>
                </a:solidFill>
              </a:rPr>
              <a:t>Objective: Share </a:t>
            </a:r>
            <a:r>
              <a:rPr lang="en-US" sz="2400" i="1" dirty="0">
                <a:solidFill>
                  <a:srgbClr val="0070C0"/>
                </a:solidFill>
              </a:rPr>
              <a:t>experiences and identify aspects of mutual benefit that could form the basis of a partnership between GREAT and the DLB team during phase 2 of the </a:t>
            </a:r>
            <a:r>
              <a:rPr lang="en-US" sz="2400" i="1" dirty="0" err="1">
                <a:solidFill>
                  <a:srgbClr val="0070C0"/>
                </a:solidFill>
              </a:rPr>
              <a:t>programme</a:t>
            </a:r>
            <a:r>
              <a:rPr lang="en-US" sz="2400" i="1" dirty="0">
                <a:solidFill>
                  <a:srgbClr val="0070C0"/>
                </a:solidFill>
              </a:rPr>
              <a:t> (2019-2021) in sub-Saharan Africa.  </a:t>
            </a:r>
          </a:p>
          <a:p>
            <a:r>
              <a:rPr lang="en-US" sz="2400" b="1" i="1" dirty="0">
                <a:solidFill>
                  <a:srgbClr val="0070C0"/>
                </a:solidFill>
              </a:rPr>
              <a:t> </a:t>
            </a:r>
            <a:endParaRPr lang="en-US" sz="2400" i="1" dirty="0">
              <a:solidFill>
                <a:srgbClr val="0070C0"/>
              </a:solidFill>
            </a:endParaRPr>
          </a:p>
        </p:txBody>
      </p:sp>
    </p:spTree>
    <p:extLst>
      <p:ext uri="{BB962C8B-B14F-4D97-AF65-F5344CB8AC3E}">
        <p14:creationId xmlns:p14="http://schemas.microsoft.com/office/powerpoint/2010/main" val="3843372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494" y="0"/>
            <a:ext cx="10515600" cy="685800"/>
          </a:xfrm>
        </p:spPr>
        <p:txBody>
          <a:bodyPr>
            <a:normAutofit fontScale="90000"/>
          </a:bodyPr>
          <a:lstStyle/>
          <a:p>
            <a:pPr algn="ctr"/>
            <a:r>
              <a:rPr lang="en-US" b="1" dirty="0">
                <a:latin typeface="+mn-lt"/>
              </a:rPr>
              <a:t>Key </a:t>
            </a:r>
            <a:r>
              <a:rPr lang="en-US" b="1" dirty="0" smtClean="0">
                <a:latin typeface="+mn-lt"/>
              </a:rPr>
              <a:t>conclusions</a:t>
            </a:r>
            <a:endParaRPr lang="en-US" dirty="0">
              <a:latin typeface="+mn-lt"/>
            </a:endParaRPr>
          </a:p>
        </p:txBody>
      </p:sp>
      <p:sp>
        <p:nvSpPr>
          <p:cNvPr id="3" name="Content Placeholder 2"/>
          <p:cNvSpPr>
            <a:spLocks noGrp="1"/>
          </p:cNvSpPr>
          <p:nvPr>
            <p:ph idx="1"/>
          </p:nvPr>
        </p:nvSpPr>
        <p:spPr>
          <a:xfrm>
            <a:off x="0" y="685800"/>
            <a:ext cx="12330953" cy="5154987"/>
          </a:xfrm>
        </p:spPr>
        <p:txBody>
          <a:bodyPr>
            <a:noAutofit/>
          </a:bodyPr>
          <a:lstStyle/>
          <a:p>
            <a:pPr lvl="0"/>
            <a:r>
              <a:rPr lang="en-US" sz="2400" b="1" dirty="0" smtClean="0">
                <a:solidFill>
                  <a:srgbClr val="FF0000"/>
                </a:solidFill>
              </a:rPr>
              <a:t>Product </a:t>
            </a:r>
            <a:r>
              <a:rPr lang="en-US" sz="2400" b="1" dirty="0">
                <a:solidFill>
                  <a:srgbClr val="FF0000"/>
                </a:solidFill>
              </a:rPr>
              <a:t>profiles and the process and consultation needed to design new varieties that are highly sought after by farmers and their markets is central to effective breeding </a:t>
            </a:r>
            <a:r>
              <a:rPr lang="en-US" sz="2400" b="1" dirty="0" err="1">
                <a:solidFill>
                  <a:srgbClr val="FF0000"/>
                </a:solidFill>
              </a:rPr>
              <a:t>programmes</a:t>
            </a:r>
            <a:endParaRPr lang="en-US" sz="2400" b="1" dirty="0">
              <a:solidFill>
                <a:srgbClr val="FF0000"/>
              </a:solidFill>
            </a:endParaRPr>
          </a:p>
          <a:p>
            <a:pPr lvl="0"/>
            <a:r>
              <a:rPr lang="en-US" sz="2400" dirty="0"/>
              <a:t>It is vital to understand the needs and buying/selling decisions of farmers and if these are affected by gender. </a:t>
            </a:r>
            <a:endParaRPr lang="en-US" sz="2400" dirty="0" smtClean="0"/>
          </a:p>
          <a:p>
            <a:pPr lvl="1"/>
            <a:r>
              <a:rPr lang="en-US" sz="2000" dirty="0" smtClean="0"/>
              <a:t>Needs </a:t>
            </a:r>
            <a:r>
              <a:rPr lang="en-US" sz="2000" dirty="0"/>
              <a:t>and preferences of women as farmers, traders and food providers is fully taken into consideration and that new varieties should contain design features  that not only “do no harm” but also improve the lives of women in their diverse roles as farmers, traders, home-makers, food processors/preparers and </a:t>
            </a:r>
            <a:r>
              <a:rPr lang="en-US" sz="2000" dirty="0" smtClean="0"/>
              <a:t>providers.</a:t>
            </a:r>
          </a:p>
          <a:p>
            <a:r>
              <a:rPr lang="en-US" sz="2400" dirty="0" smtClean="0"/>
              <a:t>Best </a:t>
            </a:r>
            <a:r>
              <a:rPr lang="en-US" sz="2400" dirty="0"/>
              <a:t>way to raise the importance of gender in DLB training was to have specific, real-life examples of where gender either was or was not included in the design of new varieties and the implications that ensued – both positive and negative effects. </a:t>
            </a:r>
            <a:endParaRPr lang="en-US" sz="2400" dirty="0" smtClean="0"/>
          </a:p>
          <a:p>
            <a:pPr lvl="1"/>
            <a:r>
              <a:rPr lang="en-US" sz="2000" dirty="0" smtClean="0"/>
              <a:t>GBI </a:t>
            </a:r>
            <a:r>
              <a:rPr lang="en-US" sz="2000" dirty="0"/>
              <a:t>case </a:t>
            </a:r>
            <a:r>
              <a:rPr lang="en-US" sz="2000" dirty="0" smtClean="0"/>
              <a:t>studies </a:t>
            </a:r>
            <a:r>
              <a:rPr lang="en-US" sz="2000" u="sng" dirty="0" smtClean="0">
                <a:hlinkClick r:id="rId2"/>
              </a:rPr>
              <a:t>https</a:t>
            </a:r>
            <a:r>
              <a:rPr lang="en-US" sz="2000" u="sng" dirty="0">
                <a:hlinkClick r:id="rId2"/>
              </a:rPr>
              <a:t>://cgspace.cgiar.org/handle/10568/92819</a:t>
            </a:r>
            <a:r>
              <a:rPr lang="en-US" sz="2000" dirty="0"/>
              <a:t> </a:t>
            </a:r>
            <a:endParaRPr lang="en-US" sz="2000" dirty="0" smtClean="0"/>
          </a:p>
          <a:p>
            <a:r>
              <a:rPr lang="en-US" sz="2400" dirty="0" smtClean="0"/>
              <a:t>GREAT and GBI are discussing </a:t>
            </a:r>
            <a:r>
              <a:rPr lang="en-US" sz="2400" dirty="0"/>
              <a:t>with economists to design a study to measure the impacts of gender blind breeding</a:t>
            </a:r>
            <a:r>
              <a:rPr lang="en-US" sz="2400" dirty="0" smtClean="0"/>
              <a:t>.</a:t>
            </a:r>
          </a:p>
          <a:p>
            <a:r>
              <a:rPr lang="en-US" sz="2400" i="1" dirty="0">
                <a:solidFill>
                  <a:srgbClr val="0070C0"/>
                </a:solidFill>
              </a:rPr>
              <a:t>Both DLB and GREAT representatives expressed their wish to collaborate and to start with some small, specific, starter actions that are of benefit for both groups as a modus operandi. Then to review progress and areas with potential for more substantive possibilities for partnering. </a:t>
            </a:r>
          </a:p>
          <a:p>
            <a:endParaRPr lang="en-US" sz="2400" dirty="0"/>
          </a:p>
          <a:p>
            <a:endParaRPr lang="en-US" sz="2400" i="1" dirty="0">
              <a:solidFill>
                <a:srgbClr val="0070C0"/>
              </a:solidFill>
            </a:endParaRPr>
          </a:p>
          <a:p>
            <a:endParaRPr lang="en-US" sz="2400" i="1" dirty="0">
              <a:solidFill>
                <a:srgbClr val="0070C0"/>
              </a:solidFill>
            </a:endParaRPr>
          </a:p>
        </p:txBody>
      </p:sp>
    </p:spTree>
    <p:extLst>
      <p:ext uri="{BB962C8B-B14F-4D97-AF65-F5344CB8AC3E}">
        <p14:creationId xmlns:p14="http://schemas.microsoft.com/office/powerpoint/2010/main" val="34905954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3420"/>
            <a:ext cx="10515600" cy="387910"/>
          </a:xfrm>
        </p:spPr>
        <p:txBody>
          <a:bodyPr>
            <a:normAutofit fontScale="90000"/>
          </a:bodyPr>
          <a:lstStyle/>
          <a:p>
            <a:pPr algn="ctr"/>
            <a:r>
              <a:rPr lang="en-US" b="1" dirty="0"/>
              <a:t>Actions agreed</a:t>
            </a:r>
            <a:r>
              <a:rPr lang="en-US" dirty="0"/>
              <a:t/>
            </a:r>
            <a:br>
              <a:rPr lang="en-US" dirty="0"/>
            </a:br>
            <a:endParaRPr lang="en-US" dirty="0"/>
          </a:p>
        </p:txBody>
      </p:sp>
      <p:sp>
        <p:nvSpPr>
          <p:cNvPr id="3" name="Content Placeholder 2"/>
          <p:cNvSpPr>
            <a:spLocks noGrp="1"/>
          </p:cNvSpPr>
          <p:nvPr>
            <p:ph idx="1"/>
          </p:nvPr>
        </p:nvSpPr>
        <p:spPr>
          <a:xfrm>
            <a:off x="672353" y="551329"/>
            <a:ext cx="11282082" cy="5983941"/>
          </a:xfrm>
        </p:spPr>
        <p:txBody>
          <a:bodyPr>
            <a:noAutofit/>
          </a:bodyPr>
          <a:lstStyle/>
          <a:p>
            <a:r>
              <a:rPr lang="en-US" sz="2400" b="1" dirty="0"/>
              <a:t> </a:t>
            </a:r>
            <a:r>
              <a:rPr lang="en-US" sz="2400" b="1" dirty="0" smtClean="0"/>
              <a:t>DLB </a:t>
            </a:r>
            <a:r>
              <a:rPr lang="en-US" sz="2400" b="1" dirty="0"/>
              <a:t>management meeting</a:t>
            </a:r>
            <a:r>
              <a:rPr lang="en-US" sz="2400" dirty="0"/>
              <a:t> - Hale Ann </a:t>
            </a:r>
            <a:r>
              <a:rPr lang="en-US" sz="2400" dirty="0" smtClean="0"/>
              <a:t>to </a:t>
            </a:r>
            <a:r>
              <a:rPr lang="en-US" sz="2400" dirty="0"/>
              <a:t>be invited to the next DLB leadership management meeting in 2019 to discuss inclusivity of gender and best practices in the DLB phase 2 </a:t>
            </a:r>
            <a:r>
              <a:rPr lang="en-US" sz="2400" dirty="0" err="1"/>
              <a:t>programme</a:t>
            </a:r>
            <a:r>
              <a:rPr lang="en-US" sz="2400" dirty="0"/>
              <a:t>. </a:t>
            </a:r>
            <a:r>
              <a:rPr lang="en-US" sz="2400" dirty="0" smtClean="0">
                <a:solidFill>
                  <a:srgbClr val="0070C0"/>
                </a:solidFill>
              </a:rPr>
              <a:t>Dates </a:t>
            </a:r>
            <a:r>
              <a:rPr lang="en-US" sz="2400" dirty="0">
                <a:solidFill>
                  <a:srgbClr val="0070C0"/>
                </a:solidFill>
              </a:rPr>
              <a:t>and location </a:t>
            </a:r>
            <a:r>
              <a:rPr lang="en-US" sz="2400" dirty="0" smtClean="0">
                <a:solidFill>
                  <a:srgbClr val="0070C0"/>
                </a:solidFill>
              </a:rPr>
              <a:t>were </a:t>
            </a:r>
            <a:r>
              <a:rPr lang="en-US" sz="2400" dirty="0">
                <a:solidFill>
                  <a:srgbClr val="0070C0"/>
                </a:solidFill>
              </a:rPr>
              <a:t>difficult for </a:t>
            </a:r>
            <a:r>
              <a:rPr lang="en-US" sz="2400" dirty="0" smtClean="0">
                <a:solidFill>
                  <a:srgbClr val="0070C0"/>
                </a:solidFill>
              </a:rPr>
              <a:t>Hale </a:t>
            </a:r>
          </a:p>
          <a:p>
            <a:endParaRPr lang="en-US" sz="2400" dirty="0" smtClean="0">
              <a:solidFill>
                <a:srgbClr val="0070C0"/>
              </a:solidFill>
            </a:endParaRPr>
          </a:p>
          <a:p>
            <a:r>
              <a:rPr lang="en-US" sz="2400" b="1" dirty="0" smtClean="0"/>
              <a:t>DLB </a:t>
            </a:r>
            <a:r>
              <a:rPr lang="en-US" sz="2400" b="1" dirty="0"/>
              <a:t>training module update</a:t>
            </a:r>
            <a:r>
              <a:rPr lang="en-US" sz="2400" dirty="0"/>
              <a:t> - Hale Ann to review the current training module set of slides and make suggestions for inclusions or revisions to ensure the whole training module and best practices in each unit are more gender </a:t>
            </a:r>
            <a:r>
              <a:rPr lang="en-US" sz="2400" dirty="0" smtClean="0"/>
              <a:t>responsive</a:t>
            </a:r>
          </a:p>
          <a:p>
            <a:r>
              <a:rPr lang="en-US" sz="2400" dirty="0"/>
              <a:t/>
            </a:r>
            <a:br>
              <a:rPr lang="en-US" sz="2400" dirty="0"/>
            </a:br>
            <a:r>
              <a:rPr lang="en-US" sz="2400" b="1" dirty="0" smtClean="0"/>
              <a:t>Stories </a:t>
            </a:r>
            <a:r>
              <a:rPr lang="en-US" sz="2400" b="1" dirty="0"/>
              <a:t>on gender responsive breeding</a:t>
            </a:r>
            <a:r>
              <a:rPr lang="en-US" sz="2400" dirty="0"/>
              <a:t> - Clare and Hale Ann to reach into their networks and gather examples of gender responsive or non-responsive breeding that could be compiled as a series of “vignettes/mini case studies” on specific varieties or situations that can be communicated as a stand-alone publication and be used as training examples in the DLB and GREAT education </a:t>
            </a:r>
            <a:r>
              <a:rPr lang="en-US" sz="2400" dirty="0" err="1"/>
              <a:t>programmes</a:t>
            </a:r>
            <a:r>
              <a:rPr lang="en-US" sz="2400" dirty="0"/>
              <a:t> – by mid-2019. </a:t>
            </a:r>
            <a:r>
              <a:rPr lang="en-US" sz="2400" i="1" dirty="0" smtClean="0">
                <a:solidFill>
                  <a:srgbClr val="0070C0"/>
                </a:solidFill>
              </a:rPr>
              <a:t>Started and the plan is to have stories ready </a:t>
            </a:r>
            <a:r>
              <a:rPr lang="en-US" sz="2400" i="1" dirty="0">
                <a:solidFill>
                  <a:srgbClr val="0070C0"/>
                </a:solidFill>
              </a:rPr>
              <a:t>by August </a:t>
            </a:r>
            <a:r>
              <a:rPr lang="en-US" sz="2400" i="1" dirty="0" smtClean="0">
                <a:solidFill>
                  <a:srgbClr val="0070C0"/>
                </a:solidFill>
              </a:rPr>
              <a:t>2019.</a:t>
            </a:r>
            <a:endParaRPr lang="en-US" sz="2400" i="1" dirty="0">
              <a:solidFill>
                <a:srgbClr val="0070C0"/>
              </a:solidFill>
            </a:endParaRPr>
          </a:p>
          <a:p>
            <a:endParaRPr lang="en-US" sz="2400" dirty="0"/>
          </a:p>
          <a:p>
            <a:endParaRPr lang="en-US" sz="2400" dirty="0"/>
          </a:p>
        </p:txBody>
      </p:sp>
    </p:spTree>
    <p:extLst>
      <p:ext uri="{BB962C8B-B14F-4D97-AF65-F5344CB8AC3E}">
        <p14:creationId xmlns:p14="http://schemas.microsoft.com/office/powerpoint/2010/main" val="38287034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TotalTime>
  <Words>2392</Words>
  <Application>Microsoft Office PowerPoint</Application>
  <PresentationFormat>Widescreen</PresentationFormat>
  <Paragraphs>298</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Comic Sans MS</vt:lpstr>
      <vt:lpstr>Times New Roman</vt:lpstr>
      <vt:lpstr>Office Theme</vt:lpstr>
      <vt:lpstr>Updates from CIAT-PABRA    Clare M. and JC Rubyogo. </vt:lpstr>
      <vt:lpstr>Outline</vt:lpstr>
      <vt:lpstr>Product profiling </vt:lpstr>
      <vt:lpstr>PP’s in EiB website</vt:lpstr>
      <vt:lpstr>Country specific product profiles</vt:lpstr>
      <vt:lpstr>Technical data sheets</vt:lpstr>
      <vt:lpstr>Gender consideration in DLB</vt:lpstr>
      <vt:lpstr>Key conclusions</vt:lpstr>
      <vt:lpstr>Actions agreed </vt:lpstr>
      <vt:lpstr>Actions agreed</vt:lpstr>
      <vt:lpstr>Actions agreed</vt:lpstr>
      <vt:lpstr> </vt:lpstr>
      <vt:lpstr>COUNTING ON BEANS: </vt:lpstr>
      <vt:lpstr>PowerPoint Presentation</vt:lpstr>
      <vt:lpstr>Fresh pod bean market in Uganda- DLB</vt:lpstr>
      <vt:lpstr>How do we become dynamic?</vt:lpstr>
      <vt:lpstr>Penetrating new corridors?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profiling and technical data development</dc:title>
  <dc:creator>Clare Mukankusi</dc:creator>
  <cp:lastModifiedBy>Clare Mukankusi</cp:lastModifiedBy>
  <cp:revision>22</cp:revision>
  <dcterms:created xsi:type="dcterms:W3CDTF">2019-04-29T03:55:15Z</dcterms:created>
  <dcterms:modified xsi:type="dcterms:W3CDTF">2019-04-29T10:28:22Z</dcterms:modified>
</cp:coreProperties>
</file>