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301" r:id="rId2"/>
    <p:sldId id="287" r:id="rId3"/>
    <p:sldId id="302" r:id="rId4"/>
    <p:sldId id="303" r:id="rId5"/>
    <p:sldId id="306" r:id="rId6"/>
    <p:sldId id="307" r:id="rId7"/>
    <p:sldId id="308" r:id="rId8"/>
    <p:sldId id="309" r:id="rId9"/>
    <p:sldId id="310" r:id="rId10"/>
    <p:sldId id="304" r:id="rId11"/>
    <p:sldId id="305" r:id="rId12"/>
    <p:sldId id="311" r:id="rId13"/>
    <p:sldId id="312" r:id="rId14"/>
    <p:sldId id="313" r:id="rId15"/>
    <p:sldId id="31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FF0000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5" autoAdjust="0"/>
    <p:restoredTop sz="86416" autoAdjust="0"/>
  </p:normalViewPr>
  <p:slideViewPr>
    <p:cSldViewPr snapToGrid="0" snapToObjects="1">
      <p:cViewPr>
        <p:scale>
          <a:sx n="80" d="100"/>
          <a:sy n="80" d="100"/>
        </p:scale>
        <p:origin x="-13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8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280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547E2-6A70-4E8F-9846-64EB3CABEF39}" type="datetimeFigureOut">
              <a:rPr lang="en-US" smtClean="0"/>
              <a:pPr/>
              <a:t>4/29/2019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22AA3-FB42-489B-9224-715DFF077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611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22AA3-FB42-489B-9224-715DFF07722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CDAD-F573-44DB-B243-085140AD19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3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F21B-DD95-4AF5-A38A-F06908937B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1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278E-0CA9-4CE3-959D-FE3753418D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6124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493"/>
            <a:ext cx="9144000" cy="2305880"/>
          </a:xfrm>
          <a:prstGeom prst="rect">
            <a:avLst/>
          </a:prstGeom>
          <a:solidFill/>
          <a:ln w="12700">
            <a:solidFill/>
            <a:miter/>
          </a:ln>
        </p:spPr>
        <p:txBody>
          <a:bodyPr lIns="0" tIns="0" rIns="0" bIns="0" anchor="ctr"/>
          <a:lstStyle/>
          <a:p>
            <a:pPr algn="ctr" defTabSz="457200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6" name="Shape 16"/>
          <p:cNvSpPr/>
          <p:nvPr/>
        </p:nvSpPr>
        <p:spPr>
          <a:xfrm>
            <a:off x="304800" y="450922"/>
            <a:ext cx="8534400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 defTabSz="457200"/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Demand-Led Plant Breeding</a:t>
            </a:r>
            <a:b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</a:br>
            <a:r>
              <a:rPr sz="5000" b="1" dirty="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ea typeface="Cambria"/>
                <a:cs typeface="Cambria"/>
                <a:sym typeface="Cambria"/>
              </a:rPr>
              <a:t>Training Manual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4585" y="4575696"/>
            <a:ext cx="8984055" cy="2193337"/>
            <a:chOff x="74585" y="4575696"/>
            <a:chExt cx="8984055" cy="2193337"/>
          </a:xfrm>
        </p:grpSpPr>
        <p:pic>
          <p:nvPicPr>
            <p:cNvPr id="17" name="image1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585" y="4713865"/>
              <a:ext cx="554265" cy="7475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image2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02728" y="4855785"/>
              <a:ext cx="1446182" cy="5431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3.gif" descr="Syngenta Foundation for Sustainable Agriculture - Homepage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585" y="5930696"/>
              <a:ext cx="1542114" cy="4752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image4.pn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88439" y="4775126"/>
              <a:ext cx="620019" cy="6789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image5.jp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510531" y="4575696"/>
              <a:ext cx="780126" cy="9177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" name="image6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87870" y="5636659"/>
              <a:ext cx="816466" cy="9677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" name="image7.jpg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372045" y="4713865"/>
              <a:ext cx="680126" cy="7402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" name="image8.jpg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052171" y="4741193"/>
              <a:ext cx="1720322" cy="7468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" name="image9.jpg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62462" y="4775126"/>
              <a:ext cx="1696178" cy="652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" name="image10.png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71896" y="5930414"/>
              <a:ext cx="1235636" cy="5929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" name="image11.jp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58329" y="5749530"/>
              <a:ext cx="902886" cy="8652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" name="image12.jpg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1061" y="5713115"/>
              <a:ext cx="1579867" cy="9016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image13.jpg"/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28885" y="5722510"/>
              <a:ext cx="1046521" cy="10465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ruforum.jpg"/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374727" y="5874221"/>
              <a:ext cx="1540167" cy="6127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" name="Picture 2" descr="506b05695aebfmakerere-university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301" y="4534777"/>
            <a:ext cx="1093097" cy="9532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997907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88900"/>
            <a:ext cx="8455025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1475" y="1211263"/>
            <a:ext cx="8480425" cy="47799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17563" y="6481763"/>
            <a:ext cx="5753100" cy="376237"/>
          </a:xfr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855921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531C-2BC9-4F06-9E20-8EE235652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911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38138-2BEC-428A-B553-AF8857A469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296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7FE3-928A-4C7C-A401-2990CD7E00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8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CFF2F-7037-49F2-8FF3-F420AA0F46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5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D1D4-67E8-4E30-BEA1-18B58AD19E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851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04F9-A353-43E3-BEAB-B1B580E828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469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75B-9AD5-469E-AD79-6CE2C0B2E6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8973-1B61-49F0-ADE5-47180EEB51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597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A73C68E-0964-4802-BB93-22ED28CF5B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4/29/2019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199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28" y="3331074"/>
            <a:ext cx="8294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</a:t>
            </a:r>
            <a:endParaRPr lang="en-US" sz="2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56350" y="1260967"/>
            <a:ext cx="8333078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4800" b="1" dirty="0" smtClean="0">
                <a:solidFill>
                  <a:schemeClr val="bg1"/>
                </a:solidFill>
              </a:rPr>
              <a:t>Recap of Day 1</a:t>
            </a:r>
            <a:endParaRPr lang="de-CH" sz="48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50" y="2683823"/>
            <a:ext cx="7848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dirty="0" smtClean="0">
                <a:latin typeface="Arial" pitchFamily="34" charset="0"/>
                <a:cs typeface="Arial" pitchFamily="34" charset="0"/>
              </a:rPr>
              <a:t>Paul Kimani, </a:t>
            </a:r>
          </a:p>
          <a:p>
            <a:pPr algn="ctr"/>
            <a:r>
              <a:rPr lang="de-CH" sz="2400" dirty="0" smtClean="0">
                <a:latin typeface="Arial" pitchFamily="34" charset="0"/>
                <a:cs typeface="Arial" pitchFamily="34" charset="0"/>
              </a:rPr>
              <a:t>University of Nairobi, Kenya</a:t>
            </a:r>
          </a:p>
        </p:txBody>
      </p:sp>
      <p:sp>
        <p:nvSpPr>
          <p:cNvPr id="5" name="Rectangle 4"/>
          <p:cNvSpPr/>
          <p:nvPr/>
        </p:nvSpPr>
        <p:spPr>
          <a:xfrm>
            <a:off x="1348862" y="5410986"/>
            <a:ext cx="12234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 smtClean="0"/>
              <a:t>UNIVERSITY OF NAIROBI</a:t>
            </a:r>
            <a:endParaRPr lang="en-US" sz="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2343" y="4184465"/>
            <a:ext cx="8066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33CC"/>
                </a:solidFill>
              </a:rPr>
              <a:t>DLB Workshop, 29-30 April 2019, Addis Ababa,  Ethiopia</a:t>
            </a:r>
            <a:endParaRPr lang="en-US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80825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0031"/>
            <a:ext cx="8425543" cy="55814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will be an annual coordination meeting- 29 April was the first one.</a:t>
            </a:r>
          </a:p>
          <a:p>
            <a:r>
              <a:rPr lang="en-US" dirty="0" smtClean="0"/>
              <a:t>Target crops</a:t>
            </a:r>
          </a:p>
          <a:p>
            <a:pPr lvl="1"/>
            <a:r>
              <a:rPr lang="en-US" dirty="0" smtClean="0"/>
              <a:t>Beans</a:t>
            </a:r>
          </a:p>
          <a:p>
            <a:pPr lvl="1"/>
            <a:r>
              <a:rPr lang="en-US" dirty="0" smtClean="0"/>
              <a:t>Tomatoes</a:t>
            </a:r>
          </a:p>
          <a:p>
            <a:pPr lvl="1"/>
            <a:r>
              <a:rPr lang="en-US" dirty="0" smtClean="0"/>
              <a:t>Others: Sorghum, cassava and maize</a:t>
            </a:r>
          </a:p>
          <a:p>
            <a:r>
              <a:rPr lang="en-US" dirty="0" smtClean="0"/>
              <a:t>Key countries: Uganda, Ghana and Ethiopia</a:t>
            </a:r>
          </a:p>
          <a:p>
            <a:r>
              <a:rPr lang="en-US" dirty="0" smtClean="0"/>
              <a:t>Key implementers: BECA, ACCI, CIAT, WACII and UON</a:t>
            </a:r>
          </a:p>
          <a:p>
            <a:r>
              <a:rPr lang="en-US" dirty="0" smtClean="0"/>
              <a:t>Emphasized need to develop product profiles and technical data sheets for each product</a:t>
            </a:r>
          </a:p>
          <a:p>
            <a:r>
              <a:rPr lang="en-US" dirty="0" smtClean="0"/>
              <a:t>Project website- still being discussed</a:t>
            </a:r>
          </a:p>
          <a:p>
            <a:r>
              <a:rPr lang="en-US" dirty="0" smtClean="0"/>
              <a:t>African seed catalogue planned</a:t>
            </a:r>
          </a:p>
          <a:p>
            <a:r>
              <a:rPr lang="en-US" dirty="0" smtClean="0"/>
              <a:t>Capacity building should focus individual and institutional levels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8520"/>
          </a:xfrm>
        </p:spPr>
        <p:txBody>
          <a:bodyPr/>
          <a:lstStyle/>
          <a:p>
            <a:r>
              <a:rPr lang="en-US" b="1" dirty="0" smtClean="0"/>
              <a:t>Session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320" y="1223158"/>
            <a:ext cx="8431480" cy="513319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session focused on updates on  activities conducted at various DLB nodes and proposed next steps.</a:t>
            </a:r>
          </a:p>
          <a:p>
            <a:r>
              <a:rPr lang="en-US" dirty="0" smtClean="0"/>
              <a:t>ACCI reported on the DLB seminar presented by Prof </a:t>
            </a:r>
            <a:r>
              <a:rPr lang="en-US" dirty="0" err="1" smtClean="0"/>
              <a:t>Shimelis</a:t>
            </a:r>
            <a:r>
              <a:rPr lang="en-US" dirty="0" smtClean="0"/>
              <a:t> to ICRISAT scientists at Hyderabad, India. He noted that there was interest to learn more about DLB.  </a:t>
            </a:r>
          </a:p>
          <a:p>
            <a:r>
              <a:rPr lang="en-US" dirty="0" smtClean="0"/>
              <a:t>George of </a:t>
            </a:r>
            <a:r>
              <a:rPr lang="en-US" dirty="0" err="1" smtClean="0"/>
              <a:t>EiB</a:t>
            </a:r>
            <a:r>
              <a:rPr lang="en-US" dirty="0" smtClean="0"/>
              <a:t>  and Prof </a:t>
            </a:r>
            <a:r>
              <a:rPr lang="en-US" dirty="0" err="1" smtClean="0"/>
              <a:t>Shimelis</a:t>
            </a:r>
            <a:r>
              <a:rPr lang="en-US" dirty="0" smtClean="0"/>
              <a:t> donated DLB books to ICRISAT  scientists and the library</a:t>
            </a:r>
          </a:p>
          <a:p>
            <a:r>
              <a:rPr lang="en-US" dirty="0" smtClean="0"/>
              <a:t>Noted that zero draft for breeders training has been submitted</a:t>
            </a:r>
          </a:p>
          <a:p>
            <a:r>
              <a:rPr lang="en-US" dirty="0" smtClean="0"/>
              <a:t>Prof </a:t>
            </a:r>
            <a:r>
              <a:rPr lang="en-US" dirty="0" err="1" smtClean="0"/>
              <a:t>Shimelis</a:t>
            </a:r>
            <a:r>
              <a:rPr lang="en-US" dirty="0" smtClean="0"/>
              <a:t> reported that he has been requested to write chapter on breeding for new book. It will focus on DLB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005" y="1235034"/>
            <a:ext cx="8496795" cy="48911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George Koch presented on </a:t>
            </a:r>
            <a:r>
              <a:rPr lang="en-US" dirty="0" err="1" smtClean="0"/>
              <a:t>EiB</a:t>
            </a:r>
            <a:r>
              <a:rPr lang="en-US" dirty="0" smtClean="0"/>
              <a:t> through video</a:t>
            </a:r>
          </a:p>
          <a:p>
            <a:r>
              <a:rPr lang="en-US" dirty="0" smtClean="0"/>
              <a:t>He explained that EIB was keen to collaborate with DLB and Africa was target area at present</a:t>
            </a:r>
          </a:p>
          <a:p>
            <a:r>
              <a:rPr lang="en-US" dirty="0" smtClean="0"/>
              <a:t>This was followed by intense discussion on which areas for collaboration</a:t>
            </a:r>
          </a:p>
          <a:p>
            <a:r>
              <a:rPr lang="en-US" dirty="0" smtClean="0"/>
              <a:t>Noted that there were similarities and differences between the two. Areas of focus should be identified, terms clarified to avoid confusion</a:t>
            </a:r>
          </a:p>
          <a:p>
            <a:r>
              <a:rPr lang="en-US" dirty="0" smtClean="0"/>
              <a:t>Suggested possible areas for collaboration in developing Modules 2, 3,4 and 5- especially for training future breeders in African universities</a:t>
            </a:r>
          </a:p>
          <a:p>
            <a:r>
              <a:rPr lang="en-US" dirty="0" smtClean="0"/>
              <a:t>Solomon presented the product profile tool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7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Node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070" y="1021278"/>
            <a:ext cx="8651174" cy="5557652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Updates were presented by participants from PABRA-CIAT, </a:t>
            </a:r>
            <a:r>
              <a:rPr lang="en-US" sz="3400" dirty="0" err="1" smtClean="0"/>
              <a:t>Makerere</a:t>
            </a:r>
            <a:r>
              <a:rPr lang="en-US" sz="3400" dirty="0" smtClean="0"/>
              <a:t> University and the University of Nairobi</a:t>
            </a:r>
          </a:p>
          <a:p>
            <a:r>
              <a:rPr lang="en-US" sz="3400" dirty="0" smtClean="0"/>
              <a:t>Prof </a:t>
            </a:r>
            <a:r>
              <a:rPr lang="en-US" sz="3400" dirty="0" err="1" smtClean="0"/>
              <a:t>Chiteka</a:t>
            </a:r>
            <a:r>
              <a:rPr lang="en-US" sz="3400" dirty="0" smtClean="0"/>
              <a:t> reported on training activities at </a:t>
            </a:r>
            <a:r>
              <a:rPr lang="en-US" sz="3400" dirty="0" err="1" smtClean="0"/>
              <a:t>Makerere</a:t>
            </a:r>
            <a:r>
              <a:rPr lang="en-US" sz="3400" dirty="0" smtClean="0"/>
              <a:t> </a:t>
            </a:r>
          </a:p>
          <a:p>
            <a:r>
              <a:rPr lang="en-US" sz="3400" dirty="0" smtClean="0"/>
              <a:t>Noted that PABRA will contribute 4 chapters in the DLB Book2</a:t>
            </a:r>
          </a:p>
          <a:p>
            <a:r>
              <a:rPr lang="en-US" sz="3400" dirty="0" smtClean="0"/>
              <a:t>Clare/</a:t>
            </a:r>
            <a:r>
              <a:rPr lang="en-US" sz="3400" dirty="0" err="1" smtClean="0"/>
              <a:t>Viv</a:t>
            </a:r>
            <a:r>
              <a:rPr lang="en-US" sz="3400" dirty="0" smtClean="0"/>
              <a:t> reported on gender in DLB meet at Cornell and development of a module of in partnership with GREAT project.</a:t>
            </a:r>
          </a:p>
          <a:p>
            <a:r>
              <a:rPr lang="en-US" sz="3400" dirty="0" smtClean="0"/>
              <a:t>University of Zambia and University of Lilongwe had expressed interest in DLB training</a:t>
            </a:r>
          </a:p>
          <a:p>
            <a:r>
              <a:rPr lang="en-US" sz="3400" dirty="0" smtClean="0"/>
              <a:t>Prof </a:t>
            </a:r>
            <a:r>
              <a:rPr lang="en-US" sz="3400" dirty="0" err="1" smtClean="0"/>
              <a:t>Mekbib</a:t>
            </a:r>
            <a:r>
              <a:rPr lang="en-US" sz="3400" dirty="0" smtClean="0"/>
              <a:t> and Dr </a:t>
            </a:r>
            <a:r>
              <a:rPr lang="en-US" sz="3400" dirty="0" err="1" smtClean="0"/>
              <a:t>Berhanu</a:t>
            </a:r>
            <a:r>
              <a:rPr lang="en-US" sz="3400" dirty="0" smtClean="0"/>
              <a:t> reported on DLB activities in Ethiopia. They noted that there will be a training program for breeders and  on the recently developed variety catalogue</a:t>
            </a:r>
          </a:p>
          <a:p>
            <a:r>
              <a:rPr lang="en-US" sz="3400" dirty="0" smtClean="0"/>
              <a:t>Paul </a:t>
            </a:r>
            <a:r>
              <a:rPr lang="en-US" sz="3400" dirty="0" err="1" smtClean="0"/>
              <a:t>Kimani</a:t>
            </a:r>
            <a:r>
              <a:rPr lang="en-US" sz="3400" dirty="0" smtClean="0"/>
              <a:t> presented updated on DLB activities at UON. He noted DLB has been </a:t>
            </a:r>
            <a:r>
              <a:rPr lang="en-US" sz="3400" dirty="0" err="1" smtClean="0"/>
              <a:t>intergrated</a:t>
            </a:r>
            <a:r>
              <a:rPr lang="en-US" sz="3400" dirty="0" smtClean="0"/>
              <a:t> in Advanced Plant Breeding Course for </a:t>
            </a:r>
            <a:r>
              <a:rPr lang="en-US" sz="3400" dirty="0" err="1" smtClean="0"/>
              <a:t>MSc</a:t>
            </a:r>
            <a:r>
              <a:rPr lang="en-US" sz="3400" dirty="0" smtClean="0"/>
              <a:t> in Plant Breeding and Biotech students</a:t>
            </a:r>
          </a:p>
          <a:p>
            <a:r>
              <a:rPr lang="en-US" sz="3400" dirty="0" smtClean="0"/>
              <a:t>Joint training of breeders with BECA</a:t>
            </a:r>
          </a:p>
          <a:p>
            <a:r>
              <a:rPr lang="en-US" sz="3400" dirty="0" smtClean="0"/>
              <a:t>Graduate students are encouraged to include DLB principles and practices in their thesis research</a:t>
            </a:r>
          </a:p>
          <a:p>
            <a:r>
              <a:rPr lang="en-US" sz="3400" dirty="0" smtClean="0"/>
              <a:t>LTD, a start-u</a:t>
            </a:r>
            <a:r>
              <a:rPr lang="en-US" sz="3600" dirty="0" smtClean="0"/>
              <a:t>p seed company for UON, and links with policy makers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new projects with elements of DLB started: Tomato , rice, soybean, marker assisted gamete selection for Andean and Mesoamerican bean </a:t>
            </a:r>
            <a:r>
              <a:rPr lang="en-US" dirty="0" smtClean="0"/>
              <a:t>populations</a:t>
            </a:r>
            <a:endParaRPr lang="en-US" dirty="0" smtClean="0"/>
          </a:p>
          <a:p>
            <a:r>
              <a:rPr lang="en-US" dirty="0" smtClean="0"/>
              <a:t>He also reported on progress with Food  and Seed Industry and activities of UNISEED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894"/>
          </a:xfrm>
        </p:spPr>
        <p:txBody>
          <a:bodyPr/>
          <a:lstStyle/>
          <a:p>
            <a:r>
              <a:rPr lang="en-US" b="1" dirty="0" smtClean="0"/>
              <a:t>Session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32" y="1187532"/>
            <a:ext cx="8413668" cy="4938631"/>
          </a:xfrm>
        </p:spPr>
        <p:txBody>
          <a:bodyPr>
            <a:normAutofit/>
          </a:bodyPr>
          <a:lstStyle/>
          <a:p>
            <a:r>
              <a:rPr lang="en-US" dirty="0" smtClean="0"/>
              <a:t>Project Coordinator reported on survey sent to 600 respondents</a:t>
            </a:r>
          </a:p>
          <a:p>
            <a:r>
              <a:rPr lang="en-US" dirty="0" smtClean="0"/>
              <a:t>Noted that 94 responded</a:t>
            </a:r>
          </a:p>
          <a:p>
            <a:r>
              <a:rPr lang="en-US" dirty="0" smtClean="0"/>
              <a:t>61 finally analyzed</a:t>
            </a:r>
          </a:p>
          <a:p>
            <a:r>
              <a:rPr lang="en-US" dirty="0" smtClean="0"/>
              <a:t>Sought ideas on how to make the survey more effective</a:t>
            </a:r>
          </a:p>
          <a:p>
            <a:r>
              <a:rPr lang="en-US" dirty="0" smtClean="0"/>
              <a:t>Noted that Dr Walter assisted in contacting respondents in West Africa, where the best response was registered.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45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Contents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111"/>
            <a:ext cx="8229600" cy="4839447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Session 1</a:t>
            </a:r>
            <a:endParaRPr lang="en-US" sz="2600" dirty="0" smtClean="0"/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Session 2</a:t>
            </a:r>
            <a:endParaRPr lang="en-US" sz="2600" dirty="0" smtClean="0"/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Session 3</a:t>
            </a:r>
            <a:endParaRPr lang="en-US" sz="2600" dirty="0" smtClean="0"/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600" dirty="0" smtClean="0"/>
              <a:t>Session 4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77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1258784"/>
            <a:ext cx="8437418" cy="52726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Focus of the  session was introduction and scene setting for the DLB Core team meet</a:t>
            </a:r>
          </a:p>
          <a:p>
            <a:r>
              <a:rPr lang="en-US" dirty="0" smtClean="0"/>
              <a:t>Welcome by remarks by:</a:t>
            </a:r>
          </a:p>
          <a:p>
            <a:pPr lvl="1"/>
            <a:r>
              <a:rPr lang="en-US" dirty="0" smtClean="0"/>
              <a:t>Prof </a:t>
            </a:r>
            <a:r>
              <a:rPr lang="en-US" dirty="0" err="1" smtClean="0"/>
              <a:t>Firew</a:t>
            </a:r>
            <a:r>
              <a:rPr lang="en-US" dirty="0" smtClean="0"/>
              <a:t> </a:t>
            </a:r>
            <a:r>
              <a:rPr lang="en-US" dirty="0" err="1" smtClean="0"/>
              <a:t>Mekbib</a:t>
            </a:r>
            <a:r>
              <a:rPr lang="en-US" dirty="0" smtClean="0"/>
              <a:t> to Ethiopia</a:t>
            </a:r>
          </a:p>
          <a:p>
            <a:pPr lvl="1"/>
            <a:r>
              <a:rPr lang="en-US" dirty="0" smtClean="0"/>
              <a:t>Prof Gabrielle </a:t>
            </a:r>
            <a:r>
              <a:rPr lang="en-US" dirty="0" err="1" smtClean="0"/>
              <a:t>Parsely</a:t>
            </a:r>
            <a:r>
              <a:rPr lang="en-US" dirty="0" smtClean="0"/>
              <a:t>- noted that the proposal had to reformulated  to meet new proposal format in Australia</a:t>
            </a:r>
          </a:p>
          <a:p>
            <a:pPr lvl="1"/>
            <a:r>
              <a:rPr lang="en-US" dirty="0" smtClean="0"/>
              <a:t>As result commencement date is 1 April for three years </a:t>
            </a:r>
          </a:p>
          <a:p>
            <a:pPr lvl="1"/>
            <a:r>
              <a:rPr lang="en-US" dirty="0" smtClean="0"/>
              <a:t>End of Project: 31 March 2022</a:t>
            </a:r>
          </a:p>
          <a:p>
            <a:pPr lvl="1"/>
            <a:r>
              <a:rPr lang="en-US" dirty="0" smtClean="0"/>
              <a:t>That </a:t>
            </a:r>
            <a:r>
              <a:rPr lang="en-US" dirty="0" err="1" smtClean="0"/>
              <a:t>Syngenta</a:t>
            </a:r>
            <a:r>
              <a:rPr lang="en-US" dirty="0" smtClean="0"/>
              <a:t> Foundation has agreed in principle to support Phase 2</a:t>
            </a:r>
          </a:p>
          <a:p>
            <a:pPr lvl="1"/>
            <a:r>
              <a:rPr lang="en-US" dirty="0" smtClean="0"/>
              <a:t>Final approvals pending</a:t>
            </a:r>
          </a:p>
          <a:p>
            <a:pPr lvl="1"/>
            <a:r>
              <a:rPr lang="en-US" dirty="0" smtClean="0"/>
              <a:t>Noted there were new team members: </a:t>
            </a:r>
            <a:r>
              <a:rPr lang="en-US" dirty="0" smtClean="0">
                <a:solidFill>
                  <a:srgbClr val="FF0000"/>
                </a:solidFill>
              </a:rPr>
              <a:t>Prof Kaye </a:t>
            </a:r>
            <a:r>
              <a:rPr lang="en-US" dirty="0" err="1" smtClean="0">
                <a:solidFill>
                  <a:srgbClr val="FF0000"/>
                </a:solidFill>
              </a:rPr>
              <a:t>Baseford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</a:t>
            </a:r>
            <a:r>
              <a:rPr lang="en-US" dirty="0" err="1" smtClean="0"/>
              <a:t>Univ</a:t>
            </a:r>
            <a:r>
              <a:rPr lang="en-US" dirty="0" smtClean="0"/>
              <a:t> of Queensland, and </a:t>
            </a:r>
            <a:r>
              <a:rPr lang="en-US" dirty="0" smtClean="0">
                <a:solidFill>
                  <a:srgbClr val="FF0000"/>
                </a:solidFill>
              </a:rPr>
              <a:t>Dr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athan King </a:t>
            </a:r>
            <a:r>
              <a:rPr lang="en-US" dirty="0" smtClean="0"/>
              <a:t>– the project administrator</a:t>
            </a:r>
          </a:p>
          <a:p>
            <a:r>
              <a:rPr lang="en-US" dirty="0" smtClean="0"/>
              <a:t>Formal introductions by one member in each table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7418" cy="817892"/>
          </a:xfrm>
        </p:spPr>
        <p:txBody>
          <a:bodyPr/>
          <a:lstStyle/>
          <a:p>
            <a:r>
              <a:rPr lang="en-US" dirty="0" smtClean="0"/>
              <a:t>Sessions 1  –cont’d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32" y="1235075"/>
            <a:ext cx="8413668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Nasser, the project coordinator outlined the project objectives, outputs, outcomes and indicators</a:t>
            </a:r>
          </a:p>
          <a:p>
            <a:r>
              <a:rPr lang="en-US" dirty="0" smtClean="0"/>
              <a:t>Three objectives:</a:t>
            </a:r>
          </a:p>
          <a:p>
            <a:pPr lvl="1"/>
            <a:r>
              <a:rPr lang="en-US" dirty="0" smtClean="0"/>
              <a:t>Best practices from public and private sectors in plant variety design</a:t>
            </a:r>
          </a:p>
          <a:p>
            <a:pPr lvl="1"/>
            <a:r>
              <a:rPr lang="en-US" dirty="0" smtClean="0"/>
              <a:t>Education and training</a:t>
            </a:r>
          </a:p>
          <a:p>
            <a:pPr lvl="1"/>
            <a:r>
              <a:rPr lang="en-US" dirty="0" smtClean="0"/>
              <a:t>Policy analysis and advocacy</a:t>
            </a:r>
          </a:p>
          <a:p>
            <a:r>
              <a:rPr lang="en-US" dirty="0" smtClean="0"/>
              <a:t>Key activities for each objective listed</a:t>
            </a:r>
          </a:p>
          <a:p>
            <a:r>
              <a:rPr lang="en-US" dirty="0" smtClean="0"/>
              <a:t>Cross cutting activities, methods, outputs and communication discussed</a:t>
            </a:r>
          </a:p>
          <a:p>
            <a:r>
              <a:rPr lang="en-US" dirty="0" smtClean="0"/>
              <a:t>He also outlined the deliverables expected</a:t>
            </a:r>
          </a:p>
          <a:p>
            <a:r>
              <a:rPr lang="en-US" dirty="0" smtClean="0"/>
              <a:t>Key among these is publication of DLB Textbook by Dec 2019; (only one draft received so far); annual reports.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211284"/>
            <a:ext cx="8680861" cy="51450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Session 2 started with a recap of the Objectives, Outputs and timelines of Phase 2</a:t>
            </a:r>
          </a:p>
          <a:p>
            <a:r>
              <a:rPr lang="en-US" dirty="0" smtClean="0"/>
              <a:t>There was a discussion on </a:t>
            </a:r>
            <a:r>
              <a:rPr lang="en-US" b="1" dirty="0" smtClean="0">
                <a:solidFill>
                  <a:srgbClr val="0033CC"/>
                </a:solidFill>
              </a:rPr>
              <a:t>what is new </a:t>
            </a:r>
            <a:r>
              <a:rPr lang="en-US" dirty="0" smtClean="0"/>
              <a:t>in this Phase. It was noted that, while market led breeding has been </a:t>
            </a:r>
            <a:r>
              <a:rPr lang="en-US" dirty="0" err="1" smtClean="0"/>
              <a:t>practised</a:t>
            </a:r>
            <a:r>
              <a:rPr lang="en-US" dirty="0" smtClean="0"/>
              <a:t> for many years, 80% of the DLB content are new ideas and principles</a:t>
            </a:r>
          </a:p>
          <a:p>
            <a:r>
              <a:rPr lang="en-US" dirty="0" smtClean="0"/>
              <a:t>These ideas have been integrated into a coherent, practical breeding program.</a:t>
            </a:r>
          </a:p>
          <a:p>
            <a:r>
              <a:rPr lang="en-US" dirty="0" err="1" smtClean="0"/>
              <a:t>Viv</a:t>
            </a:r>
            <a:r>
              <a:rPr lang="en-US" dirty="0" smtClean="0"/>
              <a:t> compared key features of public breeding compared to private sector and demand driven breeding</a:t>
            </a:r>
          </a:p>
          <a:p>
            <a:r>
              <a:rPr lang="en-US" dirty="0" smtClean="0"/>
              <a:t>She noted that key features of public breeding included population and line development, field tests, selection, </a:t>
            </a:r>
            <a:r>
              <a:rPr lang="en-US" dirty="0" err="1" smtClean="0"/>
              <a:t>characterisation</a:t>
            </a:r>
            <a:r>
              <a:rPr lang="en-US" dirty="0" smtClean="0"/>
              <a:t>, national performance trials and meeting regulatory requirements.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22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Session 2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6899"/>
            <a:ext cx="8473044" cy="570015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contrast, business driven breeding  has several additional features </a:t>
            </a:r>
            <a:r>
              <a:rPr lang="en-US" dirty="0" smtClean="0"/>
              <a:t>including:</a:t>
            </a:r>
          </a:p>
          <a:p>
            <a:pPr lvl="1"/>
            <a:r>
              <a:rPr lang="en-US" dirty="0" smtClean="0"/>
              <a:t>meeting </a:t>
            </a:r>
            <a:r>
              <a:rPr lang="en-US" dirty="0" smtClean="0"/>
              <a:t> </a:t>
            </a:r>
            <a:r>
              <a:rPr lang="en-US" dirty="0" smtClean="0"/>
              <a:t>specified performance </a:t>
            </a:r>
            <a:r>
              <a:rPr lang="en-US" dirty="0" smtClean="0"/>
              <a:t>standards </a:t>
            </a:r>
            <a:r>
              <a:rPr lang="en-US" dirty="0" smtClean="0"/>
              <a:t>[</a:t>
            </a:r>
            <a:r>
              <a:rPr lang="en-US" i="1" dirty="0" smtClean="0"/>
              <a:t>critical </a:t>
            </a:r>
            <a:r>
              <a:rPr lang="en-US" i="1" dirty="0" smtClean="0"/>
              <a:t>for their reputation and which if  </a:t>
            </a:r>
            <a:r>
              <a:rPr lang="en-US" i="1" dirty="0" smtClean="0"/>
              <a:t>broken can </a:t>
            </a:r>
            <a:r>
              <a:rPr lang="en-US" i="1" dirty="0" smtClean="0"/>
              <a:t>to lead to </a:t>
            </a:r>
            <a:r>
              <a:rPr lang="en-US" i="1" dirty="0" smtClean="0"/>
              <a:t>liabilities</a:t>
            </a:r>
            <a:r>
              <a:rPr lang="en-US" dirty="0" smtClean="0"/>
              <a:t>],</a:t>
            </a:r>
          </a:p>
          <a:p>
            <a:pPr lvl="1"/>
            <a:r>
              <a:rPr lang="en-US" dirty="0" smtClean="0"/>
              <a:t>extensive </a:t>
            </a:r>
            <a:r>
              <a:rPr lang="en-US" dirty="0" err="1" smtClean="0"/>
              <a:t>characterisation</a:t>
            </a:r>
            <a:r>
              <a:rPr lang="en-US" dirty="0" smtClean="0"/>
              <a:t>, </a:t>
            </a:r>
            <a:endParaRPr lang="en-US" dirty="0" smtClean="0"/>
          </a:p>
          <a:p>
            <a:pPr lvl="1"/>
            <a:r>
              <a:rPr lang="en-US" dirty="0" smtClean="0"/>
              <a:t>product </a:t>
            </a:r>
            <a:r>
              <a:rPr lang="en-US" dirty="0" smtClean="0"/>
              <a:t>positioning, </a:t>
            </a:r>
            <a:endParaRPr lang="en-US" dirty="0" smtClean="0"/>
          </a:p>
          <a:p>
            <a:pPr lvl="1"/>
            <a:r>
              <a:rPr lang="en-US" dirty="0" smtClean="0"/>
              <a:t>pricing</a:t>
            </a:r>
            <a:r>
              <a:rPr lang="en-US" dirty="0" smtClean="0"/>
              <a:t>, positioning, </a:t>
            </a:r>
            <a:endParaRPr lang="en-US" dirty="0" smtClean="0"/>
          </a:p>
          <a:p>
            <a:pPr lvl="1"/>
            <a:r>
              <a:rPr lang="en-US" dirty="0" smtClean="0"/>
              <a:t>communication</a:t>
            </a:r>
            <a:r>
              <a:rPr lang="en-US" dirty="0" smtClean="0"/>
              <a:t>, </a:t>
            </a:r>
            <a:endParaRPr lang="en-US" dirty="0" smtClean="0"/>
          </a:p>
          <a:p>
            <a:pPr lvl="1"/>
            <a:r>
              <a:rPr lang="en-US" dirty="0" smtClean="0"/>
              <a:t>variety </a:t>
            </a:r>
            <a:r>
              <a:rPr lang="en-US" dirty="0" smtClean="0"/>
              <a:t>promotion and seed availability before launching new </a:t>
            </a:r>
            <a:r>
              <a:rPr lang="en-US" dirty="0" smtClean="0"/>
              <a:t>varieties</a:t>
            </a:r>
          </a:p>
          <a:p>
            <a:r>
              <a:rPr lang="en-US" dirty="0" smtClean="0"/>
              <a:t>Andy explained that positioning a new variety involves providing information on:</a:t>
            </a:r>
          </a:p>
          <a:p>
            <a:pPr lvl="1"/>
            <a:r>
              <a:rPr lang="en-US" dirty="0" smtClean="0"/>
              <a:t>What is it? [i.e. what are its features]</a:t>
            </a:r>
          </a:p>
          <a:p>
            <a:pPr lvl="1"/>
            <a:r>
              <a:rPr lang="en-US" dirty="0" smtClean="0"/>
              <a:t>What it does? [ </a:t>
            </a:r>
            <a:r>
              <a:rPr lang="en-US" dirty="0" err="1" smtClean="0"/>
              <a:t>i.e</a:t>
            </a:r>
            <a:r>
              <a:rPr lang="en-US" dirty="0" smtClean="0"/>
              <a:t> the benefits]</a:t>
            </a:r>
          </a:p>
          <a:p>
            <a:pPr lvl="1"/>
            <a:r>
              <a:rPr lang="en-US" dirty="0" smtClean="0"/>
              <a:t>Who is it for ? [Target market]</a:t>
            </a:r>
          </a:p>
          <a:p>
            <a:pPr lvl="1"/>
            <a:r>
              <a:rPr lang="en-US" dirty="0" smtClean="0"/>
              <a:t>Why should farmers buy it rather than the alternative?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56" y="1258784"/>
            <a:ext cx="8716488" cy="527264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was considerable discussion on product profiles</a:t>
            </a:r>
          </a:p>
          <a:p>
            <a:r>
              <a:rPr lang="en-US" dirty="0" smtClean="0"/>
              <a:t>Noted that understanding crop uses and value characteristics were essential in evaluating  variety performance and creating technical data sheets, which are used to make product profiles</a:t>
            </a:r>
          </a:p>
          <a:p>
            <a:r>
              <a:rPr lang="en-US" dirty="0" smtClean="0"/>
              <a:t>This information useful in targeting customer segment and product profile design.</a:t>
            </a:r>
          </a:p>
          <a:p>
            <a:r>
              <a:rPr lang="en-US" dirty="0" smtClean="0"/>
              <a:t>Noted that top quality data sheet is characterized by :</a:t>
            </a:r>
          </a:p>
          <a:p>
            <a:pPr lvl="1"/>
            <a:r>
              <a:rPr lang="en-US" dirty="0" smtClean="0"/>
              <a:t>Clear positioning statement</a:t>
            </a:r>
          </a:p>
          <a:p>
            <a:pPr lvl="1"/>
            <a:r>
              <a:rPr lang="en-US" dirty="0" smtClean="0"/>
              <a:t>Comparative data</a:t>
            </a:r>
          </a:p>
          <a:p>
            <a:pPr lvl="1"/>
            <a:r>
              <a:rPr lang="en-US" dirty="0" smtClean="0"/>
              <a:t>Photos</a:t>
            </a:r>
          </a:p>
          <a:p>
            <a:pPr lvl="1"/>
            <a:r>
              <a:rPr lang="en-US" dirty="0" smtClean="0"/>
              <a:t>Is attractive</a:t>
            </a:r>
          </a:p>
          <a:p>
            <a:pPr lvl="1"/>
            <a:r>
              <a:rPr lang="en-US" dirty="0" smtClean="0"/>
              <a:t>Breeder’s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5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Crop Expert </a:t>
            </a:r>
            <a:r>
              <a:rPr lang="en-US" dirty="0" smtClean="0"/>
              <a:t>groups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194" y="724395"/>
            <a:ext cx="8419605" cy="563195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participants discussed elements of the proposed Crop Expert groups</a:t>
            </a:r>
          </a:p>
          <a:p>
            <a:r>
              <a:rPr lang="en-US" dirty="0" smtClean="0"/>
              <a:t>Noted that there is need to develop TORs</a:t>
            </a:r>
          </a:p>
          <a:p>
            <a:r>
              <a:rPr lang="en-US" dirty="0" smtClean="0"/>
              <a:t>May include researchers with experience with the crop;  be multidisciplinary (breeders, crop protection , nutrition, socio-economics specialists); the industry, communications specialists, among others.</a:t>
            </a:r>
          </a:p>
          <a:p>
            <a:r>
              <a:rPr lang="en-US" dirty="0" smtClean="0"/>
              <a:t>Noted that it may be essential to outsource certain expert information if not available within </a:t>
            </a:r>
            <a:r>
              <a:rPr lang="en-US" dirty="0" smtClean="0"/>
              <a:t>DLB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Size</a:t>
            </a:r>
            <a:r>
              <a:rPr lang="en-US" dirty="0" smtClean="0"/>
              <a:t>: max of 6 persons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Requested: </a:t>
            </a:r>
            <a:r>
              <a:rPr lang="en-US" dirty="0" smtClean="0"/>
              <a:t>Participants to register their interest with the Project Coordinator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Crops</a:t>
            </a:r>
            <a:r>
              <a:rPr lang="en-US" dirty="0" smtClean="0"/>
              <a:t>: Beans, sorghum, tomato</a:t>
            </a:r>
          </a:p>
          <a:p>
            <a:r>
              <a:rPr lang="en-US" b="1" dirty="0" smtClean="0">
                <a:solidFill>
                  <a:srgbClr val="0033CC"/>
                </a:solidFill>
              </a:rPr>
              <a:t>New Modules</a:t>
            </a:r>
            <a:r>
              <a:rPr lang="en-US" dirty="0" smtClean="0"/>
              <a:t>: 3 new modules will be developed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16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Policy and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30" y="926275"/>
            <a:ext cx="8508670" cy="519988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Discussion was led by JC</a:t>
            </a:r>
          </a:p>
          <a:p>
            <a:r>
              <a:rPr lang="en-US" dirty="0" smtClean="0"/>
              <a:t>Noted that target countries were:</a:t>
            </a:r>
          </a:p>
          <a:p>
            <a:pPr lvl="1"/>
            <a:r>
              <a:rPr lang="en-US" dirty="0" smtClean="0"/>
              <a:t>Ethiopia (beans)</a:t>
            </a:r>
          </a:p>
          <a:p>
            <a:pPr lvl="1"/>
            <a:r>
              <a:rPr lang="en-US" dirty="0" smtClean="0"/>
              <a:t>Uganda (beans)</a:t>
            </a:r>
          </a:p>
          <a:p>
            <a:pPr lvl="1"/>
            <a:r>
              <a:rPr lang="en-US" dirty="0" smtClean="0"/>
              <a:t>Ghana (tomatoes)</a:t>
            </a:r>
          </a:p>
          <a:p>
            <a:pPr lvl="1"/>
            <a:r>
              <a:rPr lang="en-US" dirty="0" smtClean="0"/>
              <a:t>Southern Africa ?</a:t>
            </a:r>
          </a:p>
          <a:p>
            <a:r>
              <a:rPr lang="en-US" dirty="0" smtClean="0"/>
              <a:t>Noted that </a:t>
            </a:r>
            <a:r>
              <a:rPr lang="en-US" b="1" dirty="0" smtClean="0">
                <a:solidFill>
                  <a:srgbClr val="0033CC"/>
                </a:solidFill>
              </a:rPr>
              <a:t>policy formulation is a process </a:t>
            </a:r>
            <a:r>
              <a:rPr lang="en-US" dirty="0" smtClean="0"/>
              <a:t>and there was need to understand the process and key actors in each target country</a:t>
            </a:r>
          </a:p>
          <a:p>
            <a:r>
              <a:rPr lang="en-US" dirty="0" smtClean="0"/>
              <a:t>Need to identify and provide information to persuade the policy makers on why a particular crop should be supported</a:t>
            </a:r>
          </a:p>
          <a:p>
            <a:r>
              <a:rPr lang="en-US" dirty="0" smtClean="0"/>
              <a:t>There is need to have a clear strategy on how this will be 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EDCE-8713-5549-AD14-6F85A1AFCD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3467</TotalTime>
  <Words>1230</Words>
  <Application>Microsoft Office PowerPoint</Application>
  <PresentationFormat>On-screen Show (4:3)</PresentationFormat>
  <Paragraphs>140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Slide 1</vt:lpstr>
      <vt:lpstr>Contents </vt:lpstr>
      <vt:lpstr>Session 1 </vt:lpstr>
      <vt:lpstr>Sessions 1  –cont’d</vt:lpstr>
      <vt:lpstr>Session 2</vt:lpstr>
      <vt:lpstr>Session 2 (continued)</vt:lpstr>
      <vt:lpstr>Product profiles</vt:lpstr>
      <vt:lpstr>Crop Expert groups  </vt:lpstr>
      <vt:lpstr>Policy and advocacy</vt:lpstr>
      <vt:lpstr>Other key points</vt:lpstr>
      <vt:lpstr>Session 3</vt:lpstr>
      <vt:lpstr>EiB</vt:lpstr>
      <vt:lpstr>Node Updates</vt:lpstr>
      <vt:lpstr>Node Updates</vt:lpstr>
      <vt:lpstr>Session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Agyemang Danquah</dc:creator>
  <cp:lastModifiedBy> Prof P M Kimani</cp:lastModifiedBy>
  <cp:revision>215</cp:revision>
  <dcterms:created xsi:type="dcterms:W3CDTF">1970-01-01T00:46:27Z</dcterms:created>
  <dcterms:modified xsi:type="dcterms:W3CDTF">2019-04-30T05:18:13Z</dcterms:modified>
</cp:coreProperties>
</file>