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9"/>
  </p:notesMasterIdLst>
  <p:sldIdLst>
    <p:sldId id="297" r:id="rId3"/>
    <p:sldId id="308" r:id="rId4"/>
    <p:sldId id="310" r:id="rId5"/>
    <p:sldId id="355" r:id="rId6"/>
    <p:sldId id="353" r:id="rId7"/>
    <p:sldId id="354" r:id="rId8"/>
    <p:sldId id="343" r:id="rId9"/>
    <p:sldId id="356" r:id="rId10"/>
    <p:sldId id="357" r:id="rId11"/>
    <p:sldId id="359" r:id="rId12"/>
    <p:sldId id="361" r:id="rId13"/>
    <p:sldId id="364" r:id="rId14"/>
    <p:sldId id="362" r:id="rId15"/>
    <p:sldId id="360" r:id="rId16"/>
    <p:sldId id="347" r:id="rId17"/>
    <p:sldId id="33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sein Shimelis" initials="HS" lastIdx="1" clrIdx="0">
    <p:extLst>
      <p:ext uri="{19B8F6BF-5375-455C-9EA6-DF929625EA0E}">
        <p15:presenceInfo xmlns:p15="http://schemas.microsoft.com/office/powerpoint/2012/main" userId="S::Shimelish@ukzn.ac.za::9e6851eb-678d-4479-982e-2aab8f0fbb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8" autoAdjust="0"/>
    <p:restoredTop sz="94906" autoAdjust="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B6F12-7184-2940-9AA7-CBFE512CCA6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B7C48-2F34-9A48-A26F-7A11B945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8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7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1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69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20046" y="6465"/>
            <a:ext cx="9144000" cy="2305880"/>
          </a:xfrm>
          <a:prstGeom prst="rect">
            <a:avLst/>
          </a:prstGeom>
          <a:solidFill/>
          <a:ln w="12700">
            <a:solidFill/>
            <a:miter/>
          </a:ln>
        </p:spPr>
        <p:txBody>
          <a:bodyPr lIns="0" tIns="0" rIns="0" bIns="0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16" name="Shape 16"/>
          <p:cNvSpPr/>
          <p:nvPr/>
        </p:nvSpPr>
        <p:spPr>
          <a:xfrm>
            <a:off x="74585" y="135790"/>
            <a:ext cx="8811532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/>
            <a:r>
              <a:rPr lang="en-ZA" sz="40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ea typeface="Cambria"/>
                <a:cs typeface="Cambria"/>
                <a:sym typeface="Cambria"/>
              </a:rPr>
              <a:t>Demand-led plant breeding approaches: implications for cultivar adoption and commercialisation in Africa</a:t>
            </a:r>
            <a:endParaRPr sz="4000" b="1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ea typeface="Cambria"/>
              <a:cs typeface="Cambria"/>
              <a:sym typeface="Cambria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585" y="4575698"/>
            <a:ext cx="8984055" cy="2193337"/>
            <a:chOff x="74585" y="4575696"/>
            <a:chExt cx="8984055" cy="2193337"/>
          </a:xfrm>
        </p:grpSpPr>
        <p:pic>
          <p:nvPicPr>
            <p:cNvPr id="17" name="image1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85" y="4713865"/>
              <a:ext cx="554265" cy="747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02728" y="4855785"/>
              <a:ext cx="1446182" cy="5431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3.gif" descr="Syngenta Foundation for Sustainable Agriculture - Homepage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585" y="5930696"/>
              <a:ext cx="1542114" cy="4752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image4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8439" y="4775126"/>
              <a:ext cx="620019" cy="67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image5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10531" y="4575696"/>
              <a:ext cx="780126" cy="917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image6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7870" y="5636659"/>
              <a:ext cx="816466" cy="967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image7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92730" y="4713865"/>
              <a:ext cx="734765" cy="9227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image8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52171" y="4741193"/>
              <a:ext cx="1720322" cy="746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image9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2462" y="4775126"/>
              <a:ext cx="1696178" cy="652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image10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1896" y="5930414"/>
              <a:ext cx="1235636" cy="592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image11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8329" y="5749530"/>
              <a:ext cx="902886" cy="8652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image12.jp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1061" y="5713115"/>
              <a:ext cx="1579867" cy="901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image13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8885" y="5722510"/>
              <a:ext cx="1046521" cy="1046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ruforum.jpg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74727" y="5874221"/>
              <a:ext cx="1540167" cy="61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Picture 2" descr="506b05695aebfmakerere-university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302" y="4534777"/>
            <a:ext cx="1093097" cy="9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8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88900"/>
            <a:ext cx="8455025" cy="8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1476" y="1211263"/>
            <a:ext cx="8480425" cy="477996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81765"/>
            <a:ext cx="5753100" cy="376237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5371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52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11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1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8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5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3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36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68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86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01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10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493"/>
            <a:ext cx="9144000" cy="2305880"/>
          </a:xfrm>
          <a:prstGeom prst="rect">
            <a:avLst/>
          </a:prstGeom>
          <a:solidFill/>
          <a:ln w="12700">
            <a:solidFill/>
            <a:miter/>
          </a:ln>
        </p:spPr>
        <p:txBody>
          <a:bodyPr lIns="0" tIns="0" rIns="0" bIns="0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" name="Shape 16"/>
          <p:cNvSpPr/>
          <p:nvPr/>
        </p:nvSpPr>
        <p:spPr>
          <a:xfrm>
            <a:off x="304800" y="450922"/>
            <a:ext cx="8534400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/>
            <a:r>
              <a:rPr sz="50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ea typeface="Cambria"/>
                <a:cs typeface="Cambria"/>
                <a:sym typeface="Cambria"/>
              </a:rPr>
              <a:t>Demand-Led Plant Breeding</a:t>
            </a:r>
            <a:br>
              <a:rPr sz="50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ea typeface="Cambria"/>
                <a:cs typeface="Cambria"/>
                <a:sym typeface="Cambria"/>
              </a:rPr>
            </a:br>
            <a:r>
              <a:rPr sz="50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ea typeface="Cambria"/>
                <a:cs typeface="Cambria"/>
                <a:sym typeface="Cambria"/>
              </a:rPr>
              <a:t>Training Manual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585" y="4575696"/>
            <a:ext cx="8984055" cy="2193337"/>
            <a:chOff x="74585" y="4575696"/>
            <a:chExt cx="8984055" cy="2193337"/>
          </a:xfrm>
        </p:grpSpPr>
        <p:pic>
          <p:nvPicPr>
            <p:cNvPr id="17" name="image1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85" y="4713865"/>
              <a:ext cx="554265" cy="747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02728" y="4855785"/>
              <a:ext cx="1446182" cy="5431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3.gif" descr="Syngenta Foundation for Sustainable Agriculture - Homepage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585" y="5930696"/>
              <a:ext cx="1542114" cy="4752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image4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8439" y="4775126"/>
              <a:ext cx="620019" cy="67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image5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10531" y="4575696"/>
              <a:ext cx="780126" cy="917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image6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7870" y="5636659"/>
              <a:ext cx="816466" cy="967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image7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72045" y="4713865"/>
              <a:ext cx="680126" cy="740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image8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52171" y="4741193"/>
              <a:ext cx="1720322" cy="746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image9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2462" y="4775126"/>
              <a:ext cx="1696178" cy="652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image10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1896" y="5930414"/>
              <a:ext cx="1235636" cy="592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image11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8329" y="5749530"/>
              <a:ext cx="902886" cy="8652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image12.jp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1061" y="5713115"/>
              <a:ext cx="1579867" cy="901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image13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8885" y="5722510"/>
              <a:ext cx="1046521" cy="1046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ruforum.jpg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74727" y="5874221"/>
              <a:ext cx="1540167" cy="61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Picture 2" descr="506b05695aebfmakerere-university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301" y="4534777"/>
            <a:ext cx="1093097" cy="9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8353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88900"/>
            <a:ext cx="8455025" cy="8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1475" y="1211263"/>
            <a:ext cx="8480425" cy="477996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81763"/>
            <a:ext cx="5753100" cy="376237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2144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9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3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8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18" Type="http://schemas.openxmlformats.org/officeDocument/2006/relationships/image" Target="../media/image39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png"/><Relationship Id="rId17" Type="http://schemas.openxmlformats.org/officeDocument/2006/relationships/image" Target="../media/image38.emf"/><Relationship Id="rId2" Type="http://schemas.openxmlformats.org/officeDocument/2006/relationships/image" Target="../media/image23.emf"/><Relationship Id="rId16" Type="http://schemas.openxmlformats.org/officeDocument/2006/relationships/image" Target="../media/image37.emf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png"/><Relationship Id="rId15" Type="http://schemas.openxmlformats.org/officeDocument/2006/relationships/image" Target="../media/image36.emf"/><Relationship Id="rId10" Type="http://schemas.openxmlformats.org/officeDocument/2006/relationships/image" Target="../media/image31.emf"/><Relationship Id="rId19" Type="http://schemas.openxmlformats.org/officeDocument/2006/relationships/hyperlink" Target="http://www.agra.org/" TargetMode="External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46" y="3334183"/>
            <a:ext cx="869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Arial" panose="020B0604020202020204" pitchFamily="34" charset="0"/>
              </a:rPr>
              <a:t>University of KwaZulu-Natal</a:t>
            </a:r>
          </a:p>
          <a:p>
            <a:pPr algn="ctr"/>
            <a:r>
              <a:rPr lang="en-US" sz="2400" b="1" dirty="0">
                <a:cs typeface="Arial" panose="020B0604020202020204" pitchFamily="34" charset="0"/>
              </a:rPr>
              <a:t> African Center for Crop Improvement (ACCI</a:t>
            </a:r>
            <a:r>
              <a:rPr lang="en-US" sz="2400" b="1" dirty="0" smtClean="0">
                <a:cs typeface="Arial" panose="020B0604020202020204" pitchFamily="34" charset="0"/>
              </a:rPr>
              <a:t>), </a:t>
            </a:r>
            <a:r>
              <a:rPr lang="en-US" sz="2400" b="1" dirty="0">
                <a:cs typeface="Arial" panose="020B0604020202020204" pitchFamily="34" charset="0"/>
              </a:rPr>
              <a:t>South Africa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092" y="2584250"/>
            <a:ext cx="88274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u="sng" dirty="0" smtClean="0">
                <a:solidFill>
                  <a:srgbClr val="1A1A1A"/>
                </a:solidFill>
                <a:ea typeface="MS Mincho" panose="02020609040205080304" pitchFamily="49" charset="-128"/>
              </a:rPr>
              <a:t>Shimelis Hussein</a:t>
            </a:r>
            <a:endParaRPr lang="en-ZA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26376" y="3047"/>
            <a:ext cx="9117623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Demand led plant breeding </a:t>
            </a:r>
            <a:r>
              <a:rPr lang="en-GB" sz="3200" b="1" dirty="0" smtClean="0">
                <a:solidFill>
                  <a:schemeClr val="bg1"/>
                </a:solidFill>
              </a:rPr>
              <a:t>workshop 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for </a:t>
            </a:r>
            <a:r>
              <a:rPr lang="en-GB" sz="3200" b="1" dirty="0">
                <a:solidFill>
                  <a:schemeClr val="bg1"/>
                </a:solidFill>
              </a:rPr>
              <a:t>Crop Program Leaders and Senior Crop </a:t>
            </a:r>
            <a:r>
              <a:rPr lang="en-GB" sz="3200" b="1" dirty="0" smtClean="0">
                <a:solidFill>
                  <a:schemeClr val="bg1"/>
                </a:solidFill>
              </a:rPr>
              <a:t>Breeders 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Ethiopian Institute of Agricultural Research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2-3 May 2019, Addis </a:t>
            </a:r>
            <a:r>
              <a:rPr lang="en-GB" sz="3200" b="1" dirty="0">
                <a:solidFill>
                  <a:schemeClr val="bg1"/>
                </a:solidFill>
              </a:rPr>
              <a:t>Ababa, Ethiopia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53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8" y="683491"/>
            <a:ext cx="8241762" cy="51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228" y="499447"/>
            <a:ext cx="8757138" cy="44071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200" dirty="0" smtClean="0">
                <a:cs typeface="Arial" panose="020B0604020202020204" pitchFamily="34" charset="0"/>
              </a:rPr>
              <a:t>Zimbabwe </a:t>
            </a:r>
            <a:r>
              <a:rPr lang="en-ZA" sz="3200" dirty="0">
                <a:cs typeface="Arial" panose="020B0604020202020204" pitchFamily="34" charset="0"/>
              </a:rPr>
              <a:t>Plant Breeders Association (ZPBA)</a:t>
            </a:r>
            <a:endParaRPr lang="en-US" sz="3200" b="1" dirty="0" smtClean="0">
              <a:latin typeface="+mn-lt"/>
              <a:cs typeface="Arial" panose="020B0604020202020204" pitchFamily="34" charset="0"/>
            </a:endParaRPr>
          </a:p>
          <a:p>
            <a:pPr algn="l"/>
            <a:endParaRPr lang="en-ZA" sz="2800" dirty="0" smtClean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228" y="944894"/>
            <a:ext cx="829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9-22 </a:t>
            </a:r>
            <a:r>
              <a:rPr lang="en-ZA" sz="2800" dirty="0"/>
              <a:t>February 2018</a:t>
            </a:r>
            <a:r>
              <a:rPr lang="en-ZA" dirty="0"/>
              <a:t>	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5" y="1725968"/>
            <a:ext cx="7943397" cy="47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84" y="390264"/>
            <a:ext cx="8757138" cy="44071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ACCI alumni </a:t>
            </a:r>
            <a:r>
              <a:rPr lang="en-US" sz="3200" dirty="0" smtClean="0"/>
              <a:t>and </a:t>
            </a:r>
            <a:r>
              <a:rPr lang="en-US" sz="3200" dirty="0"/>
              <a:t>Demand-Led Plant Breeding team during the </a:t>
            </a:r>
            <a:r>
              <a:rPr lang="en-US" sz="3200" dirty="0" err="1"/>
              <a:t>BecA</a:t>
            </a:r>
            <a:r>
              <a:rPr lang="en-US" sz="3200" dirty="0"/>
              <a:t>/ILRI Nairobi training </a:t>
            </a:r>
            <a:r>
              <a:rPr lang="en-US" sz="3200" dirty="0" smtClean="0"/>
              <a:t>Workshop, 22 to 24 </a:t>
            </a:r>
            <a:r>
              <a:rPr lang="en-US" sz="3200" dirty="0"/>
              <a:t>October 2018 </a:t>
            </a:r>
            <a:br>
              <a:rPr lang="en-US" sz="3200" dirty="0"/>
            </a:br>
            <a:endParaRPr lang="en-ZA" sz="2800" dirty="0" smtClean="0">
              <a:cs typeface="Arial" panose="020B0604020202020204" pitchFamily="34" charset="0"/>
            </a:endParaRPr>
          </a:p>
        </p:txBody>
      </p:sp>
      <p:pic>
        <p:nvPicPr>
          <p:cNvPr id="3074" name="Picture 1" descr="C:\Users\shimelish\Documents\My folder\Socities\Demand Driven variety\ACCI students\Nasser\Training\0M1A4245_edi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8" y="1929097"/>
            <a:ext cx="7296789" cy="458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601" y="351431"/>
            <a:ext cx="8616461" cy="16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Postgraduate training</a:t>
            </a:r>
          </a:p>
          <a:p>
            <a:pPr algn="l"/>
            <a:r>
              <a:rPr lang="en-US" sz="2800" dirty="0" smtClean="0">
                <a:cs typeface="Arial" panose="020B0604020202020204" pitchFamily="34" charset="0"/>
              </a:rPr>
              <a:t>Curriculum development: </a:t>
            </a:r>
          </a:p>
          <a:p>
            <a:pPr algn="l"/>
            <a:r>
              <a:rPr lang="en-US" sz="2800" dirty="0" smtClean="0">
                <a:cs typeface="Arial" panose="020B0604020202020204" pitchFamily="34" charset="0"/>
              </a:rPr>
              <a:t>Advanced Plant Breeding (AGPS 730)</a:t>
            </a:r>
            <a:endParaRPr lang="en-ZA" sz="2800" b="1" dirty="0">
              <a:cs typeface="Arial" panose="020B0604020202020204" pitchFamily="34" charset="0"/>
            </a:endParaRPr>
          </a:p>
          <a:p>
            <a:pPr algn="l"/>
            <a:r>
              <a:rPr lang="en-ZA" sz="2800" dirty="0" smtClean="0">
                <a:cs typeface="Arial" panose="020B0604020202020204" pitchFamily="34" charset="0"/>
              </a:rPr>
              <a:t>	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7"/>
          <a:stretch/>
        </p:blipFill>
        <p:spPr>
          <a:xfrm>
            <a:off x="632688" y="1951631"/>
            <a:ext cx="7842571" cy="455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6861" y="556793"/>
            <a:ext cx="8607014" cy="60077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Feedback from the workshops: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200" dirty="0" smtClean="0">
                <a:cs typeface="Arial" panose="020B0604020202020204" pitchFamily="34" charset="0"/>
              </a:rPr>
              <a:t>Useful for our ongoing breeding 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Arial" panose="020B0604020202020204" pitchFamily="34" charset="0"/>
              </a:rPr>
              <a:t>We have been overlooking many issues in our breeding programs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Arial" panose="020B0604020202020204" pitchFamily="34" charset="0"/>
              </a:rPr>
              <a:t>Must be taught to every breeder</a:t>
            </a:r>
            <a:endParaRPr lang="en-ZA" sz="3200" dirty="0" smtClean="0"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200" dirty="0" smtClean="0">
                <a:cs typeface="Arial" panose="020B0604020202020204" pitchFamily="34" charset="0"/>
              </a:rPr>
              <a:t>Training should be given to all stakeholders and beneficiaries soonest possible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200" dirty="0" smtClean="0">
                <a:cs typeface="Arial" panose="020B0604020202020204" pitchFamily="34" charset="0"/>
              </a:rPr>
              <a:t>Must be incorporated in Plant Breeding curriculum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Arial" panose="020B0604020202020204" pitchFamily="34" charset="0"/>
              </a:rPr>
              <a:t>On the right time when we needed guidelines in releasing our varieties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Arial" panose="020B0604020202020204" pitchFamily="34" charset="0"/>
              </a:rPr>
              <a:t>Market research is crucial</a:t>
            </a:r>
          </a:p>
          <a:p>
            <a:pPr algn="l"/>
            <a:r>
              <a:rPr lang="en-US" sz="2400" dirty="0" smtClean="0">
                <a:cs typeface="Arial" panose="020B0604020202020204" pitchFamily="34" charset="0"/>
              </a:rPr>
              <a:t> </a:t>
            </a:r>
            <a:endParaRPr lang="en-ZA" sz="2400" dirty="0" smtClean="0"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ZA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7246" y="568905"/>
            <a:ext cx="1852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A1A1A"/>
                </a:solidFill>
                <a:ea typeface="MS Mincho" panose="02020609040205080304" pitchFamily="49" charset="-128"/>
              </a:rPr>
              <a:t>Summary </a:t>
            </a:r>
            <a:endParaRPr lang="en-Z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98584" y="3561096"/>
            <a:ext cx="85695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a typeface="MS Mincho" panose="02020609040205080304" pitchFamily="49" charset="-128"/>
              </a:rPr>
              <a:t>Integrating</a:t>
            </a:r>
            <a:r>
              <a:rPr lang="en-US" sz="2800" dirty="0">
                <a:solidFill>
                  <a:srgbClr val="1A1A1A"/>
                </a:solidFill>
                <a:ea typeface="MS Mincho" panose="02020609040205080304" pitchFamily="49" charset="-128"/>
              </a:rPr>
              <a:t> the </a:t>
            </a:r>
            <a:r>
              <a:rPr lang="en-US" sz="2800" dirty="0">
                <a:solidFill>
                  <a:srgbClr val="FF0000"/>
                </a:solidFill>
                <a:ea typeface="MS Mincho" panose="02020609040205080304" pitchFamily="49" charset="-128"/>
              </a:rPr>
              <a:t>demand-led breeding</a:t>
            </a:r>
            <a:r>
              <a:rPr lang="en-US" sz="2800" dirty="0">
                <a:solidFill>
                  <a:srgbClr val="1A1A1A"/>
                </a:solidFill>
                <a:ea typeface="MS Mincho" panose="02020609040205080304" pitchFamily="49" charset="-128"/>
              </a:rPr>
              <a:t> approach </a:t>
            </a:r>
            <a:r>
              <a:rPr lang="en-US" sz="2800" dirty="0">
                <a:solidFill>
                  <a:srgbClr val="FF0000"/>
                </a:solidFill>
                <a:ea typeface="MS Mincho" panose="02020609040205080304" pitchFamily="49" charset="-128"/>
              </a:rPr>
              <a:t>in plant breeding curricula</a:t>
            </a:r>
            <a:r>
              <a:rPr lang="en-US" sz="2800" dirty="0">
                <a:solidFill>
                  <a:srgbClr val="1A1A1A"/>
                </a:solidFill>
                <a:ea typeface="MS Mincho" panose="02020609040205080304" pitchFamily="49" charset="-128"/>
              </a:rPr>
              <a:t> promotes improved variety adoption in </a:t>
            </a:r>
            <a:r>
              <a:rPr lang="en-US" sz="2800" dirty="0" err="1">
                <a:solidFill>
                  <a:srgbClr val="1A1A1A"/>
                </a:solidFill>
                <a:ea typeface="MS Mincho" panose="02020609040205080304" pitchFamily="49" charset="-128"/>
              </a:rPr>
              <a:t>SSA</a:t>
            </a:r>
            <a:endParaRPr lang="en-ZA" sz="2800" dirty="0"/>
          </a:p>
        </p:txBody>
      </p:sp>
      <p:sp>
        <p:nvSpPr>
          <p:cNvPr id="4" name="Rectangle 3"/>
          <p:cNvSpPr/>
          <p:nvPr/>
        </p:nvSpPr>
        <p:spPr>
          <a:xfrm>
            <a:off x="398584" y="1530547"/>
            <a:ext cx="8733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A1A1A"/>
                </a:solidFill>
                <a:ea typeface="MS Mincho" panose="02020609040205080304" pitchFamily="49" charset="-128"/>
              </a:rPr>
              <a:t>Demand-led Plant Breeding approaches follows the principles and processes of </a:t>
            </a:r>
            <a:r>
              <a:rPr lang="en-US" sz="2800" dirty="0">
                <a:solidFill>
                  <a:srgbClr val="FF0000"/>
                </a:solidFill>
                <a:ea typeface="MS Mincho" panose="02020609040205080304" pitchFamily="49" charset="-128"/>
              </a:rPr>
              <a:t>stakeholder involvement </a:t>
            </a:r>
            <a:r>
              <a:rPr lang="en-US" sz="2800" dirty="0">
                <a:solidFill>
                  <a:srgbClr val="1A1A1A"/>
                </a:solidFill>
                <a:ea typeface="MS Mincho" panose="02020609040205080304" pitchFamily="49" charset="-128"/>
              </a:rPr>
              <a:t>during </a:t>
            </a:r>
            <a:r>
              <a:rPr lang="en-US" sz="2800" dirty="0">
                <a:solidFill>
                  <a:srgbClr val="FF0000"/>
                </a:solidFill>
                <a:ea typeface="MS Mincho" panose="02020609040205080304" pitchFamily="49" charset="-128"/>
              </a:rPr>
              <a:t>cultivar design, development and commercialization  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60" y="2067765"/>
            <a:ext cx="1463340" cy="983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500" y="2044817"/>
            <a:ext cx="2351102" cy="1028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950" y="3306353"/>
            <a:ext cx="1607035" cy="1438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" y="3387299"/>
            <a:ext cx="1730619" cy="827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181" y="399706"/>
            <a:ext cx="1191166" cy="1404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919" y="3350153"/>
            <a:ext cx="3309995" cy="981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378" y="2053359"/>
            <a:ext cx="1884470" cy="988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292" y="472148"/>
            <a:ext cx="3079964" cy="1268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2201" y="262759"/>
            <a:ext cx="1328951" cy="1556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0644" y="4326317"/>
            <a:ext cx="2991270" cy="992964"/>
          </a:xfrm>
          <a:prstGeom prst="rect">
            <a:avLst/>
          </a:prstGeom>
        </p:spPr>
      </p:pic>
      <p:sp>
        <p:nvSpPr>
          <p:cNvPr id="18" name="AutoShape 6" descr="Image result for university of ghana logo"/>
          <p:cNvSpPr>
            <a:spLocks noChangeAspect="1" noChangeArrowheads="1"/>
          </p:cNvSpPr>
          <p:nvPr/>
        </p:nvSpPr>
        <p:spPr bwMode="auto">
          <a:xfrm>
            <a:off x="566346" y="593328"/>
            <a:ext cx="1366534" cy="13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378" y="399706"/>
            <a:ext cx="1160957" cy="129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2492" y="255604"/>
            <a:ext cx="1067226" cy="1393757"/>
          </a:xfrm>
          <a:prstGeom prst="rect">
            <a:avLst/>
          </a:prstGeom>
        </p:spPr>
      </p:pic>
      <p:sp>
        <p:nvSpPr>
          <p:cNvPr id="23" name="AutoShape 10" descr="Image result for Biosciences in eastern and central Africa BecA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3568" y="2172473"/>
            <a:ext cx="2394393" cy="8642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050" y="5868207"/>
            <a:ext cx="2737959" cy="827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/>
          <a:srcRect t="8652" b="12401"/>
          <a:stretch/>
        </p:blipFill>
        <p:spPr>
          <a:xfrm>
            <a:off x="3241168" y="5403546"/>
            <a:ext cx="1774794" cy="14044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8202" y="5492722"/>
            <a:ext cx="2411026" cy="10366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11468" y="5385168"/>
            <a:ext cx="1302963" cy="1251755"/>
          </a:xfrm>
          <a:prstGeom prst="rect">
            <a:avLst/>
          </a:prstGeom>
        </p:spPr>
      </p:pic>
      <p:pic>
        <p:nvPicPr>
          <p:cNvPr id="22" name="Picture 2" descr="AGRA - Growing Aftrica's Culture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6" y="4428456"/>
            <a:ext cx="2525083" cy="8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8885" y="239695"/>
            <a:ext cx="7598779" cy="7343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cs typeface="Arial" panose="020B0604020202020204" pitchFamily="34" charset="0"/>
              </a:rPr>
              <a:t>Highlights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6478" y="1069568"/>
            <a:ext cx="8884692" cy="55768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dirty="0" smtClean="0">
                <a:cs typeface="Arial" panose="020B0604020202020204" pitchFamily="34" charset="0"/>
              </a:rPr>
              <a:t>Crop genetic improvement is one of the strategies </a:t>
            </a:r>
            <a:r>
              <a:rPr lang="en-ZA" dirty="0">
                <a:cs typeface="Arial" panose="020B0604020202020204" pitchFamily="34" charset="0"/>
              </a:rPr>
              <a:t>for </a:t>
            </a:r>
            <a:r>
              <a:rPr lang="en-ZA" dirty="0" smtClean="0">
                <a:cs typeface="Arial" panose="020B0604020202020204" pitchFamily="34" charset="0"/>
              </a:rPr>
              <a:t>transforming </a:t>
            </a:r>
            <a:r>
              <a:rPr lang="en-ZA" dirty="0">
                <a:cs typeface="Arial" panose="020B0604020202020204" pitchFamily="34" charset="0"/>
              </a:rPr>
              <a:t>African a</a:t>
            </a:r>
            <a:r>
              <a:rPr lang="en-ZA" dirty="0" smtClean="0">
                <a:cs typeface="Arial" panose="020B0604020202020204" pitchFamily="34" charset="0"/>
              </a:rPr>
              <a:t>griculture</a:t>
            </a:r>
          </a:p>
          <a:p>
            <a:pPr>
              <a:spcBef>
                <a:spcPts val="0"/>
              </a:spcBef>
            </a:pPr>
            <a:endParaRPr lang="en-ZA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dirty="0" smtClean="0">
                <a:cs typeface="Arial" panose="020B0604020202020204" pitchFamily="34" charset="0"/>
              </a:rPr>
              <a:t>There </a:t>
            </a:r>
            <a:r>
              <a:rPr lang="en-ZA" dirty="0">
                <a:cs typeface="Arial" panose="020B0604020202020204" pitchFamily="34" charset="0"/>
              </a:rPr>
              <a:t>is low adoption of modern crop varieties in Africa (</a:t>
            </a:r>
            <a:r>
              <a:rPr lang="en-ZA" u="sng" dirty="0">
                <a:cs typeface="Arial" panose="020B0604020202020204" pitchFamily="34" charset="0"/>
              </a:rPr>
              <a:t>&lt;</a:t>
            </a:r>
            <a:r>
              <a:rPr lang="en-ZA" dirty="0">
                <a:cs typeface="Arial" panose="020B0604020202020204" pitchFamily="34" charset="0"/>
              </a:rPr>
              <a:t>35%)</a:t>
            </a:r>
          </a:p>
          <a:p>
            <a:pPr>
              <a:spcBef>
                <a:spcPts val="0"/>
              </a:spcBef>
            </a:pPr>
            <a:endParaRPr lang="en-ZA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dirty="0">
                <a:cs typeface="Arial" panose="020B0604020202020204" pitchFamily="34" charset="0"/>
              </a:rPr>
              <a:t>Many new plant varieties not adopted. Why? </a:t>
            </a:r>
          </a:p>
          <a:p>
            <a:pPr>
              <a:spcBef>
                <a:spcPts val="0"/>
              </a:spcBef>
            </a:pPr>
            <a:endParaRPr lang="en-ZA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dirty="0">
                <a:solidFill>
                  <a:srgbClr val="FF0000"/>
                </a:solidFill>
                <a:cs typeface="Arial" panose="020B0604020202020204" pitchFamily="34" charset="0"/>
              </a:rPr>
              <a:t>Plant breeding education</a:t>
            </a:r>
            <a:r>
              <a:rPr lang="en-ZA" dirty="0">
                <a:cs typeface="Arial" panose="020B0604020202020204" pitchFamily="34" charset="0"/>
              </a:rPr>
              <a:t>, research and development should emphasise demand-led approaches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68" y="477703"/>
            <a:ext cx="7886700" cy="1031665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latin typeface="Calibri" charset="0"/>
                <a:ea typeface="Calibri" charset="0"/>
                <a:cs typeface="Calibri" charset="0"/>
              </a:rPr>
              <a:t>Objective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87886"/>
            <a:ext cx="2057400" cy="365125"/>
          </a:xfrm>
        </p:spPr>
        <p:txBody>
          <a:bodyPr/>
          <a:lstStyle/>
          <a:p>
            <a:fld id="{F4F3EDCE-8713-5549-AD14-6F85A1AFCD62}" type="slidenum">
              <a:rPr lang="en-US" smtClean="0">
                <a:solidFill>
                  <a:srgbClr val="3333FF"/>
                </a:solidFill>
              </a:rPr>
              <a:pPr/>
              <a:t>3</a:t>
            </a:fld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168" y="1912518"/>
            <a:ext cx="8589297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de-CH" sz="3200" dirty="0" smtClean="0"/>
              <a:t>Education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de-CH" sz="3200" dirty="0" smtClean="0"/>
              <a:t>To </a:t>
            </a:r>
            <a:r>
              <a:rPr lang="de-CH" sz="3200" dirty="0"/>
              <a:t>strengthen postgraduate education and professional development training for plant breeders on </a:t>
            </a:r>
            <a:r>
              <a:rPr lang="de-CH" sz="3200" b="1" dirty="0">
                <a:solidFill>
                  <a:srgbClr val="00B050"/>
                </a:solidFill>
              </a:rPr>
              <a:t>demand-led variety design </a:t>
            </a:r>
            <a:r>
              <a:rPr lang="de-CH" sz="3200" dirty="0">
                <a:solidFill>
                  <a:srgbClr val="FF0000"/>
                </a:solidFill>
              </a:rPr>
              <a:t>using best practices from public and private sectors in Africa and </a:t>
            </a:r>
            <a:r>
              <a:rPr lang="de-CH" sz="3200" dirty="0" smtClean="0">
                <a:solidFill>
                  <a:srgbClr val="FF0000"/>
                </a:solidFill>
              </a:rPr>
              <a:t>internationally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endParaRPr lang="de-C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19682"/>
            <a:ext cx="78896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ZA" sz="4400" b="1" dirty="0">
                <a:cs typeface="Arial" panose="020B0604020202020204" pitchFamily="34" charset="0"/>
              </a:rPr>
              <a:t>Demand-led plant breeding education module</a:t>
            </a:r>
          </a:p>
        </p:txBody>
      </p:sp>
    </p:spTree>
    <p:extLst>
      <p:ext uri="{BB962C8B-B14F-4D97-AF65-F5344CB8AC3E}">
        <p14:creationId xmlns:p14="http://schemas.microsoft.com/office/powerpoint/2010/main" val="12799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394179"/>
            <a:ext cx="8284191" cy="46790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sz="2800" dirty="0"/>
              <a:t>Pan-African educators group have developed a training module in partnership with private/public sector experts</a:t>
            </a:r>
          </a:p>
          <a:p>
            <a:pPr>
              <a:defRPr/>
            </a:pPr>
            <a:r>
              <a:rPr lang="de-CH" sz="2800" dirty="0" smtClean="0"/>
              <a:t>African </a:t>
            </a:r>
            <a:r>
              <a:rPr lang="de-CH" sz="2800" dirty="0"/>
              <a:t>educators workshop started designing education programme  (November, 2014, Nairobi, Kenya)</a:t>
            </a:r>
          </a:p>
          <a:p>
            <a:pPr>
              <a:defRPr/>
            </a:pPr>
            <a:r>
              <a:rPr lang="en-ZA" sz="2800" dirty="0"/>
              <a:t>Module devolvement at </a:t>
            </a:r>
            <a:r>
              <a:rPr lang="en-ZA" sz="2800" dirty="0" err="1"/>
              <a:t>WACCI</a:t>
            </a:r>
            <a:r>
              <a:rPr lang="en-ZA" sz="2800" dirty="0"/>
              <a:t>, University of Ghana,</a:t>
            </a:r>
          </a:p>
          <a:p>
            <a:pPr marL="0" indent="0">
              <a:buNone/>
              <a:defRPr/>
            </a:pPr>
            <a:r>
              <a:rPr lang="en-ZA" sz="2800" dirty="0"/>
              <a:t>	27-29 April 2015</a:t>
            </a:r>
            <a:endParaRPr lang="de-CH" sz="2800" dirty="0"/>
          </a:p>
          <a:p>
            <a:pPr>
              <a:defRPr/>
            </a:pPr>
            <a:r>
              <a:rPr lang="de-CH" sz="2800" dirty="0"/>
              <a:t>First testing of the training module with breeders (21-23 October 2015)</a:t>
            </a:r>
          </a:p>
          <a:p>
            <a:pPr marL="0" indent="0">
              <a:buNone/>
              <a:defRPr/>
            </a:pPr>
            <a:r>
              <a:rPr lang="de-CH" sz="2800" dirty="0"/>
              <a:t/>
            </a:r>
            <a:br>
              <a:rPr lang="de-CH" sz="2800" dirty="0"/>
            </a:br>
            <a:r>
              <a:rPr lang="de-CH" sz="2800" dirty="0"/>
              <a:t>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4CAA62-35BC-4DF6-876B-461A70ABE673}" type="slidenum">
              <a:rPr lang="de-CH" altLang="en-US" sz="1000" smtClean="0">
                <a:solidFill>
                  <a:srgbClr val="898989"/>
                </a:solidFill>
                <a:cs typeface="Arial" pitchFamily="34" charset="0"/>
              </a:rPr>
              <a:pPr/>
              <a:t>5</a:t>
            </a:fld>
            <a:endParaRPr lang="de-CH" altLang="en-US" sz="10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00" y="251179"/>
            <a:ext cx="6568799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Module development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67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7080" y="513294"/>
            <a:ext cx="6568799" cy="6700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Module units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51692" y="1324015"/>
            <a:ext cx="854612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Unit </a:t>
            </a:r>
            <a:r>
              <a:rPr lang="en-ZA" sz="2800" b="1" dirty="0"/>
              <a:t>1.</a:t>
            </a:r>
            <a:r>
              <a:rPr lang="en-ZA" sz="2800" dirty="0"/>
              <a:t> Principles of demand-led breeding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Unit </a:t>
            </a:r>
            <a:r>
              <a:rPr lang="en-ZA" sz="2800" b="1" dirty="0"/>
              <a:t>2.</a:t>
            </a:r>
            <a:r>
              <a:rPr lang="en-ZA" sz="2800" dirty="0"/>
              <a:t> Visioning and foresight </a:t>
            </a:r>
            <a:r>
              <a:rPr lang="en-US" sz="2800" dirty="0"/>
              <a:t>for setting breeding goals</a:t>
            </a:r>
            <a:r>
              <a:rPr lang="en-US" sz="2800" b="1" dirty="0"/>
              <a:t> </a:t>
            </a:r>
            <a:endParaRPr lang="en-ZA" sz="2800" dirty="0"/>
          </a:p>
          <a:p>
            <a:pPr>
              <a:lnSpc>
                <a:spcPct val="150000"/>
              </a:lnSpc>
            </a:pPr>
            <a:r>
              <a:rPr lang="en-US" sz="2800" b="1" dirty="0"/>
              <a:t>Unit </a:t>
            </a:r>
            <a:r>
              <a:rPr lang="en-ZA" sz="2800" b="1" dirty="0"/>
              <a:t>3.</a:t>
            </a:r>
            <a:r>
              <a:rPr lang="en-ZA" sz="2800" dirty="0"/>
              <a:t> Clients’ needs and value chains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Unit </a:t>
            </a:r>
            <a:r>
              <a:rPr lang="en-ZA" sz="2800" b="1" dirty="0"/>
              <a:t>4.</a:t>
            </a:r>
            <a:r>
              <a:rPr lang="en-ZA" sz="2800" dirty="0"/>
              <a:t> Variety design and setting standards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Unit </a:t>
            </a:r>
            <a:r>
              <a:rPr lang="en-ZA" sz="2800" b="1" dirty="0"/>
              <a:t>5.</a:t>
            </a:r>
            <a:r>
              <a:rPr lang="en-ZA" sz="2800" dirty="0"/>
              <a:t> Variety development strategy and planning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Unit </a:t>
            </a:r>
            <a:r>
              <a:rPr lang="en-ZA" sz="2800" b="1" dirty="0"/>
              <a:t>6.</a:t>
            </a:r>
            <a:r>
              <a:rPr lang="en-ZA" sz="2800" dirty="0"/>
              <a:t> Breeding investment decision-making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Unit </a:t>
            </a:r>
            <a:r>
              <a:rPr lang="en-ZA" sz="2800" b="1" dirty="0"/>
              <a:t>7.</a:t>
            </a:r>
            <a:r>
              <a:rPr lang="en-ZA" sz="2800" dirty="0"/>
              <a:t> Monitoring, evaluation and learning </a:t>
            </a:r>
          </a:p>
        </p:txBody>
      </p:sp>
    </p:spTree>
    <p:extLst>
      <p:ext uri="{BB962C8B-B14F-4D97-AF65-F5344CB8AC3E}">
        <p14:creationId xmlns:p14="http://schemas.microsoft.com/office/powerpoint/2010/main" val="24498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16" y="364976"/>
            <a:ext cx="8932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dirty="0">
                <a:cs typeface="Arial" panose="020B0604020202020204" pitchFamily="34" charset="0"/>
              </a:rPr>
              <a:t>Audiences of demand-led plant breeding education</a:t>
            </a:r>
            <a:endParaRPr lang="en-ZA" sz="3200" dirty="0"/>
          </a:p>
        </p:txBody>
      </p:sp>
      <p:sp>
        <p:nvSpPr>
          <p:cNvPr id="3" name="Rectangle 2"/>
          <p:cNvSpPr/>
          <p:nvPr/>
        </p:nvSpPr>
        <p:spPr>
          <a:xfrm>
            <a:off x="1031632" y="949751"/>
            <a:ext cx="65063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A"/>
                </a:solidFill>
                <a:ea typeface="MS Mincho" panose="02020609040205080304" pitchFamily="49" charset="-128"/>
              </a:rPr>
              <a:t>Postgraduate plant breeding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A"/>
                </a:solidFill>
                <a:ea typeface="MS Mincho" panose="02020609040205080304" pitchFamily="49" charset="-128"/>
              </a:rPr>
              <a:t>Educators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A"/>
                </a:solidFill>
                <a:ea typeface="MS Mincho" panose="02020609040205080304" pitchFamily="49" charset="-128"/>
              </a:rPr>
              <a:t>Professional breeders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A"/>
                </a:solidFill>
                <a:ea typeface="MS Mincho" panose="02020609040205080304" pitchFamily="49" charset="-128"/>
              </a:rPr>
              <a:t>R&amp;D managers</a:t>
            </a:r>
            <a:endParaRPr lang="en-ZA" sz="2800" dirty="0"/>
          </a:p>
        </p:txBody>
      </p:sp>
      <p:sp>
        <p:nvSpPr>
          <p:cNvPr id="4" name="Rectangle 3"/>
          <p:cNvSpPr/>
          <p:nvPr/>
        </p:nvSpPr>
        <p:spPr>
          <a:xfrm>
            <a:off x="334109" y="2919522"/>
            <a:ext cx="6043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dirty="0">
                <a:cs typeface="Arial" panose="020B0604020202020204" pitchFamily="34" charset="0"/>
              </a:rPr>
              <a:t>Module duration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ZA" sz="2800" dirty="0">
                <a:cs typeface="Arial" panose="020B0604020202020204" pitchFamily="34" charset="0"/>
              </a:rPr>
              <a:t>Block based </a:t>
            </a:r>
            <a:r>
              <a:rPr lang="en-ZA" sz="2800" dirty="0" smtClean="0">
                <a:cs typeface="Arial" panose="020B0604020202020204" pitchFamily="34" charset="0"/>
              </a:rPr>
              <a:t>2-3 </a:t>
            </a:r>
            <a:r>
              <a:rPr lang="en-ZA" sz="2800" dirty="0">
                <a:cs typeface="Arial" panose="020B0604020202020204" pitchFamily="34" charset="0"/>
              </a:rPr>
              <a:t>days </a:t>
            </a:r>
            <a:r>
              <a:rPr lang="en-ZA" sz="3200" dirty="0">
                <a:cs typeface="Arial" panose="020B0604020202020204" pitchFamily="34" charset="0"/>
              </a:rPr>
              <a:t>	</a:t>
            </a:r>
            <a:endParaRPr lang="en-ZA" sz="3200" dirty="0"/>
          </a:p>
        </p:txBody>
      </p:sp>
      <p:sp>
        <p:nvSpPr>
          <p:cNvPr id="5" name="Rectangle 4"/>
          <p:cNvSpPr/>
          <p:nvPr/>
        </p:nvSpPr>
        <p:spPr>
          <a:xfrm>
            <a:off x="334109" y="4268662"/>
            <a:ext cx="3950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dirty="0">
                <a:cs typeface="Arial" panose="020B0604020202020204" pitchFamily="34" charset="0"/>
              </a:rPr>
              <a:t>Education resources </a:t>
            </a:r>
            <a:endParaRPr lang="en-ZA" sz="3200" dirty="0"/>
          </a:p>
        </p:txBody>
      </p:sp>
      <p:sp>
        <p:nvSpPr>
          <p:cNvPr id="6" name="Rectangle 5"/>
          <p:cNvSpPr/>
          <p:nvPr/>
        </p:nvSpPr>
        <p:spPr>
          <a:xfrm>
            <a:off x="1163517" y="4794103"/>
            <a:ext cx="63744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Teaching manual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Text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PowerPoint slides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Web (e-learning)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173" y="1877439"/>
            <a:ext cx="3493827" cy="49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6861" y="256253"/>
            <a:ext cx="8616461" cy="25481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Major activities</a:t>
            </a:r>
          </a:p>
          <a:p>
            <a:pPr algn="l"/>
            <a:endParaRPr lang="en-US" sz="3200" b="1" dirty="0" smtClean="0"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800" dirty="0" smtClean="0">
                <a:cs typeface="Arial" panose="020B0604020202020204" pitchFamily="34" charset="0"/>
              </a:rPr>
              <a:t>Presentation: </a:t>
            </a:r>
            <a:r>
              <a:rPr lang="en-ZA" sz="2800" dirty="0" smtClean="0">
                <a:cs typeface="Arial" panose="020B0604020202020204" pitchFamily="34" charset="0"/>
              </a:rPr>
              <a:t>11th Southern Africa Plant Breeders Association symposium, Stellenbosch</a:t>
            </a:r>
            <a:r>
              <a:rPr lang="en-ZA" sz="2800" dirty="0">
                <a:cs typeface="Arial" panose="020B0604020202020204" pitchFamily="34" charset="0"/>
              </a:rPr>
              <a:t>, South Africa </a:t>
            </a:r>
            <a:r>
              <a:rPr lang="en-ZA" sz="2800" dirty="0" smtClean="0">
                <a:cs typeface="Arial" panose="020B0604020202020204" pitchFamily="34" charset="0"/>
              </a:rPr>
              <a:t>during March </a:t>
            </a:r>
            <a:r>
              <a:rPr lang="en-ZA" sz="2800" dirty="0">
                <a:cs typeface="Arial" panose="020B0604020202020204" pitchFamily="34" charset="0"/>
              </a:rPr>
              <a:t>8-10, </a:t>
            </a:r>
            <a:r>
              <a:rPr lang="en-ZA" sz="2800" dirty="0" smtClean="0">
                <a:cs typeface="Arial" panose="020B0604020202020204" pitchFamily="34" charset="0"/>
              </a:rPr>
              <a:t>2016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sz="2800" b="1" dirty="0">
              <a:cs typeface="Arial" panose="020B0604020202020204" pitchFamily="34" charset="0"/>
            </a:endParaRPr>
          </a:p>
          <a:p>
            <a:pPr algn="l"/>
            <a:r>
              <a:rPr lang="en-ZA" sz="2800" dirty="0" smtClean="0">
                <a:cs typeface="Arial" panose="020B0604020202020204" pitchFamily="34" charset="0"/>
              </a:rPr>
              <a:t>	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4" y="3223062"/>
            <a:ext cx="8813108" cy="27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4409" y="173285"/>
            <a:ext cx="8757138" cy="44071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latin typeface="+mn-lt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latin typeface="+mn-lt"/>
                <a:cs typeface="Arial" panose="020B0604020202020204" pitchFamily="34" charset="0"/>
              </a:rPr>
              <a:t>ACCI</a:t>
            </a:r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 alumni workshop (</a:t>
            </a:r>
            <a:r>
              <a:rPr lang="en-US" sz="3200" dirty="0" smtClean="0">
                <a:cs typeface="Arial" panose="020B0604020202020204" pitchFamily="34" charset="0"/>
              </a:rPr>
              <a:t>22 </a:t>
            </a:r>
            <a:r>
              <a:rPr lang="en-US" sz="3200" dirty="0">
                <a:cs typeface="Arial" panose="020B0604020202020204" pitchFamily="34" charset="0"/>
              </a:rPr>
              <a:t>to 25 January </a:t>
            </a:r>
            <a:r>
              <a:rPr lang="en-US" sz="3200" dirty="0" smtClean="0">
                <a:cs typeface="Arial" panose="020B0604020202020204" pitchFamily="34" charset="0"/>
              </a:rPr>
              <a:t>2018)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pPr algn="l"/>
            <a:endParaRPr lang="en-ZA" sz="2800" dirty="0" smtClean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1334483"/>
            <a:ext cx="6974007" cy="52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2418</TotalTime>
  <Words>426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Mincho</vt:lpstr>
      <vt:lpstr>Arial</vt:lpstr>
      <vt:lpstr>Calibri</vt:lpstr>
      <vt:lpstr>Cambria</vt:lpstr>
      <vt:lpstr>1_Office Theme</vt:lpstr>
      <vt:lpstr>2_Office Theme</vt:lpstr>
      <vt:lpstr>PowerPoint Presentation</vt:lpstr>
      <vt:lpstr>PowerPoint Presentation</vt:lpstr>
      <vt:lpstr>Objective</vt:lpstr>
      <vt:lpstr>PowerPoint Presentation</vt:lpstr>
      <vt:lpstr>Module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unit 4: Variety development: Stage plan, timelines, and decision-making</dc:title>
  <dc:creator>rchirwa</dc:creator>
  <cp:lastModifiedBy>ACCI</cp:lastModifiedBy>
  <cp:revision>211</cp:revision>
  <cp:lastPrinted>2016-03-06T09:47:18Z</cp:lastPrinted>
  <dcterms:created xsi:type="dcterms:W3CDTF">2015-04-28T03:14:55Z</dcterms:created>
  <dcterms:modified xsi:type="dcterms:W3CDTF">2019-05-01T17:45:58Z</dcterms:modified>
</cp:coreProperties>
</file>