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diagrams/quickStyle1.xml" ContentType="application/vnd.openxmlformats-officedocument.drawingml.diagramStyle+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75" r:id="rId3"/>
    <p:sldId id="381" r:id="rId4"/>
    <p:sldId id="404" r:id="rId5"/>
    <p:sldId id="405" r:id="rId6"/>
    <p:sldId id="384" r:id="rId7"/>
    <p:sldId id="385" r:id="rId8"/>
    <p:sldId id="386" r:id="rId9"/>
    <p:sldId id="387" r:id="rId10"/>
    <p:sldId id="388" r:id="rId11"/>
    <p:sldId id="389" r:id="rId12"/>
    <p:sldId id="390" r:id="rId13"/>
    <p:sldId id="391" r:id="rId14"/>
    <p:sldId id="269" r:id="rId15"/>
    <p:sldId id="270" r:id="rId16"/>
    <p:sldId id="271" r:id="rId17"/>
    <p:sldId id="406" r:id="rId18"/>
    <p:sldId id="274" r:id="rId19"/>
    <p:sldId id="403" r:id="rId20"/>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83" autoAdjust="0"/>
    <p:restoredTop sz="97540" autoAdjust="0"/>
  </p:normalViewPr>
  <p:slideViewPr>
    <p:cSldViewPr showGuides="1">
      <p:cViewPr>
        <p:scale>
          <a:sx n="90" d="100"/>
          <a:sy n="90" d="100"/>
        </p:scale>
        <p:origin x="-714" y="354"/>
      </p:cViewPr>
      <p:guideLst>
        <p:guide orient="horz" pos="2160"/>
        <p:guide pos="2880"/>
        <p:guide pos="5511"/>
        <p:guide pos="4150"/>
      </p:guideLst>
    </p:cSldViewPr>
  </p:slideViewPr>
  <p:outlineViewPr>
    <p:cViewPr>
      <p:scale>
        <a:sx n="33" d="100"/>
        <a:sy n="33" d="100"/>
      </p:scale>
      <p:origin x="0" y="3174"/>
    </p:cViewPr>
  </p:outlineViewPr>
  <p:notesTextViewPr>
    <p:cViewPr>
      <p:scale>
        <a:sx n="100" d="100"/>
        <a:sy n="100" d="100"/>
      </p:scale>
      <p:origin x="0" y="0"/>
    </p:cViewPr>
  </p:notesTextViewPr>
  <p:sorterViewPr>
    <p:cViewPr>
      <p:scale>
        <a:sx n="66" d="100"/>
        <a:sy n="66" d="100"/>
      </p:scale>
      <p:origin x="0" y="6876"/>
    </p:cViewPr>
  </p:sorterViewPr>
  <p:notesViewPr>
    <p:cSldViewPr showGuides="1">
      <p:cViewPr varScale="1">
        <p:scale>
          <a:sx n="45" d="100"/>
          <a:sy n="45" d="100"/>
        </p:scale>
        <p:origin x="-2526"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E84A1E-4945-4827-8015-7B834296B1AF}"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45D5CAFE-36AD-4CDF-8185-703FC2D601D0}">
      <dgm:prSet phldrT="[Tekst]"/>
      <dgm:spPr>
        <a:solidFill>
          <a:srgbClr val="92D050"/>
        </a:solidFill>
      </dgm:spPr>
      <dgm:t>
        <a:bodyPr/>
        <a:lstStyle/>
        <a:p>
          <a:r>
            <a:rPr lang="fr-FR" noProof="0" dirty="0" smtClean="0">
              <a:solidFill>
                <a:srgbClr val="002060"/>
              </a:solidFill>
            </a:rPr>
            <a:t>Non OGM</a:t>
          </a:r>
          <a:endParaRPr lang="fr-FR" noProof="0" dirty="0">
            <a:solidFill>
              <a:srgbClr val="002060"/>
            </a:solidFill>
          </a:endParaRPr>
        </a:p>
      </dgm:t>
    </dgm:pt>
    <dgm:pt modelId="{E41BE072-72B7-4FB3-AB68-D883493DD378}" type="parTrans" cxnId="{7A09A033-F8F8-4857-BA7D-7A7CCC68A43C}">
      <dgm:prSet/>
      <dgm:spPr/>
      <dgm:t>
        <a:bodyPr/>
        <a:lstStyle/>
        <a:p>
          <a:endParaRPr lang="fr-FR" noProof="0">
            <a:solidFill>
              <a:srgbClr val="002060"/>
            </a:solidFill>
          </a:endParaRPr>
        </a:p>
      </dgm:t>
    </dgm:pt>
    <dgm:pt modelId="{9D52C501-A820-4726-92EF-3BB76DE500C9}" type="sibTrans" cxnId="{7A09A033-F8F8-4857-BA7D-7A7CCC68A43C}">
      <dgm:prSet/>
      <dgm:spPr/>
      <dgm:t>
        <a:bodyPr/>
        <a:lstStyle/>
        <a:p>
          <a:endParaRPr lang="fr-FR" noProof="0">
            <a:solidFill>
              <a:srgbClr val="002060"/>
            </a:solidFill>
          </a:endParaRPr>
        </a:p>
      </dgm:t>
    </dgm:pt>
    <dgm:pt modelId="{B2AA55DD-3424-46AF-A932-263687DFAC53}">
      <dgm:prSet phldrT="[Tekst]"/>
      <dgm:spPr>
        <a:solidFill>
          <a:srgbClr val="CDF3AB"/>
        </a:solidFill>
      </dgm:spPr>
      <dgm:t>
        <a:bodyPr/>
        <a:lstStyle/>
        <a:p>
          <a:r>
            <a:rPr lang="fr-FR" noProof="0" dirty="0" smtClean="0">
              <a:solidFill>
                <a:srgbClr val="002060"/>
              </a:solidFill>
            </a:rPr>
            <a:t>Homologué</a:t>
          </a:r>
          <a:endParaRPr lang="fr-FR" noProof="0" dirty="0">
            <a:solidFill>
              <a:srgbClr val="002060"/>
            </a:solidFill>
          </a:endParaRPr>
        </a:p>
      </dgm:t>
    </dgm:pt>
    <dgm:pt modelId="{3D1B4CF2-7229-4E18-84B2-5EFFB5ED4632}" type="parTrans" cxnId="{382DADA8-2BD6-4BBB-A988-973EE14A0AB4}">
      <dgm:prSet/>
      <dgm:spPr/>
      <dgm:t>
        <a:bodyPr/>
        <a:lstStyle/>
        <a:p>
          <a:endParaRPr lang="fr-FR" noProof="0">
            <a:solidFill>
              <a:srgbClr val="002060"/>
            </a:solidFill>
          </a:endParaRPr>
        </a:p>
      </dgm:t>
    </dgm:pt>
    <dgm:pt modelId="{3B6C8D4F-D65B-4BEF-9808-B0CF6B09FB36}" type="sibTrans" cxnId="{382DADA8-2BD6-4BBB-A988-973EE14A0AB4}">
      <dgm:prSet/>
      <dgm:spPr/>
      <dgm:t>
        <a:bodyPr/>
        <a:lstStyle/>
        <a:p>
          <a:endParaRPr lang="fr-FR" noProof="0">
            <a:solidFill>
              <a:srgbClr val="002060"/>
            </a:solidFill>
          </a:endParaRPr>
        </a:p>
      </dgm:t>
    </dgm:pt>
    <dgm:pt modelId="{2161B42C-A659-46ED-929E-4BF9CA902347}">
      <dgm:prSet phldrT="[Tekst]"/>
      <dgm:spPr>
        <a:solidFill>
          <a:srgbClr val="FFC000"/>
        </a:solidFill>
      </dgm:spPr>
      <dgm:t>
        <a:bodyPr/>
        <a:lstStyle/>
        <a:p>
          <a:r>
            <a:rPr lang="fr-FR" noProof="0" dirty="0" smtClean="0">
              <a:solidFill>
                <a:srgbClr val="002060"/>
              </a:solidFill>
            </a:rPr>
            <a:t>Etiquette OGM</a:t>
          </a:r>
          <a:endParaRPr lang="fr-FR" noProof="0" dirty="0">
            <a:solidFill>
              <a:srgbClr val="002060"/>
            </a:solidFill>
          </a:endParaRPr>
        </a:p>
      </dgm:t>
    </dgm:pt>
    <dgm:pt modelId="{57E77B49-AAC1-4784-9164-FF400A6A8610}" type="parTrans" cxnId="{B148C36A-C3B8-448A-AF0A-E28F39071F83}">
      <dgm:prSet/>
      <dgm:spPr/>
      <dgm:t>
        <a:bodyPr/>
        <a:lstStyle/>
        <a:p>
          <a:endParaRPr lang="fr-FR" noProof="0">
            <a:solidFill>
              <a:srgbClr val="002060"/>
            </a:solidFill>
          </a:endParaRPr>
        </a:p>
      </dgm:t>
    </dgm:pt>
    <dgm:pt modelId="{A9B216A6-BDF1-496D-8718-0541B4EBA649}" type="sibTrans" cxnId="{B148C36A-C3B8-448A-AF0A-E28F39071F83}">
      <dgm:prSet/>
      <dgm:spPr/>
      <dgm:t>
        <a:bodyPr/>
        <a:lstStyle/>
        <a:p>
          <a:endParaRPr lang="fr-FR" noProof="0">
            <a:solidFill>
              <a:srgbClr val="002060"/>
            </a:solidFill>
          </a:endParaRPr>
        </a:p>
      </dgm:t>
    </dgm:pt>
    <dgm:pt modelId="{D9349717-1946-4C59-B581-F3265A76DAB9}">
      <dgm:prSet phldrT="[Tekst]"/>
      <dgm:spPr>
        <a:solidFill>
          <a:srgbClr val="FFC000"/>
        </a:solidFill>
      </dgm:spPr>
      <dgm:t>
        <a:bodyPr/>
        <a:lstStyle/>
        <a:p>
          <a:r>
            <a:rPr lang="fr-FR" noProof="0" dirty="0" smtClean="0">
              <a:solidFill>
                <a:srgbClr val="002060"/>
              </a:solidFill>
            </a:rPr>
            <a:t>OGM</a:t>
          </a:r>
          <a:endParaRPr lang="fr-FR" noProof="0" dirty="0">
            <a:solidFill>
              <a:srgbClr val="002060"/>
            </a:solidFill>
          </a:endParaRPr>
        </a:p>
      </dgm:t>
    </dgm:pt>
    <dgm:pt modelId="{BD3FF4CB-8D30-4E72-ABCE-F0B207A383C5}" type="parTrans" cxnId="{A719F9CF-88B5-497B-95D9-DEDA867ED9D9}">
      <dgm:prSet/>
      <dgm:spPr/>
      <dgm:t>
        <a:bodyPr/>
        <a:lstStyle/>
        <a:p>
          <a:endParaRPr lang="fr-FR" noProof="0">
            <a:solidFill>
              <a:srgbClr val="002060"/>
            </a:solidFill>
          </a:endParaRPr>
        </a:p>
      </dgm:t>
    </dgm:pt>
    <dgm:pt modelId="{B671FBCC-5094-4B0E-AE4C-6FC6BAFCB3A1}" type="sibTrans" cxnId="{A719F9CF-88B5-497B-95D9-DEDA867ED9D9}">
      <dgm:prSet/>
      <dgm:spPr/>
      <dgm:t>
        <a:bodyPr/>
        <a:lstStyle/>
        <a:p>
          <a:endParaRPr lang="fr-FR" noProof="0">
            <a:solidFill>
              <a:srgbClr val="002060"/>
            </a:solidFill>
          </a:endParaRPr>
        </a:p>
      </dgm:t>
    </dgm:pt>
    <dgm:pt modelId="{8F384951-F953-4A52-8230-B456CC2E68BA}">
      <dgm:prSet phldrT="[Tekst]"/>
      <dgm:spPr>
        <a:solidFill>
          <a:srgbClr val="CDF3AB"/>
        </a:solidFill>
      </dgm:spPr>
      <dgm:t>
        <a:bodyPr/>
        <a:lstStyle/>
        <a:p>
          <a:r>
            <a:rPr lang="fr-FR" noProof="0" dirty="0" smtClean="0">
              <a:solidFill>
                <a:srgbClr val="002060"/>
              </a:solidFill>
            </a:rPr>
            <a:t>Traces d’OGM homologué</a:t>
          </a:r>
        </a:p>
      </dgm:t>
    </dgm:pt>
    <dgm:pt modelId="{91E375FE-21E6-4FCF-A97A-863137EA06C0}" type="parTrans" cxnId="{D200E1D9-FAF3-4B28-AF3D-CB13E3BABEE9}">
      <dgm:prSet/>
      <dgm:spPr/>
      <dgm:t>
        <a:bodyPr/>
        <a:lstStyle/>
        <a:p>
          <a:endParaRPr lang="fr-FR" noProof="0">
            <a:solidFill>
              <a:srgbClr val="002060"/>
            </a:solidFill>
          </a:endParaRPr>
        </a:p>
      </dgm:t>
    </dgm:pt>
    <dgm:pt modelId="{9C9BF96E-56E7-4682-AC6C-A185E27F1471}" type="sibTrans" cxnId="{D200E1D9-FAF3-4B28-AF3D-CB13E3BABEE9}">
      <dgm:prSet/>
      <dgm:spPr/>
      <dgm:t>
        <a:bodyPr/>
        <a:lstStyle/>
        <a:p>
          <a:endParaRPr lang="fr-FR" noProof="0">
            <a:solidFill>
              <a:srgbClr val="002060"/>
            </a:solidFill>
          </a:endParaRPr>
        </a:p>
      </dgm:t>
    </dgm:pt>
    <dgm:pt modelId="{339BC5AF-4845-46B3-9978-D86F50AF9EA7}">
      <dgm:prSet phldrT="[Tekst]"/>
      <dgm:spPr>
        <a:solidFill>
          <a:srgbClr val="FF0000"/>
        </a:solidFill>
      </dgm:spPr>
      <dgm:t>
        <a:bodyPr/>
        <a:lstStyle/>
        <a:p>
          <a:r>
            <a:rPr lang="fr-FR" noProof="0" dirty="0" smtClean="0">
              <a:solidFill>
                <a:srgbClr val="002060"/>
              </a:solidFill>
            </a:rPr>
            <a:t>Traces d’OGM non homologué</a:t>
          </a:r>
        </a:p>
      </dgm:t>
    </dgm:pt>
    <dgm:pt modelId="{A77DB053-8764-4866-8198-C0770030C929}" type="parTrans" cxnId="{0AD393A7-3B44-4169-B156-AAA08B2A0ECE}">
      <dgm:prSet/>
      <dgm:spPr/>
      <dgm:t>
        <a:bodyPr/>
        <a:lstStyle/>
        <a:p>
          <a:endParaRPr lang="fr-FR" noProof="0">
            <a:solidFill>
              <a:srgbClr val="002060"/>
            </a:solidFill>
          </a:endParaRPr>
        </a:p>
      </dgm:t>
    </dgm:pt>
    <dgm:pt modelId="{01BF7F51-CAFB-4099-B03F-8BC01F6BD52C}" type="sibTrans" cxnId="{0AD393A7-3B44-4169-B156-AAA08B2A0ECE}">
      <dgm:prSet/>
      <dgm:spPr/>
      <dgm:t>
        <a:bodyPr/>
        <a:lstStyle/>
        <a:p>
          <a:endParaRPr lang="fr-FR" noProof="0">
            <a:solidFill>
              <a:srgbClr val="002060"/>
            </a:solidFill>
          </a:endParaRPr>
        </a:p>
      </dgm:t>
    </dgm:pt>
    <dgm:pt modelId="{A576DE8E-A7E8-4A12-BF71-B0A626C7AC00}">
      <dgm:prSet phldrT="[Tekst]"/>
      <dgm:spPr>
        <a:solidFill>
          <a:srgbClr val="92D050"/>
        </a:solidFill>
      </dgm:spPr>
      <dgm:t>
        <a:bodyPr/>
        <a:lstStyle/>
        <a:p>
          <a:r>
            <a:rPr lang="fr-FR" noProof="0" dirty="0" smtClean="0">
              <a:solidFill>
                <a:srgbClr val="002060"/>
              </a:solidFill>
            </a:rPr>
            <a:t>Aucun OGM</a:t>
          </a:r>
        </a:p>
      </dgm:t>
    </dgm:pt>
    <dgm:pt modelId="{4D5DBC3C-3211-480C-87DB-063D7E0C60AF}" type="parTrans" cxnId="{AD4109FB-7AC6-4AB7-9207-A8A290C5E1F8}">
      <dgm:prSet/>
      <dgm:spPr/>
      <dgm:t>
        <a:bodyPr/>
        <a:lstStyle/>
        <a:p>
          <a:endParaRPr lang="fr-FR" noProof="0">
            <a:solidFill>
              <a:srgbClr val="002060"/>
            </a:solidFill>
          </a:endParaRPr>
        </a:p>
      </dgm:t>
    </dgm:pt>
    <dgm:pt modelId="{C331E219-E800-49C7-9793-5DBAF957A6E4}" type="sibTrans" cxnId="{AD4109FB-7AC6-4AB7-9207-A8A290C5E1F8}">
      <dgm:prSet/>
      <dgm:spPr/>
      <dgm:t>
        <a:bodyPr/>
        <a:lstStyle/>
        <a:p>
          <a:endParaRPr lang="fr-FR" noProof="0">
            <a:solidFill>
              <a:srgbClr val="002060"/>
            </a:solidFill>
          </a:endParaRPr>
        </a:p>
      </dgm:t>
    </dgm:pt>
    <dgm:pt modelId="{D26BC27E-47D7-40E3-8CCC-A2DC13F97391}">
      <dgm:prSet phldrT="[Tekst]"/>
      <dgm:spPr>
        <a:solidFill>
          <a:srgbClr val="92D050"/>
        </a:solidFill>
      </dgm:spPr>
      <dgm:t>
        <a:bodyPr/>
        <a:lstStyle/>
        <a:p>
          <a:r>
            <a:rPr lang="fr-FR" noProof="0" dirty="0" smtClean="0">
              <a:solidFill>
                <a:srgbClr val="002060"/>
              </a:solidFill>
            </a:rPr>
            <a:t>Aucune étiquette</a:t>
          </a:r>
        </a:p>
      </dgm:t>
    </dgm:pt>
    <dgm:pt modelId="{BD32FEC2-65F7-4375-BC8A-BFB68B77AD38}" type="parTrans" cxnId="{F6D258C6-790A-4449-BC92-715788B7947A}">
      <dgm:prSet/>
      <dgm:spPr/>
      <dgm:t>
        <a:bodyPr/>
        <a:lstStyle/>
        <a:p>
          <a:endParaRPr lang="fr-FR" noProof="0">
            <a:solidFill>
              <a:srgbClr val="002060"/>
            </a:solidFill>
          </a:endParaRPr>
        </a:p>
      </dgm:t>
    </dgm:pt>
    <dgm:pt modelId="{54FD099B-46B6-42B7-8549-2B0FE4DE971C}" type="sibTrans" cxnId="{F6D258C6-790A-4449-BC92-715788B7947A}">
      <dgm:prSet/>
      <dgm:spPr/>
      <dgm:t>
        <a:bodyPr/>
        <a:lstStyle/>
        <a:p>
          <a:endParaRPr lang="fr-FR" noProof="0">
            <a:solidFill>
              <a:srgbClr val="002060"/>
            </a:solidFill>
          </a:endParaRPr>
        </a:p>
      </dgm:t>
    </dgm:pt>
    <dgm:pt modelId="{7D997BB2-6BBD-42A2-93DB-C79C500D76C2}">
      <dgm:prSet phldrT="[Tekst]"/>
      <dgm:spPr>
        <a:solidFill>
          <a:srgbClr val="FFC000"/>
        </a:solidFill>
      </dgm:spPr>
      <dgm:t>
        <a:bodyPr/>
        <a:lstStyle/>
        <a:p>
          <a:r>
            <a:rPr lang="fr-FR" noProof="0" dirty="0" smtClean="0">
              <a:solidFill>
                <a:srgbClr val="002060"/>
              </a:solidFill>
            </a:rPr>
            <a:t>&gt; Seuil</a:t>
          </a:r>
        </a:p>
        <a:p>
          <a:r>
            <a:rPr lang="fr-FR" noProof="0" dirty="0" smtClean="0">
              <a:solidFill>
                <a:srgbClr val="002060"/>
              </a:solidFill>
            </a:rPr>
            <a:t>Etiquette OGM</a:t>
          </a:r>
        </a:p>
      </dgm:t>
    </dgm:pt>
    <dgm:pt modelId="{99C1038C-E7A4-4E01-93D6-EB59AF7567A6}" type="parTrans" cxnId="{FB9048FF-0A6B-4DF5-8B24-3DE70C971880}">
      <dgm:prSet/>
      <dgm:spPr/>
      <dgm:t>
        <a:bodyPr/>
        <a:lstStyle/>
        <a:p>
          <a:endParaRPr lang="fr-FR" noProof="0">
            <a:solidFill>
              <a:srgbClr val="002060"/>
            </a:solidFill>
          </a:endParaRPr>
        </a:p>
      </dgm:t>
    </dgm:pt>
    <dgm:pt modelId="{A1E6884C-8773-4ABA-83EE-1EFC638B949A}" type="sibTrans" cxnId="{FB9048FF-0A6B-4DF5-8B24-3DE70C971880}">
      <dgm:prSet/>
      <dgm:spPr/>
      <dgm:t>
        <a:bodyPr/>
        <a:lstStyle/>
        <a:p>
          <a:endParaRPr lang="fr-FR" noProof="0">
            <a:solidFill>
              <a:srgbClr val="002060"/>
            </a:solidFill>
          </a:endParaRPr>
        </a:p>
      </dgm:t>
    </dgm:pt>
    <dgm:pt modelId="{1DCD3492-73C7-47C3-A39F-818B1281EDDF}">
      <dgm:prSet phldrT="[Tekst]"/>
      <dgm:spPr>
        <a:solidFill>
          <a:srgbClr val="FF0000"/>
        </a:solidFill>
      </dgm:spPr>
      <dgm:t>
        <a:bodyPr/>
        <a:lstStyle/>
        <a:p>
          <a:r>
            <a:rPr lang="fr-FR" noProof="0" dirty="0" smtClean="0">
              <a:solidFill>
                <a:srgbClr val="002060"/>
              </a:solidFill>
            </a:rPr>
            <a:t>Non homologué</a:t>
          </a:r>
          <a:endParaRPr lang="fr-FR" noProof="0" dirty="0">
            <a:solidFill>
              <a:srgbClr val="002060"/>
            </a:solidFill>
          </a:endParaRPr>
        </a:p>
      </dgm:t>
    </dgm:pt>
    <dgm:pt modelId="{8B83444E-BAE9-4CD7-B477-50CB6F78DCDC}" type="parTrans" cxnId="{6AEA3572-45E1-462D-A6B4-44C363060EAF}">
      <dgm:prSet/>
      <dgm:spPr/>
      <dgm:t>
        <a:bodyPr/>
        <a:lstStyle/>
        <a:p>
          <a:endParaRPr lang="fr-FR" noProof="0">
            <a:solidFill>
              <a:srgbClr val="002060"/>
            </a:solidFill>
          </a:endParaRPr>
        </a:p>
      </dgm:t>
    </dgm:pt>
    <dgm:pt modelId="{C65395F2-7C80-4AB9-AE82-C27144B83EE9}" type="sibTrans" cxnId="{6AEA3572-45E1-462D-A6B4-44C363060EAF}">
      <dgm:prSet/>
      <dgm:spPr/>
      <dgm:t>
        <a:bodyPr/>
        <a:lstStyle/>
        <a:p>
          <a:endParaRPr lang="fr-FR" noProof="0">
            <a:solidFill>
              <a:srgbClr val="002060"/>
            </a:solidFill>
          </a:endParaRPr>
        </a:p>
      </dgm:t>
    </dgm:pt>
    <dgm:pt modelId="{60581133-74F0-438F-870A-4BA7DB363A54}">
      <dgm:prSet phldrT="[Tekst]"/>
      <dgm:spPr>
        <a:solidFill>
          <a:srgbClr val="CDF3AB"/>
        </a:solidFill>
      </dgm:spPr>
      <dgm:t>
        <a:bodyPr/>
        <a:lstStyle/>
        <a:p>
          <a:r>
            <a:rPr lang="fr-FR" noProof="0" dirty="0" smtClean="0">
              <a:solidFill>
                <a:srgbClr val="002060"/>
              </a:solidFill>
            </a:rPr>
            <a:t>&lt; Seuil</a:t>
          </a:r>
        </a:p>
        <a:p>
          <a:r>
            <a:rPr lang="fr-FR" noProof="0" dirty="0" smtClean="0">
              <a:solidFill>
                <a:srgbClr val="002060"/>
              </a:solidFill>
            </a:rPr>
            <a:t>Aucune étiquette </a:t>
          </a:r>
        </a:p>
      </dgm:t>
    </dgm:pt>
    <dgm:pt modelId="{4ADF2065-C543-420F-8828-0B2F228CB080}" type="sibTrans" cxnId="{E3F58282-C89A-4679-B9A6-1363104F7F03}">
      <dgm:prSet/>
      <dgm:spPr/>
      <dgm:t>
        <a:bodyPr/>
        <a:lstStyle/>
        <a:p>
          <a:endParaRPr lang="fr-FR" noProof="0">
            <a:solidFill>
              <a:srgbClr val="002060"/>
            </a:solidFill>
          </a:endParaRPr>
        </a:p>
      </dgm:t>
    </dgm:pt>
    <dgm:pt modelId="{1F68176F-6906-4A0C-9D86-C16FC389DB42}" type="parTrans" cxnId="{E3F58282-C89A-4679-B9A6-1363104F7F03}">
      <dgm:prSet/>
      <dgm:spPr/>
      <dgm:t>
        <a:bodyPr/>
        <a:lstStyle/>
        <a:p>
          <a:endParaRPr lang="fr-FR" noProof="0">
            <a:solidFill>
              <a:srgbClr val="002060"/>
            </a:solidFill>
          </a:endParaRPr>
        </a:p>
      </dgm:t>
    </dgm:pt>
    <dgm:pt modelId="{54E28BBF-A151-49B8-A0CD-A787D7FEEBA6}" type="pres">
      <dgm:prSet presAssocID="{E3E84A1E-4945-4827-8015-7B834296B1AF}" presName="Name0" presStyleCnt="0">
        <dgm:presLayoutVars>
          <dgm:chPref val="1"/>
          <dgm:dir/>
          <dgm:animOne val="branch"/>
          <dgm:animLvl val="lvl"/>
          <dgm:resizeHandles/>
        </dgm:presLayoutVars>
      </dgm:prSet>
      <dgm:spPr/>
      <dgm:t>
        <a:bodyPr/>
        <a:lstStyle/>
        <a:p>
          <a:endParaRPr lang="en-US"/>
        </a:p>
      </dgm:t>
    </dgm:pt>
    <dgm:pt modelId="{5151F2CF-4225-4A0A-B395-1C634A64858A}" type="pres">
      <dgm:prSet presAssocID="{45D5CAFE-36AD-4CDF-8185-703FC2D601D0}" presName="vertOne" presStyleCnt="0"/>
      <dgm:spPr/>
    </dgm:pt>
    <dgm:pt modelId="{BF346124-79A9-44BF-A8D2-ED71D9B16F64}" type="pres">
      <dgm:prSet presAssocID="{45D5CAFE-36AD-4CDF-8185-703FC2D601D0}" presName="txOne" presStyleLbl="node0" presStyleIdx="0" presStyleCnt="2">
        <dgm:presLayoutVars>
          <dgm:chPref val="3"/>
        </dgm:presLayoutVars>
      </dgm:prSet>
      <dgm:spPr/>
      <dgm:t>
        <a:bodyPr/>
        <a:lstStyle/>
        <a:p>
          <a:endParaRPr lang="en-US"/>
        </a:p>
      </dgm:t>
    </dgm:pt>
    <dgm:pt modelId="{EAC953A3-4EA4-495F-84D8-409E247D7207}" type="pres">
      <dgm:prSet presAssocID="{45D5CAFE-36AD-4CDF-8185-703FC2D601D0}" presName="parTransOne" presStyleCnt="0"/>
      <dgm:spPr/>
    </dgm:pt>
    <dgm:pt modelId="{612073B8-C7CC-4D4D-8C1F-389B0CF28153}" type="pres">
      <dgm:prSet presAssocID="{45D5CAFE-36AD-4CDF-8185-703FC2D601D0}" presName="horzOne" presStyleCnt="0"/>
      <dgm:spPr/>
    </dgm:pt>
    <dgm:pt modelId="{FD041D42-3912-407A-B018-93EC9B2FEEDD}" type="pres">
      <dgm:prSet presAssocID="{A576DE8E-A7E8-4A12-BF71-B0A626C7AC00}" presName="vertTwo" presStyleCnt="0"/>
      <dgm:spPr/>
    </dgm:pt>
    <dgm:pt modelId="{A0F53900-59ED-4E8A-85C6-6D7F301B2862}" type="pres">
      <dgm:prSet presAssocID="{A576DE8E-A7E8-4A12-BF71-B0A626C7AC00}" presName="txTwo" presStyleLbl="node2" presStyleIdx="0" presStyleCnt="5">
        <dgm:presLayoutVars>
          <dgm:chPref val="3"/>
        </dgm:presLayoutVars>
      </dgm:prSet>
      <dgm:spPr/>
      <dgm:t>
        <a:bodyPr/>
        <a:lstStyle/>
        <a:p>
          <a:endParaRPr lang="en-US"/>
        </a:p>
      </dgm:t>
    </dgm:pt>
    <dgm:pt modelId="{3B8AFC78-31B1-4345-8A77-CF54137A657E}" type="pres">
      <dgm:prSet presAssocID="{A576DE8E-A7E8-4A12-BF71-B0A626C7AC00}" presName="parTransTwo" presStyleCnt="0"/>
      <dgm:spPr/>
    </dgm:pt>
    <dgm:pt modelId="{8D1A9526-638C-4F4E-B9C8-3AD158A9A653}" type="pres">
      <dgm:prSet presAssocID="{A576DE8E-A7E8-4A12-BF71-B0A626C7AC00}" presName="horzTwo" presStyleCnt="0"/>
      <dgm:spPr/>
    </dgm:pt>
    <dgm:pt modelId="{D5619CCC-4B38-4244-8CBB-BAADFCA0251D}" type="pres">
      <dgm:prSet presAssocID="{D26BC27E-47D7-40E3-8CCC-A2DC13F97391}" presName="vertThree" presStyleCnt="0"/>
      <dgm:spPr/>
    </dgm:pt>
    <dgm:pt modelId="{C1CC50E8-084F-46D2-A6BC-4C271FAF3C6D}" type="pres">
      <dgm:prSet presAssocID="{D26BC27E-47D7-40E3-8CCC-A2DC13F97391}" presName="txThree" presStyleLbl="node3" presStyleIdx="0" presStyleCnt="4">
        <dgm:presLayoutVars>
          <dgm:chPref val="3"/>
        </dgm:presLayoutVars>
      </dgm:prSet>
      <dgm:spPr/>
      <dgm:t>
        <a:bodyPr/>
        <a:lstStyle/>
        <a:p>
          <a:endParaRPr lang="en-US"/>
        </a:p>
      </dgm:t>
    </dgm:pt>
    <dgm:pt modelId="{95C25F8C-D4AF-48FD-8AD4-FD974F787CDC}" type="pres">
      <dgm:prSet presAssocID="{D26BC27E-47D7-40E3-8CCC-A2DC13F97391}" presName="horzThree" presStyleCnt="0"/>
      <dgm:spPr/>
    </dgm:pt>
    <dgm:pt modelId="{A83EA2F4-DD84-46F5-AF2B-EC77F16568D5}" type="pres">
      <dgm:prSet presAssocID="{C331E219-E800-49C7-9793-5DBAF957A6E4}" presName="sibSpaceTwo" presStyleCnt="0"/>
      <dgm:spPr/>
    </dgm:pt>
    <dgm:pt modelId="{C81CF5BB-2803-460B-AB4A-96D7C76F3F66}" type="pres">
      <dgm:prSet presAssocID="{8F384951-F953-4A52-8230-B456CC2E68BA}" presName="vertTwo" presStyleCnt="0"/>
      <dgm:spPr/>
    </dgm:pt>
    <dgm:pt modelId="{62C03E5E-86E6-4914-A2F1-FA47EAA494C1}" type="pres">
      <dgm:prSet presAssocID="{8F384951-F953-4A52-8230-B456CC2E68BA}" presName="txTwo" presStyleLbl="node2" presStyleIdx="1" presStyleCnt="5">
        <dgm:presLayoutVars>
          <dgm:chPref val="3"/>
        </dgm:presLayoutVars>
      </dgm:prSet>
      <dgm:spPr/>
      <dgm:t>
        <a:bodyPr/>
        <a:lstStyle/>
        <a:p>
          <a:endParaRPr lang="en-US"/>
        </a:p>
      </dgm:t>
    </dgm:pt>
    <dgm:pt modelId="{35EFE291-9DB0-4079-8996-0AF28E32370A}" type="pres">
      <dgm:prSet presAssocID="{8F384951-F953-4A52-8230-B456CC2E68BA}" presName="parTransTwo" presStyleCnt="0"/>
      <dgm:spPr/>
    </dgm:pt>
    <dgm:pt modelId="{5C921546-6E5E-4212-BC9F-E55B7AA1F74B}" type="pres">
      <dgm:prSet presAssocID="{8F384951-F953-4A52-8230-B456CC2E68BA}" presName="horzTwo" presStyleCnt="0"/>
      <dgm:spPr/>
    </dgm:pt>
    <dgm:pt modelId="{AE850EF0-1E05-4C60-B066-45D7B56C247E}" type="pres">
      <dgm:prSet presAssocID="{60581133-74F0-438F-870A-4BA7DB363A54}" presName="vertThree" presStyleCnt="0"/>
      <dgm:spPr/>
    </dgm:pt>
    <dgm:pt modelId="{B2563675-8809-4708-A943-E1CC72AFEEA5}" type="pres">
      <dgm:prSet presAssocID="{60581133-74F0-438F-870A-4BA7DB363A54}" presName="txThree" presStyleLbl="node3" presStyleIdx="1" presStyleCnt="4">
        <dgm:presLayoutVars>
          <dgm:chPref val="3"/>
        </dgm:presLayoutVars>
      </dgm:prSet>
      <dgm:spPr/>
      <dgm:t>
        <a:bodyPr/>
        <a:lstStyle/>
        <a:p>
          <a:endParaRPr lang="en-US"/>
        </a:p>
      </dgm:t>
    </dgm:pt>
    <dgm:pt modelId="{45F88FAC-2FC0-4B8E-9631-CAA3F811238F}" type="pres">
      <dgm:prSet presAssocID="{60581133-74F0-438F-870A-4BA7DB363A54}" presName="horzThree" presStyleCnt="0"/>
      <dgm:spPr/>
    </dgm:pt>
    <dgm:pt modelId="{70934C4E-D9A1-45CB-AE94-5468B57F6973}" type="pres">
      <dgm:prSet presAssocID="{4ADF2065-C543-420F-8828-0B2F228CB080}" presName="sibSpaceThree" presStyleCnt="0"/>
      <dgm:spPr/>
    </dgm:pt>
    <dgm:pt modelId="{090B4E5B-22CD-40AF-895B-06245D65AB13}" type="pres">
      <dgm:prSet presAssocID="{7D997BB2-6BBD-42A2-93DB-C79C500D76C2}" presName="vertThree" presStyleCnt="0"/>
      <dgm:spPr/>
    </dgm:pt>
    <dgm:pt modelId="{5D7F2B6A-A98E-40FE-9FC3-05D0ADE4BF5D}" type="pres">
      <dgm:prSet presAssocID="{7D997BB2-6BBD-42A2-93DB-C79C500D76C2}" presName="txThree" presStyleLbl="node3" presStyleIdx="2" presStyleCnt="4">
        <dgm:presLayoutVars>
          <dgm:chPref val="3"/>
        </dgm:presLayoutVars>
      </dgm:prSet>
      <dgm:spPr/>
      <dgm:t>
        <a:bodyPr/>
        <a:lstStyle/>
        <a:p>
          <a:endParaRPr lang="en-US"/>
        </a:p>
      </dgm:t>
    </dgm:pt>
    <dgm:pt modelId="{EB5A7FE5-C757-4B5B-B6C2-AD2C6607B992}" type="pres">
      <dgm:prSet presAssocID="{7D997BB2-6BBD-42A2-93DB-C79C500D76C2}" presName="horzThree" presStyleCnt="0"/>
      <dgm:spPr/>
    </dgm:pt>
    <dgm:pt modelId="{02DBB412-2E04-47A1-AC11-1BBA04B34F9A}" type="pres">
      <dgm:prSet presAssocID="{9C9BF96E-56E7-4682-AC6C-A185E27F1471}" presName="sibSpaceTwo" presStyleCnt="0"/>
      <dgm:spPr/>
    </dgm:pt>
    <dgm:pt modelId="{8242EBE4-6EE2-4068-A152-D260687B1AC7}" type="pres">
      <dgm:prSet presAssocID="{339BC5AF-4845-46B3-9978-D86F50AF9EA7}" presName="vertTwo" presStyleCnt="0"/>
      <dgm:spPr/>
    </dgm:pt>
    <dgm:pt modelId="{7CF70913-9C4C-4F9F-A915-EF0877FDFFD5}" type="pres">
      <dgm:prSet presAssocID="{339BC5AF-4845-46B3-9978-D86F50AF9EA7}" presName="txTwo" presStyleLbl="node2" presStyleIdx="2" presStyleCnt="5">
        <dgm:presLayoutVars>
          <dgm:chPref val="3"/>
        </dgm:presLayoutVars>
      </dgm:prSet>
      <dgm:spPr/>
      <dgm:t>
        <a:bodyPr/>
        <a:lstStyle/>
        <a:p>
          <a:endParaRPr lang="en-US"/>
        </a:p>
      </dgm:t>
    </dgm:pt>
    <dgm:pt modelId="{CF13FC81-9FEA-4C9C-8BF6-D2FC9E6D76A0}" type="pres">
      <dgm:prSet presAssocID="{339BC5AF-4845-46B3-9978-D86F50AF9EA7}" presName="horzTwo" presStyleCnt="0"/>
      <dgm:spPr/>
    </dgm:pt>
    <dgm:pt modelId="{3C13A72A-9AF3-4577-80B7-1FCF1B94671C}" type="pres">
      <dgm:prSet presAssocID="{9D52C501-A820-4726-92EF-3BB76DE500C9}" presName="sibSpaceOne" presStyleCnt="0"/>
      <dgm:spPr/>
    </dgm:pt>
    <dgm:pt modelId="{86BCC4B6-334C-4EAF-BCF6-3F1AD846BDC4}" type="pres">
      <dgm:prSet presAssocID="{D9349717-1946-4C59-B581-F3265A76DAB9}" presName="vertOne" presStyleCnt="0"/>
      <dgm:spPr/>
    </dgm:pt>
    <dgm:pt modelId="{4D2B5499-6C7F-453E-823A-6F85DC930012}" type="pres">
      <dgm:prSet presAssocID="{D9349717-1946-4C59-B581-F3265A76DAB9}" presName="txOne" presStyleLbl="node0" presStyleIdx="1" presStyleCnt="2">
        <dgm:presLayoutVars>
          <dgm:chPref val="3"/>
        </dgm:presLayoutVars>
      </dgm:prSet>
      <dgm:spPr/>
      <dgm:t>
        <a:bodyPr/>
        <a:lstStyle/>
        <a:p>
          <a:endParaRPr lang="en-US"/>
        </a:p>
      </dgm:t>
    </dgm:pt>
    <dgm:pt modelId="{F2F5F7FB-638B-4376-945E-85525BF7DECB}" type="pres">
      <dgm:prSet presAssocID="{D9349717-1946-4C59-B581-F3265A76DAB9}" presName="parTransOne" presStyleCnt="0"/>
      <dgm:spPr/>
    </dgm:pt>
    <dgm:pt modelId="{C839E88A-7A5A-4BFA-B279-29DA6468CA14}" type="pres">
      <dgm:prSet presAssocID="{D9349717-1946-4C59-B581-F3265A76DAB9}" presName="horzOne" presStyleCnt="0"/>
      <dgm:spPr/>
    </dgm:pt>
    <dgm:pt modelId="{8079802A-FACB-4879-B21E-5BE8A6A80387}" type="pres">
      <dgm:prSet presAssocID="{B2AA55DD-3424-46AF-A932-263687DFAC53}" presName="vertTwo" presStyleCnt="0"/>
      <dgm:spPr/>
    </dgm:pt>
    <dgm:pt modelId="{410C1B4E-6E9A-4A65-92CA-588BBE111DC2}" type="pres">
      <dgm:prSet presAssocID="{B2AA55DD-3424-46AF-A932-263687DFAC53}" presName="txTwo" presStyleLbl="node2" presStyleIdx="3" presStyleCnt="5">
        <dgm:presLayoutVars>
          <dgm:chPref val="3"/>
        </dgm:presLayoutVars>
      </dgm:prSet>
      <dgm:spPr/>
      <dgm:t>
        <a:bodyPr/>
        <a:lstStyle/>
        <a:p>
          <a:endParaRPr lang="en-US"/>
        </a:p>
      </dgm:t>
    </dgm:pt>
    <dgm:pt modelId="{9C952B4F-C58E-4A18-ABBB-F47F83ADEAD5}" type="pres">
      <dgm:prSet presAssocID="{B2AA55DD-3424-46AF-A932-263687DFAC53}" presName="parTransTwo" presStyleCnt="0"/>
      <dgm:spPr/>
    </dgm:pt>
    <dgm:pt modelId="{4CEF0834-568C-4680-9749-C74A10D5E731}" type="pres">
      <dgm:prSet presAssocID="{B2AA55DD-3424-46AF-A932-263687DFAC53}" presName="horzTwo" presStyleCnt="0"/>
      <dgm:spPr/>
    </dgm:pt>
    <dgm:pt modelId="{7BAFA7CF-A77C-4316-A35D-F264B0724E1F}" type="pres">
      <dgm:prSet presAssocID="{2161B42C-A659-46ED-929E-4BF9CA902347}" presName="vertThree" presStyleCnt="0"/>
      <dgm:spPr/>
    </dgm:pt>
    <dgm:pt modelId="{01955D0E-EC98-4DBC-BF7F-9A35086CFCE6}" type="pres">
      <dgm:prSet presAssocID="{2161B42C-A659-46ED-929E-4BF9CA902347}" presName="txThree" presStyleLbl="node3" presStyleIdx="3" presStyleCnt="4">
        <dgm:presLayoutVars>
          <dgm:chPref val="3"/>
        </dgm:presLayoutVars>
      </dgm:prSet>
      <dgm:spPr/>
      <dgm:t>
        <a:bodyPr/>
        <a:lstStyle/>
        <a:p>
          <a:endParaRPr lang="en-US"/>
        </a:p>
      </dgm:t>
    </dgm:pt>
    <dgm:pt modelId="{372A1BA7-339F-41BE-A737-532D9A3DF8B1}" type="pres">
      <dgm:prSet presAssocID="{2161B42C-A659-46ED-929E-4BF9CA902347}" presName="horzThree" presStyleCnt="0"/>
      <dgm:spPr/>
    </dgm:pt>
    <dgm:pt modelId="{CD49258C-E890-40EF-965C-070469DBF159}" type="pres">
      <dgm:prSet presAssocID="{3B6C8D4F-D65B-4BEF-9808-B0CF6B09FB36}" presName="sibSpaceTwo" presStyleCnt="0"/>
      <dgm:spPr/>
    </dgm:pt>
    <dgm:pt modelId="{F08A87A3-1DE6-4F32-935C-F04897E2057F}" type="pres">
      <dgm:prSet presAssocID="{1DCD3492-73C7-47C3-A39F-818B1281EDDF}" presName="vertTwo" presStyleCnt="0"/>
      <dgm:spPr/>
    </dgm:pt>
    <dgm:pt modelId="{FB6DDCF0-358B-4D75-A781-175DA1338D11}" type="pres">
      <dgm:prSet presAssocID="{1DCD3492-73C7-47C3-A39F-818B1281EDDF}" presName="txTwo" presStyleLbl="node2" presStyleIdx="4" presStyleCnt="5">
        <dgm:presLayoutVars>
          <dgm:chPref val="3"/>
        </dgm:presLayoutVars>
      </dgm:prSet>
      <dgm:spPr/>
      <dgm:t>
        <a:bodyPr/>
        <a:lstStyle/>
        <a:p>
          <a:endParaRPr lang="en-US"/>
        </a:p>
      </dgm:t>
    </dgm:pt>
    <dgm:pt modelId="{E919902C-8579-4018-9BD6-492D530F3EB0}" type="pres">
      <dgm:prSet presAssocID="{1DCD3492-73C7-47C3-A39F-818B1281EDDF}" presName="horzTwo" presStyleCnt="0"/>
      <dgm:spPr/>
    </dgm:pt>
  </dgm:ptLst>
  <dgm:cxnLst>
    <dgm:cxn modelId="{84CB8E12-E4B7-4A7E-95D1-6C252206E504}" type="presOf" srcId="{D9349717-1946-4C59-B581-F3265A76DAB9}" destId="{4D2B5499-6C7F-453E-823A-6F85DC930012}" srcOrd="0" destOrd="0" presId="urn:microsoft.com/office/officeart/2005/8/layout/hierarchy4"/>
    <dgm:cxn modelId="{B148C36A-C3B8-448A-AF0A-E28F39071F83}" srcId="{B2AA55DD-3424-46AF-A932-263687DFAC53}" destId="{2161B42C-A659-46ED-929E-4BF9CA902347}" srcOrd="0" destOrd="0" parTransId="{57E77B49-AAC1-4784-9164-FF400A6A8610}" sibTransId="{A9B216A6-BDF1-496D-8718-0541B4EBA649}"/>
    <dgm:cxn modelId="{01E29E64-0436-4B3D-8915-C317F59762AD}" type="presOf" srcId="{E3E84A1E-4945-4827-8015-7B834296B1AF}" destId="{54E28BBF-A151-49B8-A0CD-A787D7FEEBA6}" srcOrd="0" destOrd="0" presId="urn:microsoft.com/office/officeart/2005/8/layout/hierarchy4"/>
    <dgm:cxn modelId="{0AD393A7-3B44-4169-B156-AAA08B2A0ECE}" srcId="{45D5CAFE-36AD-4CDF-8185-703FC2D601D0}" destId="{339BC5AF-4845-46B3-9978-D86F50AF9EA7}" srcOrd="2" destOrd="0" parTransId="{A77DB053-8764-4866-8198-C0770030C929}" sibTransId="{01BF7F51-CAFB-4099-B03F-8BC01F6BD52C}"/>
    <dgm:cxn modelId="{18FFEBC9-B64F-46F9-A52F-565D3F39B28C}" type="presOf" srcId="{339BC5AF-4845-46B3-9978-D86F50AF9EA7}" destId="{7CF70913-9C4C-4F9F-A915-EF0877FDFFD5}" srcOrd="0" destOrd="0" presId="urn:microsoft.com/office/officeart/2005/8/layout/hierarchy4"/>
    <dgm:cxn modelId="{136D8B6B-808F-4D00-83DE-2B958250B063}" type="presOf" srcId="{1DCD3492-73C7-47C3-A39F-818B1281EDDF}" destId="{FB6DDCF0-358B-4D75-A781-175DA1338D11}" srcOrd="0" destOrd="0" presId="urn:microsoft.com/office/officeart/2005/8/layout/hierarchy4"/>
    <dgm:cxn modelId="{6AEA3572-45E1-462D-A6B4-44C363060EAF}" srcId="{D9349717-1946-4C59-B581-F3265A76DAB9}" destId="{1DCD3492-73C7-47C3-A39F-818B1281EDDF}" srcOrd="1" destOrd="0" parTransId="{8B83444E-BAE9-4CD7-B477-50CB6F78DCDC}" sibTransId="{C65395F2-7C80-4AB9-AE82-C27144B83EE9}"/>
    <dgm:cxn modelId="{A01FF548-A24D-4816-877A-2C96FEB2BFA7}" type="presOf" srcId="{2161B42C-A659-46ED-929E-4BF9CA902347}" destId="{01955D0E-EC98-4DBC-BF7F-9A35086CFCE6}" srcOrd="0" destOrd="0" presId="urn:microsoft.com/office/officeart/2005/8/layout/hierarchy4"/>
    <dgm:cxn modelId="{4A62C5FF-9E60-4E33-8F7C-AB8D3110E8D2}" type="presOf" srcId="{7D997BB2-6BBD-42A2-93DB-C79C500D76C2}" destId="{5D7F2B6A-A98E-40FE-9FC3-05D0ADE4BF5D}" srcOrd="0" destOrd="0" presId="urn:microsoft.com/office/officeart/2005/8/layout/hierarchy4"/>
    <dgm:cxn modelId="{F4BC05CA-2772-4F6F-B73C-8BFBA8A13F27}" type="presOf" srcId="{45D5CAFE-36AD-4CDF-8185-703FC2D601D0}" destId="{BF346124-79A9-44BF-A8D2-ED71D9B16F64}" srcOrd="0" destOrd="0" presId="urn:microsoft.com/office/officeart/2005/8/layout/hierarchy4"/>
    <dgm:cxn modelId="{A719F9CF-88B5-497B-95D9-DEDA867ED9D9}" srcId="{E3E84A1E-4945-4827-8015-7B834296B1AF}" destId="{D9349717-1946-4C59-B581-F3265A76DAB9}" srcOrd="1" destOrd="0" parTransId="{BD3FF4CB-8D30-4E72-ABCE-F0B207A383C5}" sibTransId="{B671FBCC-5094-4B0E-AE4C-6FC6BAFCB3A1}"/>
    <dgm:cxn modelId="{246DC302-13F0-4AF8-AE8C-CBFC11EF463F}" type="presOf" srcId="{D26BC27E-47D7-40E3-8CCC-A2DC13F97391}" destId="{C1CC50E8-084F-46D2-A6BC-4C271FAF3C6D}" srcOrd="0" destOrd="0" presId="urn:microsoft.com/office/officeart/2005/8/layout/hierarchy4"/>
    <dgm:cxn modelId="{7A09A033-F8F8-4857-BA7D-7A7CCC68A43C}" srcId="{E3E84A1E-4945-4827-8015-7B834296B1AF}" destId="{45D5CAFE-36AD-4CDF-8185-703FC2D601D0}" srcOrd="0" destOrd="0" parTransId="{E41BE072-72B7-4FB3-AB68-D883493DD378}" sibTransId="{9D52C501-A820-4726-92EF-3BB76DE500C9}"/>
    <dgm:cxn modelId="{D200E1D9-FAF3-4B28-AF3D-CB13E3BABEE9}" srcId="{45D5CAFE-36AD-4CDF-8185-703FC2D601D0}" destId="{8F384951-F953-4A52-8230-B456CC2E68BA}" srcOrd="1" destOrd="0" parTransId="{91E375FE-21E6-4FCF-A97A-863137EA06C0}" sibTransId="{9C9BF96E-56E7-4682-AC6C-A185E27F1471}"/>
    <dgm:cxn modelId="{4F2F1024-529E-47D9-B6FE-E38CA2E9EC43}" type="presOf" srcId="{8F384951-F953-4A52-8230-B456CC2E68BA}" destId="{62C03E5E-86E6-4914-A2F1-FA47EAA494C1}" srcOrd="0" destOrd="0" presId="urn:microsoft.com/office/officeart/2005/8/layout/hierarchy4"/>
    <dgm:cxn modelId="{A781DB65-7924-4D57-9297-C4356AECD709}" type="presOf" srcId="{60581133-74F0-438F-870A-4BA7DB363A54}" destId="{B2563675-8809-4708-A943-E1CC72AFEEA5}" srcOrd="0" destOrd="0" presId="urn:microsoft.com/office/officeart/2005/8/layout/hierarchy4"/>
    <dgm:cxn modelId="{A9884A0E-E48B-459D-86DA-8650086F9648}" type="presOf" srcId="{B2AA55DD-3424-46AF-A932-263687DFAC53}" destId="{410C1B4E-6E9A-4A65-92CA-588BBE111DC2}" srcOrd="0" destOrd="0" presId="urn:microsoft.com/office/officeart/2005/8/layout/hierarchy4"/>
    <dgm:cxn modelId="{AD4109FB-7AC6-4AB7-9207-A8A290C5E1F8}" srcId="{45D5CAFE-36AD-4CDF-8185-703FC2D601D0}" destId="{A576DE8E-A7E8-4A12-BF71-B0A626C7AC00}" srcOrd="0" destOrd="0" parTransId="{4D5DBC3C-3211-480C-87DB-063D7E0C60AF}" sibTransId="{C331E219-E800-49C7-9793-5DBAF957A6E4}"/>
    <dgm:cxn modelId="{382DADA8-2BD6-4BBB-A988-973EE14A0AB4}" srcId="{D9349717-1946-4C59-B581-F3265A76DAB9}" destId="{B2AA55DD-3424-46AF-A932-263687DFAC53}" srcOrd="0" destOrd="0" parTransId="{3D1B4CF2-7229-4E18-84B2-5EFFB5ED4632}" sibTransId="{3B6C8D4F-D65B-4BEF-9808-B0CF6B09FB36}"/>
    <dgm:cxn modelId="{F6D258C6-790A-4449-BC92-715788B7947A}" srcId="{A576DE8E-A7E8-4A12-BF71-B0A626C7AC00}" destId="{D26BC27E-47D7-40E3-8CCC-A2DC13F97391}" srcOrd="0" destOrd="0" parTransId="{BD32FEC2-65F7-4375-BC8A-BFB68B77AD38}" sibTransId="{54FD099B-46B6-42B7-8549-2B0FE4DE971C}"/>
    <dgm:cxn modelId="{ADD2A6BF-1B92-4C23-8D1C-420FB7E4A5CA}" type="presOf" srcId="{A576DE8E-A7E8-4A12-BF71-B0A626C7AC00}" destId="{A0F53900-59ED-4E8A-85C6-6D7F301B2862}" srcOrd="0" destOrd="0" presId="urn:microsoft.com/office/officeart/2005/8/layout/hierarchy4"/>
    <dgm:cxn modelId="{FB9048FF-0A6B-4DF5-8B24-3DE70C971880}" srcId="{8F384951-F953-4A52-8230-B456CC2E68BA}" destId="{7D997BB2-6BBD-42A2-93DB-C79C500D76C2}" srcOrd="1" destOrd="0" parTransId="{99C1038C-E7A4-4E01-93D6-EB59AF7567A6}" sibTransId="{A1E6884C-8773-4ABA-83EE-1EFC638B949A}"/>
    <dgm:cxn modelId="{E3F58282-C89A-4679-B9A6-1363104F7F03}" srcId="{8F384951-F953-4A52-8230-B456CC2E68BA}" destId="{60581133-74F0-438F-870A-4BA7DB363A54}" srcOrd="0" destOrd="0" parTransId="{1F68176F-6906-4A0C-9D86-C16FC389DB42}" sibTransId="{4ADF2065-C543-420F-8828-0B2F228CB080}"/>
    <dgm:cxn modelId="{4E6CDCB8-B0EB-43A6-901B-D0D85CFCEA0E}" type="presParOf" srcId="{54E28BBF-A151-49B8-A0CD-A787D7FEEBA6}" destId="{5151F2CF-4225-4A0A-B395-1C634A64858A}" srcOrd="0" destOrd="0" presId="urn:microsoft.com/office/officeart/2005/8/layout/hierarchy4"/>
    <dgm:cxn modelId="{47EAB40A-7DAE-46A0-ACCD-64CD7D039264}" type="presParOf" srcId="{5151F2CF-4225-4A0A-B395-1C634A64858A}" destId="{BF346124-79A9-44BF-A8D2-ED71D9B16F64}" srcOrd="0" destOrd="0" presId="urn:microsoft.com/office/officeart/2005/8/layout/hierarchy4"/>
    <dgm:cxn modelId="{F15668CF-725A-43FF-9D05-789CE114A13F}" type="presParOf" srcId="{5151F2CF-4225-4A0A-B395-1C634A64858A}" destId="{EAC953A3-4EA4-495F-84D8-409E247D7207}" srcOrd="1" destOrd="0" presId="urn:microsoft.com/office/officeart/2005/8/layout/hierarchy4"/>
    <dgm:cxn modelId="{2E38C8E8-7B20-4012-A93F-E3B61F830300}" type="presParOf" srcId="{5151F2CF-4225-4A0A-B395-1C634A64858A}" destId="{612073B8-C7CC-4D4D-8C1F-389B0CF28153}" srcOrd="2" destOrd="0" presId="urn:microsoft.com/office/officeart/2005/8/layout/hierarchy4"/>
    <dgm:cxn modelId="{2FAE5DD2-7518-4C60-B59D-B1118562AC1C}" type="presParOf" srcId="{612073B8-C7CC-4D4D-8C1F-389B0CF28153}" destId="{FD041D42-3912-407A-B018-93EC9B2FEEDD}" srcOrd="0" destOrd="0" presId="urn:microsoft.com/office/officeart/2005/8/layout/hierarchy4"/>
    <dgm:cxn modelId="{680A19F7-2B91-4AFA-9CCB-0A3894B8E6DE}" type="presParOf" srcId="{FD041D42-3912-407A-B018-93EC9B2FEEDD}" destId="{A0F53900-59ED-4E8A-85C6-6D7F301B2862}" srcOrd="0" destOrd="0" presId="urn:microsoft.com/office/officeart/2005/8/layout/hierarchy4"/>
    <dgm:cxn modelId="{9B156F66-E232-4780-A941-83D9CA444DDA}" type="presParOf" srcId="{FD041D42-3912-407A-B018-93EC9B2FEEDD}" destId="{3B8AFC78-31B1-4345-8A77-CF54137A657E}" srcOrd="1" destOrd="0" presId="urn:microsoft.com/office/officeart/2005/8/layout/hierarchy4"/>
    <dgm:cxn modelId="{A480D443-69D8-44E3-AA69-AEF3B6952D1B}" type="presParOf" srcId="{FD041D42-3912-407A-B018-93EC9B2FEEDD}" destId="{8D1A9526-638C-4F4E-B9C8-3AD158A9A653}" srcOrd="2" destOrd="0" presId="urn:microsoft.com/office/officeart/2005/8/layout/hierarchy4"/>
    <dgm:cxn modelId="{B2197640-C12C-4180-98CB-2D09F042BF03}" type="presParOf" srcId="{8D1A9526-638C-4F4E-B9C8-3AD158A9A653}" destId="{D5619CCC-4B38-4244-8CBB-BAADFCA0251D}" srcOrd="0" destOrd="0" presId="urn:microsoft.com/office/officeart/2005/8/layout/hierarchy4"/>
    <dgm:cxn modelId="{2049E19B-7ACC-4A6C-9D4B-F53C7EE86557}" type="presParOf" srcId="{D5619CCC-4B38-4244-8CBB-BAADFCA0251D}" destId="{C1CC50E8-084F-46D2-A6BC-4C271FAF3C6D}" srcOrd="0" destOrd="0" presId="urn:microsoft.com/office/officeart/2005/8/layout/hierarchy4"/>
    <dgm:cxn modelId="{35EEAC96-A09A-4C9D-BE2D-2B806595D2B1}" type="presParOf" srcId="{D5619CCC-4B38-4244-8CBB-BAADFCA0251D}" destId="{95C25F8C-D4AF-48FD-8AD4-FD974F787CDC}" srcOrd="1" destOrd="0" presId="urn:microsoft.com/office/officeart/2005/8/layout/hierarchy4"/>
    <dgm:cxn modelId="{8A977563-F392-40BF-8C12-40B3C4F9C030}" type="presParOf" srcId="{612073B8-C7CC-4D4D-8C1F-389B0CF28153}" destId="{A83EA2F4-DD84-46F5-AF2B-EC77F16568D5}" srcOrd="1" destOrd="0" presId="urn:microsoft.com/office/officeart/2005/8/layout/hierarchy4"/>
    <dgm:cxn modelId="{E0475621-9314-4A1A-92DA-50ED3466ED66}" type="presParOf" srcId="{612073B8-C7CC-4D4D-8C1F-389B0CF28153}" destId="{C81CF5BB-2803-460B-AB4A-96D7C76F3F66}" srcOrd="2" destOrd="0" presId="urn:microsoft.com/office/officeart/2005/8/layout/hierarchy4"/>
    <dgm:cxn modelId="{0E041BF9-A199-44AB-B7B7-CE7F1C9FE112}" type="presParOf" srcId="{C81CF5BB-2803-460B-AB4A-96D7C76F3F66}" destId="{62C03E5E-86E6-4914-A2F1-FA47EAA494C1}" srcOrd="0" destOrd="0" presId="urn:microsoft.com/office/officeart/2005/8/layout/hierarchy4"/>
    <dgm:cxn modelId="{5251DB45-7950-49CD-9150-81162B0C68AE}" type="presParOf" srcId="{C81CF5BB-2803-460B-AB4A-96D7C76F3F66}" destId="{35EFE291-9DB0-4079-8996-0AF28E32370A}" srcOrd="1" destOrd="0" presId="urn:microsoft.com/office/officeart/2005/8/layout/hierarchy4"/>
    <dgm:cxn modelId="{A74B9A40-CA5F-4A16-8BDC-47353398AF51}" type="presParOf" srcId="{C81CF5BB-2803-460B-AB4A-96D7C76F3F66}" destId="{5C921546-6E5E-4212-BC9F-E55B7AA1F74B}" srcOrd="2" destOrd="0" presId="urn:microsoft.com/office/officeart/2005/8/layout/hierarchy4"/>
    <dgm:cxn modelId="{2EDC1E96-F9E3-4CFA-B86C-A7B13A3A1238}" type="presParOf" srcId="{5C921546-6E5E-4212-BC9F-E55B7AA1F74B}" destId="{AE850EF0-1E05-4C60-B066-45D7B56C247E}" srcOrd="0" destOrd="0" presId="urn:microsoft.com/office/officeart/2005/8/layout/hierarchy4"/>
    <dgm:cxn modelId="{EEBA92D7-315A-4470-BC54-253D4A90C684}" type="presParOf" srcId="{AE850EF0-1E05-4C60-B066-45D7B56C247E}" destId="{B2563675-8809-4708-A943-E1CC72AFEEA5}" srcOrd="0" destOrd="0" presId="urn:microsoft.com/office/officeart/2005/8/layout/hierarchy4"/>
    <dgm:cxn modelId="{9E0AC033-31AC-477A-B292-4EE4667F67BC}" type="presParOf" srcId="{AE850EF0-1E05-4C60-B066-45D7B56C247E}" destId="{45F88FAC-2FC0-4B8E-9631-CAA3F811238F}" srcOrd="1" destOrd="0" presId="urn:microsoft.com/office/officeart/2005/8/layout/hierarchy4"/>
    <dgm:cxn modelId="{E8273F85-F2F5-48E3-A2A0-931F8794DAA5}" type="presParOf" srcId="{5C921546-6E5E-4212-BC9F-E55B7AA1F74B}" destId="{70934C4E-D9A1-45CB-AE94-5468B57F6973}" srcOrd="1" destOrd="0" presId="urn:microsoft.com/office/officeart/2005/8/layout/hierarchy4"/>
    <dgm:cxn modelId="{76732B4F-6C02-4240-85E3-9298B4B186CC}" type="presParOf" srcId="{5C921546-6E5E-4212-BC9F-E55B7AA1F74B}" destId="{090B4E5B-22CD-40AF-895B-06245D65AB13}" srcOrd="2" destOrd="0" presId="urn:microsoft.com/office/officeart/2005/8/layout/hierarchy4"/>
    <dgm:cxn modelId="{BE03BF6A-063E-44B3-B54E-7FF14F91C0F9}" type="presParOf" srcId="{090B4E5B-22CD-40AF-895B-06245D65AB13}" destId="{5D7F2B6A-A98E-40FE-9FC3-05D0ADE4BF5D}" srcOrd="0" destOrd="0" presId="urn:microsoft.com/office/officeart/2005/8/layout/hierarchy4"/>
    <dgm:cxn modelId="{8FB22136-FA01-4B5E-879A-9E0C9572F0FF}" type="presParOf" srcId="{090B4E5B-22CD-40AF-895B-06245D65AB13}" destId="{EB5A7FE5-C757-4B5B-B6C2-AD2C6607B992}" srcOrd="1" destOrd="0" presId="urn:microsoft.com/office/officeart/2005/8/layout/hierarchy4"/>
    <dgm:cxn modelId="{DACBC999-43CB-42A3-B2E0-DDEE301956F8}" type="presParOf" srcId="{612073B8-C7CC-4D4D-8C1F-389B0CF28153}" destId="{02DBB412-2E04-47A1-AC11-1BBA04B34F9A}" srcOrd="3" destOrd="0" presId="urn:microsoft.com/office/officeart/2005/8/layout/hierarchy4"/>
    <dgm:cxn modelId="{7F5E6E40-B461-45F5-ACD9-09C7BBB00107}" type="presParOf" srcId="{612073B8-C7CC-4D4D-8C1F-389B0CF28153}" destId="{8242EBE4-6EE2-4068-A152-D260687B1AC7}" srcOrd="4" destOrd="0" presId="urn:microsoft.com/office/officeart/2005/8/layout/hierarchy4"/>
    <dgm:cxn modelId="{68762505-0C3D-42B1-A5C7-5E4BC801638D}" type="presParOf" srcId="{8242EBE4-6EE2-4068-A152-D260687B1AC7}" destId="{7CF70913-9C4C-4F9F-A915-EF0877FDFFD5}" srcOrd="0" destOrd="0" presId="urn:microsoft.com/office/officeart/2005/8/layout/hierarchy4"/>
    <dgm:cxn modelId="{19F9F0B7-F981-47D4-861A-A0E2D4538A98}" type="presParOf" srcId="{8242EBE4-6EE2-4068-A152-D260687B1AC7}" destId="{CF13FC81-9FEA-4C9C-8BF6-D2FC9E6D76A0}" srcOrd="1" destOrd="0" presId="urn:microsoft.com/office/officeart/2005/8/layout/hierarchy4"/>
    <dgm:cxn modelId="{0BBDB3F2-43EF-4C5C-B2AD-D7A17D9EEABF}" type="presParOf" srcId="{54E28BBF-A151-49B8-A0CD-A787D7FEEBA6}" destId="{3C13A72A-9AF3-4577-80B7-1FCF1B94671C}" srcOrd="1" destOrd="0" presId="urn:microsoft.com/office/officeart/2005/8/layout/hierarchy4"/>
    <dgm:cxn modelId="{EB14851B-81E7-4DB0-B67F-1D8678A42D20}" type="presParOf" srcId="{54E28BBF-A151-49B8-A0CD-A787D7FEEBA6}" destId="{86BCC4B6-334C-4EAF-BCF6-3F1AD846BDC4}" srcOrd="2" destOrd="0" presId="urn:microsoft.com/office/officeart/2005/8/layout/hierarchy4"/>
    <dgm:cxn modelId="{2A3E0134-47CB-4D91-954B-DF5CC1EEDD69}" type="presParOf" srcId="{86BCC4B6-334C-4EAF-BCF6-3F1AD846BDC4}" destId="{4D2B5499-6C7F-453E-823A-6F85DC930012}" srcOrd="0" destOrd="0" presId="urn:microsoft.com/office/officeart/2005/8/layout/hierarchy4"/>
    <dgm:cxn modelId="{8ACFD187-0B29-4508-B487-65569519D735}" type="presParOf" srcId="{86BCC4B6-334C-4EAF-BCF6-3F1AD846BDC4}" destId="{F2F5F7FB-638B-4376-945E-85525BF7DECB}" srcOrd="1" destOrd="0" presId="urn:microsoft.com/office/officeart/2005/8/layout/hierarchy4"/>
    <dgm:cxn modelId="{204D31CE-3CF3-4349-BE4C-A87088F5B995}" type="presParOf" srcId="{86BCC4B6-334C-4EAF-BCF6-3F1AD846BDC4}" destId="{C839E88A-7A5A-4BFA-B279-29DA6468CA14}" srcOrd="2" destOrd="0" presId="urn:microsoft.com/office/officeart/2005/8/layout/hierarchy4"/>
    <dgm:cxn modelId="{E6E3985D-6BE2-4BF4-8B3A-29C806E76EAB}" type="presParOf" srcId="{C839E88A-7A5A-4BFA-B279-29DA6468CA14}" destId="{8079802A-FACB-4879-B21E-5BE8A6A80387}" srcOrd="0" destOrd="0" presId="urn:microsoft.com/office/officeart/2005/8/layout/hierarchy4"/>
    <dgm:cxn modelId="{89BCDEE5-C0AA-42B1-BDA2-70252D1BC025}" type="presParOf" srcId="{8079802A-FACB-4879-B21E-5BE8A6A80387}" destId="{410C1B4E-6E9A-4A65-92CA-588BBE111DC2}" srcOrd="0" destOrd="0" presId="urn:microsoft.com/office/officeart/2005/8/layout/hierarchy4"/>
    <dgm:cxn modelId="{FDB46E78-4A89-4C40-94D9-BB2EA9647C06}" type="presParOf" srcId="{8079802A-FACB-4879-B21E-5BE8A6A80387}" destId="{9C952B4F-C58E-4A18-ABBB-F47F83ADEAD5}" srcOrd="1" destOrd="0" presId="urn:microsoft.com/office/officeart/2005/8/layout/hierarchy4"/>
    <dgm:cxn modelId="{1BDA1AAF-BF6B-4B18-8A38-14E6831488A8}" type="presParOf" srcId="{8079802A-FACB-4879-B21E-5BE8A6A80387}" destId="{4CEF0834-568C-4680-9749-C74A10D5E731}" srcOrd="2" destOrd="0" presId="urn:microsoft.com/office/officeart/2005/8/layout/hierarchy4"/>
    <dgm:cxn modelId="{2071A1AA-2FB6-4C2F-BD43-F608F256E222}" type="presParOf" srcId="{4CEF0834-568C-4680-9749-C74A10D5E731}" destId="{7BAFA7CF-A77C-4316-A35D-F264B0724E1F}" srcOrd="0" destOrd="0" presId="urn:microsoft.com/office/officeart/2005/8/layout/hierarchy4"/>
    <dgm:cxn modelId="{EF0F6C01-BAD9-4A3F-BF74-35C48680CF82}" type="presParOf" srcId="{7BAFA7CF-A77C-4316-A35D-F264B0724E1F}" destId="{01955D0E-EC98-4DBC-BF7F-9A35086CFCE6}" srcOrd="0" destOrd="0" presId="urn:microsoft.com/office/officeart/2005/8/layout/hierarchy4"/>
    <dgm:cxn modelId="{7E34D8EC-92E2-40C0-96B7-A8D7FD23C942}" type="presParOf" srcId="{7BAFA7CF-A77C-4316-A35D-F264B0724E1F}" destId="{372A1BA7-339F-41BE-A737-532D9A3DF8B1}" srcOrd="1" destOrd="0" presId="urn:microsoft.com/office/officeart/2005/8/layout/hierarchy4"/>
    <dgm:cxn modelId="{73AE3125-471E-44B4-A344-4E61943BB7E8}" type="presParOf" srcId="{C839E88A-7A5A-4BFA-B279-29DA6468CA14}" destId="{CD49258C-E890-40EF-965C-070469DBF159}" srcOrd="1" destOrd="0" presId="urn:microsoft.com/office/officeart/2005/8/layout/hierarchy4"/>
    <dgm:cxn modelId="{2807ED07-3B0B-4E26-BF2C-A86F0FA02F5B}" type="presParOf" srcId="{C839E88A-7A5A-4BFA-B279-29DA6468CA14}" destId="{F08A87A3-1DE6-4F32-935C-F04897E2057F}" srcOrd="2" destOrd="0" presId="urn:microsoft.com/office/officeart/2005/8/layout/hierarchy4"/>
    <dgm:cxn modelId="{B784AFDD-B4DA-413C-AF26-D817874A71B0}" type="presParOf" srcId="{F08A87A3-1DE6-4F32-935C-F04897E2057F}" destId="{FB6DDCF0-358B-4D75-A781-175DA1338D11}" srcOrd="0" destOrd="0" presId="urn:microsoft.com/office/officeart/2005/8/layout/hierarchy4"/>
    <dgm:cxn modelId="{5B512F2E-62D6-4DC9-9E51-E2D6DD1BBB8D}" type="presParOf" srcId="{F08A87A3-1DE6-4F32-935C-F04897E2057F}" destId="{E919902C-8579-4018-9BD6-492D530F3EB0}"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8FFC79-5C81-440A-BF53-D79C8180DB18}" type="doc">
      <dgm:prSet loTypeId="urn:microsoft.com/office/officeart/2005/8/layout/hList1" loCatId="list" qsTypeId="urn:microsoft.com/office/officeart/2005/8/quickstyle/3d1" qsCatId="3D" csTypeId="urn:microsoft.com/office/officeart/2005/8/colors/accent6_2" csCatId="accent6" phldr="1"/>
      <dgm:spPr/>
      <dgm:t>
        <a:bodyPr/>
        <a:lstStyle/>
        <a:p>
          <a:endParaRPr lang="en-US"/>
        </a:p>
      </dgm:t>
    </dgm:pt>
    <dgm:pt modelId="{B83843FD-6411-40F4-B0D2-80A86BE98BA9}">
      <dgm:prSet phldrT="[Tekst]"/>
      <dgm:spPr/>
      <dgm:t>
        <a:bodyPr/>
        <a:lstStyle/>
        <a:p>
          <a:r>
            <a:rPr lang="fr-FR" noProof="0" dirty="0" smtClean="0"/>
            <a:t>Contexte de la gestion responsable</a:t>
          </a:r>
          <a:endParaRPr lang="fr-FR" noProof="0" dirty="0"/>
        </a:p>
      </dgm:t>
    </dgm:pt>
    <dgm:pt modelId="{D8617FC2-C30C-458C-8B99-2BF3D0F5DE8C}" type="parTrans" cxnId="{87B54531-7655-4F1D-9992-305356C02108}">
      <dgm:prSet/>
      <dgm:spPr/>
      <dgm:t>
        <a:bodyPr/>
        <a:lstStyle/>
        <a:p>
          <a:endParaRPr lang="en-US"/>
        </a:p>
      </dgm:t>
    </dgm:pt>
    <dgm:pt modelId="{DF385309-B8C7-4879-B928-77DABD1CD0C0}" type="sibTrans" cxnId="{87B54531-7655-4F1D-9992-305356C02108}">
      <dgm:prSet/>
      <dgm:spPr/>
      <dgm:t>
        <a:bodyPr/>
        <a:lstStyle/>
        <a:p>
          <a:endParaRPr lang="en-US"/>
        </a:p>
      </dgm:t>
    </dgm:pt>
    <dgm:pt modelId="{E939A84D-C6F2-4D88-9ED4-4D409506087A}">
      <dgm:prSet phldrT="[Tekst]"/>
      <dgm:spPr/>
      <dgm:t>
        <a:bodyPr/>
        <a:lstStyle/>
        <a:p>
          <a:r>
            <a:rPr lang="fr-FR" noProof="0" dirty="0" smtClean="0"/>
            <a:t>Pour les cadres et les chercheurs qui ont besoin de comprendre l’importance et les implications de la gestion responsable, mais qui dépendent de collègues ou d’employés pour l’élaboration et la mise en œuvre du programme.</a:t>
          </a:r>
          <a:endParaRPr lang="fr-FR" noProof="0" dirty="0"/>
        </a:p>
      </dgm:t>
    </dgm:pt>
    <dgm:pt modelId="{1B480135-B647-4B67-AE03-DE6AFA42525D}" type="parTrans" cxnId="{7F59AFF7-FC24-4681-9484-244ECF049359}">
      <dgm:prSet/>
      <dgm:spPr/>
      <dgm:t>
        <a:bodyPr/>
        <a:lstStyle/>
        <a:p>
          <a:endParaRPr lang="en-US"/>
        </a:p>
      </dgm:t>
    </dgm:pt>
    <dgm:pt modelId="{58DC81EF-42AD-4DB5-8165-9512DD14233E}" type="sibTrans" cxnId="{7F59AFF7-FC24-4681-9484-244ECF049359}">
      <dgm:prSet/>
      <dgm:spPr/>
      <dgm:t>
        <a:bodyPr/>
        <a:lstStyle/>
        <a:p>
          <a:endParaRPr lang="en-US"/>
        </a:p>
      </dgm:t>
    </dgm:pt>
    <dgm:pt modelId="{FA42DEF7-3147-433B-BC87-F1B699DCACF1}">
      <dgm:prSet phldrT="[Tekst]"/>
      <dgm:spPr/>
      <dgm:t>
        <a:bodyPr/>
        <a:lstStyle/>
        <a:p>
          <a:r>
            <a:rPr lang="fr-FR" noProof="0" dirty="0" smtClean="0"/>
            <a:t>Leaders de la gestion responsable</a:t>
          </a:r>
          <a:endParaRPr lang="fr-FR" noProof="0" dirty="0"/>
        </a:p>
      </dgm:t>
    </dgm:pt>
    <dgm:pt modelId="{BA938A9D-D8C3-4E7F-A7C4-88239C8D7DD4}" type="parTrans" cxnId="{8678EF97-C1C3-4BCC-A8C0-4B88DC752F9B}">
      <dgm:prSet/>
      <dgm:spPr/>
      <dgm:t>
        <a:bodyPr/>
        <a:lstStyle/>
        <a:p>
          <a:endParaRPr lang="en-US"/>
        </a:p>
      </dgm:t>
    </dgm:pt>
    <dgm:pt modelId="{FDF6BF5C-3BA0-43BB-B433-EEB0F5F85008}" type="sibTrans" cxnId="{8678EF97-C1C3-4BCC-A8C0-4B88DC752F9B}">
      <dgm:prSet/>
      <dgm:spPr/>
      <dgm:t>
        <a:bodyPr/>
        <a:lstStyle/>
        <a:p>
          <a:endParaRPr lang="en-US"/>
        </a:p>
      </dgm:t>
    </dgm:pt>
    <dgm:pt modelId="{C4E9F12C-DF0C-49B2-935A-E56909E9319C}">
      <dgm:prSet phldrT="[Tekst]"/>
      <dgm:spPr/>
      <dgm:t>
        <a:bodyPr/>
        <a:lstStyle/>
        <a:p>
          <a:r>
            <a:rPr lang="fr-FR" noProof="0" dirty="0" smtClean="0"/>
            <a:t>Pour les individus qui sont appelés à piloter la conception et la mise en œuvre de la gestion responsable au sein et en dehors de leur organisation, ainsi que la communication au titre de celle-ci.</a:t>
          </a:r>
          <a:endParaRPr lang="fr-FR" noProof="0" dirty="0"/>
        </a:p>
      </dgm:t>
    </dgm:pt>
    <dgm:pt modelId="{45E8D34A-FEB3-4AD8-8D6F-183D180F51AF}" type="parTrans" cxnId="{8C9C8B4C-4B00-4237-9FAA-0DD10196162E}">
      <dgm:prSet/>
      <dgm:spPr/>
      <dgm:t>
        <a:bodyPr/>
        <a:lstStyle/>
        <a:p>
          <a:endParaRPr lang="en-US"/>
        </a:p>
      </dgm:t>
    </dgm:pt>
    <dgm:pt modelId="{A8E4D20D-A61A-4480-802C-52EB875D52D5}" type="sibTrans" cxnId="{8C9C8B4C-4B00-4237-9FAA-0DD10196162E}">
      <dgm:prSet/>
      <dgm:spPr/>
      <dgm:t>
        <a:bodyPr/>
        <a:lstStyle/>
        <a:p>
          <a:endParaRPr lang="en-US"/>
        </a:p>
      </dgm:t>
    </dgm:pt>
    <dgm:pt modelId="{F9E0D638-9EEC-4175-8326-8562FB54F140}" type="pres">
      <dgm:prSet presAssocID="{DC8FFC79-5C81-440A-BF53-D79C8180DB18}" presName="Name0" presStyleCnt="0">
        <dgm:presLayoutVars>
          <dgm:dir/>
          <dgm:animLvl val="lvl"/>
          <dgm:resizeHandles val="exact"/>
        </dgm:presLayoutVars>
      </dgm:prSet>
      <dgm:spPr/>
      <dgm:t>
        <a:bodyPr/>
        <a:lstStyle/>
        <a:p>
          <a:endParaRPr lang="en-US"/>
        </a:p>
      </dgm:t>
    </dgm:pt>
    <dgm:pt modelId="{4B7EB339-C773-4258-9569-47530A27BAF9}" type="pres">
      <dgm:prSet presAssocID="{B83843FD-6411-40F4-B0D2-80A86BE98BA9}" presName="composite" presStyleCnt="0"/>
      <dgm:spPr/>
    </dgm:pt>
    <dgm:pt modelId="{11E0777A-2B94-4C98-BB77-429804C41BF6}" type="pres">
      <dgm:prSet presAssocID="{B83843FD-6411-40F4-B0D2-80A86BE98BA9}" presName="parTx" presStyleLbl="alignNode1" presStyleIdx="0" presStyleCnt="2">
        <dgm:presLayoutVars>
          <dgm:chMax val="0"/>
          <dgm:chPref val="0"/>
          <dgm:bulletEnabled val="1"/>
        </dgm:presLayoutVars>
      </dgm:prSet>
      <dgm:spPr/>
      <dgm:t>
        <a:bodyPr/>
        <a:lstStyle/>
        <a:p>
          <a:endParaRPr lang="en-US"/>
        </a:p>
      </dgm:t>
    </dgm:pt>
    <dgm:pt modelId="{BD1EC7BB-CB04-4DBC-A508-49EC969A705C}" type="pres">
      <dgm:prSet presAssocID="{B83843FD-6411-40F4-B0D2-80A86BE98BA9}" presName="desTx" presStyleLbl="alignAccFollowNode1" presStyleIdx="0" presStyleCnt="2">
        <dgm:presLayoutVars>
          <dgm:bulletEnabled val="1"/>
        </dgm:presLayoutVars>
      </dgm:prSet>
      <dgm:spPr/>
      <dgm:t>
        <a:bodyPr/>
        <a:lstStyle/>
        <a:p>
          <a:endParaRPr lang="en-US"/>
        </a:p>
      </dgm:t>
    </dgm:pt>
    <dgm:pt modelId="{BA8BA901-F2CF-4A8F-8DFC-35F9E1B27DF4}" type="pres">
      <dgm:prSet presAssocID="{DF385309-B8C7-4879-B928-77DABD1CD0C0}" presName="space" presStyleCnt="0"/>
      <dgm:spPr/>
    </dgm:pt>
    <dgm:pt modelId="{CBEE1C6F-683B-4352-9208-D82F94F870AB}" type="pres">
      <dgm:prSet presAssocID="{FA42DEF7-3147-433B-BC87-F1B699DCACF1}" presName="composite" presStyleCnt="0"/>
      <dgm:spPr/>
    </dgm:pt>
    <dgm:pt modelId="{ACB27BAB-0EF6-4124-85CA-B5CCC2CF512B}" type="pres">
      <dgm:prSet presAssocID="{FA42DEF7-3147-433B-BC87-F1B699DCACF1}" presName="parTx" presStyleLbl="alignNode1" presStyleIdx="1" presStyleCnt="2">
        <dgm:presLayoutVars>
          <dgm:chMax val="0"/>
          <dgm:chPref val="0"/>
          <dgm:bulletEnabled val="1"/>
        </dgm:presLayoutVars>
      </dgm:prSet>
      <dgm:spPr/>
      <dgm:t>
        <a:bodyPr/>
        <a:lstStyle/>
        <a:p>
          <a:endParaRPr lang="en-US"/>
        </a:p>
      </dgm:t>
    </dgm:pt>
    <dgm:pt modelId="{307F21EC-928A-407A-836F-5E8ACBBFCC3B}" type="pres">
      <dgm:prSet presAssocID="{FA42DEF7-3147-433B-BC87-F1B699DCACF1}" presName="desTx" presStyleLbl="alignAccFollowNode1" presStyleIdx="1" presStyleCnt="2">
        <dgm:presLayoutVars>
          <dgm:bulletEnabled val="1"/>
        </dgm:presLayoutVars>
      </dgm:prSet>
      <dgm:spPr/>
      <dgm:t>
        <a:bodyPr/>
        <a:lstStyle/>
        <a:p>
          <a:endParaRPr lang="en-US"/>
        </a:p>
      </dgm:t>
    </dgm:pt>
  </dgm:ptLst>
  <dgm:cxnLst>
    <dgm:cxn modelId="{8678EF97-C1C3-4BCC-A8C0-4B88DC752F9B}" srcId="{DC8FFC79-5C81-440A-BF53-D79C8180DB18}" destId="{FA42DEF7-3147-433B-BC87-F1B699DCACF1}" srcOrd="1" destOrd="0" parTransId="{BA938A9D-D8C3-4E7F-A7C4-88239C8D7DD4}" sibTransId="{FDF6BF5C-3BA0-43BB-B433-EEB0F5F85008}"/>
    <dgm:cxn modelId="{C1A2C3B6-66CB-47F6-AE7B-CD964C0D7629}" type="presOf" srcId="{E939A84D-C6F2-4D88-9ED4-4D409506087A}" destId="{BD1EC7BB-CB04-4DBC-A508-49EC969A705C}" srcOrd="0" destOrd="0" presId="urn:microsoft.com/office/officeart/2005/8/layout/hList1"/>
    <dgm:cxn modelId="{631A47F6-D408-4C9D-AFA9-62AED88C773D}" type="presOf" srcId="{FA42DEF7-3147-433B-BC87-F1B699DCACF1}" destId="{ACB27BAB-0EF6-4124-85CA-B5CCC2CF512B}" srcOrd="0" destOrd="0" presId="urn:microsoft.com/office/officeart/2005/8/layout/hList1"/>
    <dgm:cxn modelId="{87B54531-7655-4F1D-9992-305356C02108}" srcId="{DC8FFC79-5C81-440A-BF53-D79C8180DB18}" destId="{B83843FD-6411-40F4-B0D2-80A86BE98BA9}" srcOrd="0" destOrd="0" parTransId="{D8617FC2-C30C-458C-8B99-2BF3D0F5DE8C}" sibTransId="{DF385309-B8C7-4879-B928-77DABD1CD0C0}"/>
    <dgm:cxn modelId="{7F59AFF7-FC24-4681-9484-244ECF049359}" srcId="{B83843FD-6411-40F4-B0D2-80A86BE98BA9}" destId="{E939A84D-C6F2-4D88-9ED4-4D409506087A}" srcOrd="0" destOrd="0" parTransId="{1B480135-B647-4B67-AE03-DE6AFA42525D}" sibTransId="{58DC81EF-42AD-4DB5-8165-9512DD14233E}"/>
    <dgm:cxn modelId="{A711A78B-DEFB-4AB1-B07A-C81A33726D82}" type="presOf" srcId="{B83843FD-6411-40F4-B0D2-80A86BE98BA9}" destId="{11E0777A-2B94-4C98-BB77-429804C41BF6}" srcOrd="0" destOrd="0" presId="urn:microsoft.com/office/officeart/2005/8/layout/hList1"/>
    <dgm:cxn modelId="{8C9C8B4C-4B00-4237-9FAA-0DD10196162E}" srcId="{FA42DEF7-3147-433B-BC87-F1B699DCACF1}" destId="{C4E9F12C-DF0C-49B2-935A-E56909E9319C}" srcOrd="0" destOrd="0" parTransId="{45E8D34A-FEB3-4AD8-8D6F-183D180F51AF}" sibTransId="{A8E4D20D-A61A-4480-802C-52EB875D52D5}"/>
    <dgm:cxn modelId="{A3E1DEAD-3E61-4A3C-8298-0FF97E24184E}" type="presOf" srcId="{DC8FFC79-5C81-440A-BF53-D79C8180DB18}" destId="{F9E0D638-9EEC-4175-8326-8562FB54F140}" srcOrd="0" destOrd="0" presId="urn:microsoft.com/office/officeart/2005/8/layout/hList1"/>
    <dgm:cxn modelId="{08E6D009-9C5B-418F-AE7D-29B5355B92A5}" type="presOf" srcId="{C4E9F12C-DF0C-49B2-935A-E56909E9319C}" destId="{307F21EC-928A-407A-836F-5E8ACBBFCC3B}" srcOrd="0" destOrd="0" presId="urn:microsoft.com/office/officeart/2005/8/layout/hList1"/>
    <dgm:cxn modelId="{E824D72F-9524-4141-84B5-98E42E134A06}" type="presParOf" srcId="{F9E0D638-9EEC-4175-8326-8562FB54F140}" destId="{4B7EB339-C773-4258-9569-47530A27BAF9}" srcOrd="0" destOrd="0" presId="urn:microsoft.com/office/officeart/2005/8/layout/hList1"/>
    <dgm:cxn modelId="{89776ED4-0739-4F6F-B51D-57E0F7DE7FB0}" type="presParOf" srcId="{4B7EB339-C773-4258-9569-47530A27BAF9}" destId="{11E0777A-2B94-4C98-BB77-429804C41BF6}" srcOrd="0" destOrd="0" presId="urn:microsoft.com/office/officeart/2005/8/layout/hList1"/>
    <dgm:cxn modelId="{431EBA0E-F080-4A01-BFB9-A6D25B5B2D01}" type="presParOf" srcId="{4B7EB339-C773-4258-9569-47530A27BAF9}" destId="{BD1EC7BB-CB04-4DBC-A508-49EC969A705C}" srcOrd="1" destOrd="0" presId="urn:microsoft.com/office/officeart/2005/8/layout/hList1"/>
    <dgm:cxn modelId="{E5D74630-DFC9-4B94-ACCA-9AF493BA02DE}" type="presParOf" srcId="{F9E0D638-9EEC-4175-8326-8562FB54F140}" destId="{BA8BA901-F2CF-4A8F-8DFC-35F9E1B27DF4}" srcOrd="1" destOrd="0" presId="urn:microsoft.com/office/officeart/2005/8/layout/hList1"/>
    <dgm:cxn modelId="{49C9C9B5-1B8B-4EEA-BECA-4516BF81B0AB}" type="presParOf" srcId="{F9E0D638-9EEC-4175-8326-8562FB54F140}" destId="{CBEE1C6F-683B-4352-9208-D82F94F870AB}" srcOrd="2" destOrd="0" presId="urn:microsoft.com/office/officeart/2005/8/layout/hList1"/>
    <dgm:cxn modelId="{9D29770B-306A-4F72-B5BB-7DEED8091476}" type="presParOf" srcId="{CBEE1C6F-683B-4352-9208-D82F94F870AB}" destId="{ACB27BAB-0EF6-4124-85CA-B5CCC2CF512B}" srcOrd="0" destOrd="0" presId="urn:microsoft.com/office/officeart/2005/8/layout/hList1"/>
    <dgm:cxn modelId="{2AE6CBB8-EAEA-47CC-8D5C-326C51A6A311}" type="presParOf" srcId="{CBEE1C6F-683B-4352-9208-D82F94F870AB}" destId="{307F21EC-928A-407A-836F-5E8ACBBFCC3B}"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346124-79A9-44BF-A8D2-ED71D9B16F64}">
      <dsp:nvSpPr>
        <dsp:cNvPr id="0" name=""/>
        <dsp:cNvSpPr/>
      </dsp:nvSpPr>
      <dsp:spPr>
        <a:xfrm>
          <a:off x="5558" y="2672"/>
          <a:ext cx="5334128" cy="1319708"/>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lvl="0" algn="ctr" defTabSz="2533650">
            <a:lnSpc>
              <a:spcPct val="90000"/>
            </a:lnSpc>
            <a:spcBef>
              <a:spcPct val="0"/>
            </a:spcBef>
            <a:spcAft>
              <a:spcPct val="35000"/>
            </a:spcAft>
          </a:pPr>
          <a:r>
            <a:rPr lang="fr-FR" sz="5700" kern="1200" noProof="0" dirty="0" smtClean="0">
              <a:solidFill>
                <a:srgbClr val="002060"/>
              </a:solidFill>
            </a:rPr>
            <a:t>Non OGM</a:t>
          </a:r>
          <a:endParaRPr lang="fr-FR" sz="5700" kern="1200" noProof="0" dirty="0">
            <a:solidFill>
              <a:srgbClr val="002060"/>
            </a:solidFill>
          </a:endParaRPr>
        </a:p>
      </dsp:txBody>
      <dsp:txXfrm>
        <a:off x="5558" y="2672"/>
        <a:ext cx="5334128" cy="1319708"/>
      </dsp:txXfrm>
    </dsp:sp>
    <dsp:sp modelId="{A0F53900-59ED-4E8A-85C6-6D7F301B2862}">
      <dsp:nvSpPr>
        <dsp:cNvPr id="0" name=""/>
        <dsp:cNvSpPr/>
      </dsp:nvSpPr>
      <dsp:spPr>
        <a:xfrm>
          <a:off x="5558" y="1464959"/>
          <a:ext cx="1267013" cy="1319708"/>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noProof="0" dirty="0" smtClean="0">
              <a:solidFill>
                <a:srgbClr val="002060"/>
              </a:solidFill>
            </a:rPr>
            <a:t>Aucun OGM</a:t>
          </a:r>
        </a:p>
      </dsp:txBody>
      <dsp:txXfrm>
        <a:off x="5558" y="1464959"/>
        <a:ext cx="1267013" cy="1319708"/>
      </dsp:txXfrm>
    </dsp:sp>
    <dsp:sp modelId="{C1CC50E8-084F-46D2-A6BC-4C271FAF3C6D}">
      <dsp:nvSpPr>
        <dsp:cNvPr id="0" name=""/>
        <dsp:cNvSpPr/>
      </dsp:nvSpPr>
      <dsp:spPr>
        <a:xfrm>
          <a:off x="5558" y="2927245"/>
          <a:ext cx="1267013" cy="1319708"/>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noProof="0" dirty="0" smtClean="0">
              <a:solidFill>
                <a:srgbClr val="002060"/>
              </a:solidFill>
            </a:rPr>
            <a:t>Aucune étiquette</a:t>
          </a:r>
        </a:p>
      </dsp:txBody>
      <dsp:txXfrm>
        <a:off x="5558" y="2927245"/>
        <a:ext cx="1267013" cy="1319708"/>
      </dsp:txXfrm>
    </dsp:sp>
    <dsp:sp modelId="{62C03E5E-86E6-4914-A2F1-FA47EAA494C1}">
      <dsp:nvSpPr>
        <dsp:cNvPr id="0" name=""/>
        <dsp:cNvSpPr/>
      </dsp:nvSpPr>
      <dsp:spPr>
        <a:xfrm>
          <a:off x="1379001" y="1464959"/>
          <a:ext cx="2587242" cy="1319708"/>
        </a:xfrm>
        <a:prstGeom prst="roundRect">
          <a:avLst>
            <a:gd name="adj" fmla="val 10000"/>
          </a:avLst>
        </a:prstGeom>
        <a:solidFill>
          <a:srgbClr val="CDF3A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noProof="0" dirty="0" smtClean="0">
              <a:solidFill>
                <a:srgbClr val="002060"/>
              </a:solidFill>
            </a:rPr>
            <a:t>Traces d’OGM homologué</a:t>
          </a:r>
        </a:p>
      </dsp:txBody>
      <dsp:txXfrm>
        <a:off x="1379001" y="1464959"/>
        <a:ext cx="2587242" cy="1319708"/>
      </dsp:txXfrm>
    </dsp:sp>
    <dsp:sp modelId="{B2563675-8809-4708-A943-E1CC72AFEEA5}">
      <dsp:nvSpPr>
        <dsp:cNvPr id="0" name=""/>
        <dsp:cNvSpPr/>
      </dsp:nvSpPr>
      <dsp:spPr>
        <a:xfrm>
          <a:off x="1379001" y="2927245"/>
          <a:ext cx="1267013" cy="1319708"/>
        </a:xfrm>
        <a:prstGeom prst="roundRect">
          <a:avLst>
            <a:gd name="adj" fmla="val 10000"/>
          </a:avLst>
        </a:prstGeom>
        <a:solidFill>
          <a:srgbClr val="CDF3A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noProof="0" dirty="0" smtClean="0">
              <a:solidFill>
                <a:srgbClr val="002060"/>
              </a:solidFill>
            </a:rPr>
            <a:t>&lt; Seuil</a:t>
          </a:r>
        </a:p>
        <a:p>
          <a:pPr lvl="0" algn="ctr" defTabSz="755650">
            <a:lnSpc>
              <a:spcPct val="90000"/>
            </a:lnSpc>
            <a:spcBef>
              <a:spcPct val="0"/>
            </a:spcBef>
            <a:spcAft>
              <a:spcPct val="35000"/>
            </a:spcAft>
          </a:pPr>
          <a:r>
            <a:rPr lang="fr-FR" sz="1700" kern="1200" noProof="0" dirty="0" smtClean="0">
              <a:solidFill>
                <a:srgbClr val="002060"/>
              </a:solidFill>
            </a:rPr>
            <a:t>Aucune étiquette </a:t>
          </a:r>
        </a:p>
      </dsp:txBody>
      <dsp:txXfrm>
        <a:off x="1379001" y="2927245"/>
        <a:ext cx="1267013" cy="1319708"/>
      </dsp:txXfrm>
    </dsp:sp>
    <dsp:sp modelId="{5D7F2B6A-A98E-40FE-9FC3-05D0ADE4BF5D}">
      <dsp:nvSpPr>
        <dsp:cNvPr id="0" name=""/>
        <dsp:cNvSpPr/>
      </dsp:nvSpPr>
      <dsp:spPr>
        <a:xfrm>
          <a:off x="2699230" y="2927245"/>
          <a:ext cx="1267013" cy="1319708"/>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noProof="0" dirty="0" smtClean="0">
              <a:solidFill>
                <a:srgbClr val="002060"/>
              </a:solidFill>
            </a:rPr>
            <a:t>&gt; Seuil</a:t>
          </a:r>
        </a:p>
        <a:p>
          <a:pPr lvl="0" algn="ctr" defTabSz="755650">
            <a:lnSpc>
              <a:spcPct val="90000"/>
            </a:lnSpc>
            <a:spcBef>
              <a:spcPct val="0"/>
            </a:spcBef>
            <a:spcAft>
              <a:spcPct val="35000"/>
            </a:spcAft>
          </a:pPr>
          <a:r>
            <a:rPr lang="fr-FR" sz="1700" kern="1200" noProof="0" dirty="0" smtClean="0">
              <a:solidFill>
                <a:srgbClr val="002060"/>
              </a:solidFill>
            </a:rPr>
            <a:t>Etiquette OGM</a:t>
          </a:r>
        </a:p>
      </dsp:txBody>
      <dsp:txXfrm>
        <a:off x="2699230" y="2927245"/>
        <a:ext cx="1267013" cy="1319708"/>
      </dsp:txXfrm>
    </dsp:sp>
    <dsp:sp modelId="{7CF70913-9C4C-4F9F-A915-EF0877FDFFD5}">
      <dsp:nvSpPr>
        <dsp:cNvPr id="0" name=""/>
        <dsp:cNvSpPr/>
      </dsp:nvSpPr>
      <dsp:spPr>
        <a:xfrm>
          <a:off x="4072673" y="1464959"/>
          <a:ext cx="1267013" cy="1319708"/>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noProof="0" dirty="0" smtClean="0">
              <a:solidFill>
                <a:srgbClr val="002060"/>
              </a:solidFill>
            </a:rPr>
            <a:t>Traces d’OGM non homologué</a:t>
          </a:r>
        </a:p>
      </dsp:txBody>
      <dsp:txXfrm>
        <a:off x="4072673" y="1464959"/>
        <a:ext cx="1267013" cy="1319708"/>
      </dsp:txXfrm>
    </dsp:sp>
    <dsp:sp modelId="{4D2B5499-6C7F-453E-823A-6F85DC930012}">
      <dsp:nvSpPr>
        <dsp:cNvPr id="0" name=""/>
        <dsp:cNvSpPr/>
      </dsp:nvSpPr>
      <dsp:spPr>
        <a:xfrm>
          <a:off x="5552545" y="2672"/>
          <a:ext cx="2640457" cy="1319708"/>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lvl="0" algn="ctr" defTabSz="2533650">
            <a:lnSpc>
              <a:spcPct val="90000"/>
            </a:lnSpc>
            <a:spcBef>
              <a:spcPct val="0"/>
            </a:spcBef>
            <a:spcAft>
              <a:spcPct val="35000"/>
            </a:spcAft>
          </a:pPr>
          <a:r>
            <a:rPr lang="fr-FR" sz="5700" kern="1200" noProof="0" dirty="0" smtClean="0">
              <a:solidFill>
                <a:srgbClr val="002060"/>
              </a:solidFill>
            </a:rPr>
            <a:t>OGM</a:t>
          </a:r>
          <a:endParaRPr lang="fr-FR" sz="5700" kern="1200" noProof="0" dirty="0">
            <a:solidFill>
              <a:srgbClr val="002060"/>
            </a:solidFill>
          </a:endParaRPr>
        </a:p>
      </dsp:txBody>
      <dsp:txXfrm>
        <a:off x="5552545" y="2672"/>
        <a:ext cx="2640457" cy="1319708"/>
      </dsp:txXfrm>
    </dsp:sp>
    <dsp:sp modelId="{410C1B4E-6E9A-4A65-92CA-588BBE111DC2}">
      <dsp:nvSpPr>
        <dsp:cNvPr id="0" name=""/>
        <dsp:cNvSpPr/>
      </dsp:nvSpPr>
      <dsp:spPr>
        <a:xfrm>
          <a:off x="5552545" y="1464959"/>
          <a:ext cx="1267013" cy="1319708"/>
        </a:xfrm>
        <a:prstGeom prst="roundRect">
          <a:avLst>
            <a:gd name="adj" fmla="val 10000"/>
          </a:avLst>
        </a:prstGeom>
        <a:solidFill>
          <a:srgbClr val="CDF3A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noProof="0" dirty="0" smtClean="0">
              <a:solidFill>
                <a:srgbClr val="002060"/>
              </a:solidFill>
            </a:rPr>
            <a:t>Homologué</a:t>
          </a:r>
          <a:endParaRPr lang="fr-FR" sz="1700" kern="1200" noProof="0" dirty="0">
            <a:solidFill>
              <a:srgbClr val="002060"/>
            </a:solidFill>
          </a:endParaRPr>
        </a:p>
      </dsp:txBody>
      <dsp:txXfrm>
        <a:off x="5552545" y="1464959"/>
        <a:ext cx="1267013" cy="1319708"/>
      </dsp:txXfrm>
    </dsp:sp>
    <dsp:sp modelId="{01955D0E-EC98-4DBC-BF7F-9A35086CFCE6}">
      <dsp:nvSpPr>
        <dsp:cNvPr id="0" name=""/>
        <dsp:cNvSpPr/>
      </dsp:nvSpPr>
      <dsp:spPr>
        <a:xfrm>
          <a:off x="5552545" y="2927245"/>
          <a:ext cx="1267013" cy="1319708"/>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noProof="0" dirty="0" smtClean="0">
              <a:solidFill>
                <a:srgbClr val="002060"/>
              </a:solidFill>
            </a:rPr>
            <a:t>Etiquette OGM</a:t>
          </a:r>
          <a:endParaRPr lang="fr-FR" sz="1700" kern="1200" noProof="0" dirty="0">
            <a:solidFill>
              <a:srgbClr val="002060"/>
            </a:solidFill>
          </a:endParaRPr>
        </a:p>
      </dsp:txBody>
      <dsp:txXfrm>
        <a:off x="5552545" y="2927245"/>
        <a:ext cx="1267013" cy="1319708"/>
      </dsp:txXfrm>
    </dsp:sp>
    <dsp:sp modelId="{FB6DDCF0-358B-4D75-A781-175DA1338D11}">
      <dsp:nvSpPr>
        <dsp:cNvPr id="0" name=""/>
        <dsp:cNvSpPr/>
      </dsp:nvSpPr>
      <dsp:spPr>
        <a:xfrm>
          <a:off x="6925988" y="1464959"/>
          <a:ext cx="1267013" cy="1319708"/>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noProof="0" dirty="0" smtClean="0">
              <a:solidFill>
                <a:srgbClr val="002060"/>
              </a:solidFill>
            </a:rPr>
            <a:t>Non homologué</a:t>
          </a:r>
          <a:endParaRPr lang="fr-FR" sz="1700" kern="1200" noProof="0" dirty="0">
            <a:solidFill>
              <a:srgbClr val="002060"/>
            </a:solidFill>
          </a:endParaRPr>
        </a:p>
      </dsp:txBody>
      <dsp:txXfrm>
        <a:off x="6925988" y="1464959"/>
        <a:ext cx="1267013" cy="131970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E0777A-2B94-4C98-BB77-429804C41BF6}">
      <dsp:nvSpPr>
        <dsp:cNvPr id="0" name=""/>
        <dsp:cNvSpPr/>
      </dsp:nvSpPr>
      <dsp:spPr>
        <a:xfrm>
          <a:off x="40" y="68207"/>
          <a:ext cx="3845569" cy="853987"/>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fr-FR" sz="2300" kern="1200" noProof="0" dirty="0" smtClean="0"/>
            <a:t>Contexte de la gestion responsable</a:t>
          </a:r>
          <a:endParaRPr lang="fr-FR" sz="2300" kern="1200" noProof="0" dirty="0"/>
        </a:p>
      </dsp:txBody>
      <dsp:txXfrm>
        <a:off x="40" y="68207"/>
        <a:ext cx="3845569" cy="853987"/>
      </dsp:txXfrm>
    </dsp:sp>
    <dsp:sp modelId="{BD1EC7BB-CB04-4DBC-A508-49EC969A705C}">
      <dsp:nvSpPr>
        <dsp:cNvPr id="0" name=""/>
        <dsp:cNvSpPr/>
      </dsp:nvSpPr>
      <dsp:spPr>
        <a:xfrm>
          <a:off x="40" y="922195"/>
          <a:ext cx="3845569" cy="3535560"/>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fr-FR" sz="2300" kern="1200" noProof="0" dirty="0" smtClean="0"/>
            <a:t>Pour les cadres et les chercheurs qui ont besoin de comprendre l’importance et les implications de la gestion responsable, mais qui dépendent de collègues ou d’employés pour l’élaboration et la mise en œuvre du programme.</a:t>
          </a:r>
          <a:endParaRPr lang="fr-FR" sz="2300" kern="1200" noProof="0" dirty="0"/>
        </a:p>
      </dsp:txBody>
      <dsp:txXfrm>
        <a:off x="40" y="922195"/>
        <a:ext cx="3845569" cy="3535560"/>
      </dsp:txXfrm>
    </dsp:sp>
    <dsp:sp modelId="{ACB27BAB-0EF6-4124-85CA-B5CCC2CF512B}">
      <dsp:nvSpPr>
        <dsp:cNvPr id="0" name=""/>
        <dsp:cNvSpPr/>
      </dsp:nvSpPr>
      <dsp:spPr>
        <a:xfrm>
          <a:off x="4383989" y="68207"/>
          <a:ext cx="3845569" cy="853987"/>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fr-FR" sz="2300" kern="1200" noProof="0" dirty="0" smtClean="0"/>
            <a:t>Leaders de la gestion responsable</a:t>
          </a:r>
          <a:endParaRPr lang="fr-FR" sz="2300" kern="1200" noProof="0" dirty="0"/>
        </a:p>
      </dsp:txBody>
      <dsp:txXfrm>
        <a:off x="4383989" y="68207"/>
        <a:ext cx="3845569" cy="853987"/>
      </dsp:txXfrm>
    </dsp:sp>
    <dsp:sp modelId="{307F21EC-928A-407A-836F-5E8ACBBFCC3B}">
      <dsp:nvSpPr>
        <dsp:cNvPr id="0" name=""/>
        <dsp:cNvSpPr/>
      </dsp:nvSpPr>
      <dsp:spPr>
        <a:xfrm>
          <a:off x="4383989" y="922195"/>
          <a:ext cx="3845569" cy="3535560"/>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fr-FR" sz="2300" kern="1200" noProof="0" dirty="0" smtClean="0"/>
            <a:t>Pour les individus qui sont appelés à piloter la conception et la mise en œuvre de la gestion responsable au sein et en dehors de leur organisation, ainsi que la communication au titre de celle-ci.</a:t>
          </a:r>
          <a:endParaRPr lang="fr-FR" sz="2300" kern="1200" noProof="0" dirty="0"/>
        </a:p>
      </dsp:txBody>
      <dsp:txXfrm>
        <a:off x="4383989" y="922195"/>
        <a:ext cx="3845569" cy="353556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C1EF631-1BDE-48C6-8C2C-82221117625A}" type="datetimeFigureOut">
              <a:rPr lang="en-US"/>
              <a:pPr>
                <a:defRPr/>
              </a:pPr>
              <a:t>8/20/2012</a:t>
            </a:fld>
            <a:endParaRPr lang="en-US" dirty="0"/>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en-US" noProof="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7991123-BF14-4CE2-B0B6-E1065BFD8F48}" type="slidenum">
              <a:rPr lang="en-US"/>
              <a:pPr>
                <a:defRPr/>
              </a:pPr>
              <a:t>‹#›</a:t>
            </a:fld>
            <a:endParaRPr lang="en-US" dirty="0"/>
          </a:p>
        </p:txBody>
      </p:sp>
    </p:spTree>
    <p:extLst>
      <p:ext uri="{BB962C8B-B14F-4D97-AF65-F5344CB8AC3E}">
        <p14:creationId xmlns:p14="http://schemas.microsoft.com/office/powerpoint/2010/main" xmlns="" val="29650017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23555"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6"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7DAD46-AE8B-4D0D-AD6E-C9EAF5C4F54C}" type="slidenum">
              <a:rPr lang="nl-NL" smtClean="0"/>
              <a:pPr fontAlgn="base">
                <a:spcBef>
                  <a:spcPct val="0"/>
                </a:spcBef>
                <a:spcAft>
                  <a:spcPct val="0"/>
                </a:spcAft>
                <a:defRPr/>
              </a:pPr>
              <a:t>1</a:t>
            </a:fld>
            <a:endParaRPr lang="nl-N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32771"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
        <p:nvSpPr>
          <p:cNvPr id="32772"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C605B0-3671-45D7-BDF1-E8AA9D72FBD0}"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33795"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7697C9-3BCA-423C-926B-1E25928E9C99}"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34819"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4820"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B87405-BD46-46DB-96D7-11819AECB3CD}"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35843"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FF11CB-CF8F-427C-B63A-5545A3DDCBDA}"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3686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A7F766-238C-459B-8C46-7BE8858E18C4}" type="slidenum">
              <a:rPr lang="nl-NL" smtClean="0"/>
              <a:pPr fontAlgn="base">
                <a:spcBef>
                  <a:spcPct val="0"/>
                </a:spcBef>
                <a:spcAft>
                  <a:spcPct val="0"/>
                </a:spcAft>
                <a:defRPr/>
              </a:pPr>
              <a:t>14</a:t>
            </a:fld>
            <a:endParaRPr lang="nl-NL"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37891"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7892"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5BBE36-FFDB-491C-9AAE-F1A8910CE922}" type="slidenum">
              <a:rPr lang="nl-NL" smtClean="0"/>
              <a:pPr fontAlgn="base">
                <a:spcBef>
                  <a:spcPct val="0"/>
                </a:spcBef>
                <a:spcAft>
                  <a:spcPct val="0"/>
                </a:spcAft>
                <a:defRPr/>
              </a:pPr>
              <a:t>15</a:t>
            </a:fld>
            <a:endParaRPr lang="nl-NL"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38915"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2837B4-4985-4C2A-BA27-66DE91545DAB}" type="slidenum">
              <a:rPr lang="nl-NL" smtClean="0"/>
              <a:pPr fontAlgn="base">
                <a:spcBef>
                  <a:spcPct val="0"/>
                </a:spcBef>
                <a:spcAft>
                  <a:spcPct val="0"/>
                </a:spcAft>
                <a:defRPr/>
              </a:pPr>
              <a:t>16</a:t>
            </a:fld>
            <a:endParaRPr lang="nl-NL"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jdelijke aanduiding voor dia-afbeelding 1"/>
          <p:cNvSpPr>
            <a:spLocks noGrp="1" noRot="1" noChangeAspect="1" noTextEdit="1"/>
          </p:cNvSpPr>
          <p:nvPr>
            <p:ph type="sldImg"/>
          </p:nvPr>
        </p:nvSpPr>
        <p:spPr>
          <a:ln/>
        </p:spPr>
      </p:sp>
      <p:sp>
        <p:nvSpPr>
          <p:cNvPr id="131075" name="Tijdelijke aanduiding voor notities 2"/>
          <p:cNvSpPr>
            <a:spLocks noGrp="1"/>
          </p:cNvSpPr>
          <p:nvPr>
            <p:ph type="body" idx="1"/>
          </p:nvPr>
        </p:nvSpPr>
        <p:spPr>
          <a:noFill/>
          <a:ln/>
        </p:spPr>
        <p:txBody>
          <a:bodyPr/>
          <a:lstStyle/>
          <a:p>
            <a:endParaRPr lang="en-US" smtClean="0"/>
          </a:p>
        </p:txBody>
      </p:sp>
      <p:sp>
        <p:nvSpPr>
          <p:cNvPr id="131076" name="Tijdelijke aanduiding voor dianummer 3"/>
          <p:cNvSpPr>
            <a:spLocks noGrp="1"/>
          </p:cNvSpPr>
          <p:nvPr>
            <p:ph type="sldNum" sz="quarter" idx="5"/>
          </p:nvPr>
        </p:nvSpPr>
        <p:spPr>
          <a:noFill/>
        </p:spPr>
        <p:txBody>
          <a:bodyPr/>
          <a:lstStyle/>
          <a:p>
            <a:fld id="{980FBD3B-BFC2-421D-9427-CA4B72A18DDC}" type="slidenum">
              <a:rPr lang="nl-NL" smtClean="0"/>
              <a:pPr/>
              <a:t>17</a:t>
            </a:fld>
            <a:endParaRPr lang="nl-NL"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40963"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b="1" u="sng" dirty="0" smtClean="0"/>
          </a:p>
        </p:txBody>
      </p:sp>
      <p:sp>
        <p:nvSpPr>
          <p:cNvPr id="40964"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C5A89E-44D7-4A54-AA7F-E7F4D4A603B3}" type="slidenum">
              <a:rPr lang="nl-NL" smtClean="0"/>
              <a:pPr fontAlgn="base">
                <a:spcBef>
                  <a:spcPct val="0"/>
                </a:spcBef>
                <a:spcAft>
                  <a:spcPct val="0"/>
                </a:spcAft>
                <a:defRPr/>
              </a:pPr>
              <a:t>18</a:t>
            </a:fld>
            <a:endParaRPr lang="nl-NL"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4198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988"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20DD99-3B9E-47A7-84E0-5949D4F1BC08}" type="slidenum">
              <a:rPr lang="nl-NL" smtClean="0"/>
              <a:pPr fontAlgn="base">
                <a:spcBef>
                  <a:spcPct val="0"/>
                </a:spcBef>
                <a:spcAft>
                  <a:spcPct val="0"/>
                </a:spcAft>
                <a:defRPr/>
              </a:pPr>
              <a:t>19</a:t>
            </a:fld>
            <a:endParaRPr lang="nl-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24579"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4580"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52DB31-26C0-400B-9CD7-B9D2E8F15C86}" type="slidenum">
              <a:rPr lang="nl-NL" smtClean="0"/>
              <a:pPr fontAlgn="base">
                <a:spcBef>
                  <a:spcPct val="0"/>
                </a:spcBef>
                <a:spcAft>
                  <a:spcPct val="0"/>
                </a:spcAft>
                <a:defRPr/>
              </a:pPr>
              <a:t>2</a:t>
            </a:fld>
            <a:endParaRPr lang="nl-N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25603"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019CF8-77BD-45BD-B839-91251DC1BE97}"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2662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b="1" dirty="0" smtClean="0"/>
          </a:p>
        </p:txBody>
      </p:sp>
      <p:sp>
        <p:nvSpPr>
          <p:cNvPr id="26628"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39D9A3-2AF6-41C0-8052-9B98BEA64CE9}"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27651"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b="1" dirty="0" smtClean="0"/>
          </a:p>
        </p:txBody>
      </p:sp>
      <p:sp>
        <p:nvSpPr>
          <p:cNvPr id="27652"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1B1C02-03C9-4072-AE16-B2EBC7D4FD9E}"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28675"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03DA0F-489C-48C0-8219-B9D13C36C6BA}"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29699"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B1C304-EC7A-4EC2-B252-81A05DED2275}"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3" name="Tijdelijke aanduiding voor notities 2"/>
          <p:cNvSpPr>
            <a:spLocks noGrp="1"/>
          </p:cNvSpPr>
          <p:nvPr>
            <p:ph type="body" idx="1"/>
          </p:nvPr>
        </p:nvSpPr>
        <p:spPr/>
        <p:txBody>
          <a:bodyPr/>
          <a:lstStyle/>
          <a:p>
            <a:pPr eaLnBrk="1" fontAlgn="auto" hangingPunct="1">
              <a:spcBef>
                <a:spcPts val="0"/>
              </a:spcBef>
              <a:spcAft>
                <a:spcPts val="0"/>
              </a:spcAft>
              <a:defRPr/>
            </a:pPr>
            <a:endParaRPr lang="en-US" dirty="0"/>
          </a:p>
        </p:txBody>
      </p:sp>
      <p:sp>
        <p:nvSpPr>
          <p:cNvPr id="30724"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A9CF7C-0105-45D3-A344-1D1CFB8F6080}"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3174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b="1" dirty="0" smtClean="0"/>
          </a:p>
        </p:txBody>
      </p:sp>
      <p:sp>
        <p:nvSpPr>
          <p:cNvPr id="31748"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3F3ECE-4A48-4C87-B887-AD055BE829AC}" type="slidenum">
              <a:rPr lang="en-US" smtClean="0"/>
              <a:pPr fontAlgn="base">
                <a:spcBef>
                  <a:spcPct val="0"/>
                </a:spcBef>
                <a:spcAft>
                  <a:spcPct val="0"/>
                </a:spcAft>
                <a:defRPr/>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het opmaakprofiel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pPr>
              <a:defRPr/>
            </a:pPr>
            <a:fld id="{C8B1ED11-CACA-4B9D-8523-F66E17635F54}" type="datetimeFigureOut">
              <a:rPr lang="nl-NL"/>
              <a:pPr>
                <a:defRPr/>
              </a:pPr>
              <a:t>20-8-2012</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r>
              <a:rPr lang="nl-NL"/>
              <a:t>SABIMA Course Material</a:t>
            </a:r>
          </a:p>
        </p:txBody>
      </p:sp>
      <p:sp>
        <p:nvSpPr>
          <p:cNvPr id="6" name="Tijdelijke aanduiding voor dianummer 5"/>
          <p:cNvSpPr>
            <a:spLocks noGrp="1"/>
          </p:cNvSpPr>
          <p:nvPr>
            <p:ph type="sldNum" sz="quarter" idx="12"/>
          </p:nvPr>
        </p:nvSpPr>
        <p:spPr/>
        <p:txBody>
          <a:bodyPr/>
          <a:lstStyle>
            <a:lvl1pPr>
              <a:defRPr/>
            </a:lvl1pPr>
          </a:lstStyle>
          <a:p>
            <a:pPr>
              <a:defRPr/>
            </a:pPr>
            <a:fld id="{E7C15264-3D96-4BF4-AE62-4C4882DA44E2}" type="slidenum">
              <a:rPr lang="nl-NL"/>
              <a:pPr>
                <a:defRPr/>
              </a:pPr>
              <a:t>‹#›</a:t>
            </a:fld>
            <a:endParaRPr lang="nl-NL" dirty="0"/>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het opmaakprofiel te bewerken</a:t>
            </a:r>
            <a:endParaRPr lang="nl-NL"/>
          </a:p>
        </p:txBody>
      </p:sp>
      <p:sp>
        <p:nvSpPr>
          <p:cNvPr id="3" name="Tijdelijke aanduiding voor inhoud 2"/>
          <p:cNvSpPr>
            <a:spLocks noGrp="1"/>
          </p:cNvSpPr>
          <p:nvPr>
            <p:ph idx="1"/>
          </p:nvPr>
        </p:nvSpPr>
        <p:spPr/>
        <p:txBody>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895648AF-47F5-4DC0-8FB1-C88BEBF593CC}" type="datetimeFigureOut">
              <a:rPr lang="nl-NL"/>
              <a:pPr>
                <a:defRPr/>
              </a:pPr>
              <a:t>20-8-2012</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r>
              <a:rPr lang="nl-NL"/>
              <a:t>SABIMA Course  Material</a:t>
            </a:r>
          </a:p>
        </p:txBody>
      </p:sp>
      <p:sp>
        <p:nvSpPr>
          <p:cNvPr id="6" name="Tijdelijke aanduiding voor dianummer 5"/>
          <p:cNvSpPr>
            <a:spLocks noGrp="1"/>
          </p:cNvSpPr>
          <p:nvPr>
            <p:ph type="sldNum" sz="quarter" idx="12"/>
          </p:nvPr>
        </p:nvSpPr>
        <p:spPr/>
        <p:txBody>
          <a:bodyPr/>
          <a:lstStyle>
            <a:lvl1pPr>
              <a:defRPr/>
            </a:lvl1pPr>
          </a:lstStyle>
          <a:p>
            <a:pPr>
              <a:defRPr/>
            </a:pPr>
            <a:fld id="{58F00BC9-CF5D-4F78-A761-67EAA44CDBC7}" type="slidenum">
              <a:rPr lang="nl-NL"/>
              <a:pPr>
                <a:defRPr/>
              </a:pPr>
              <a:t>‹#›</a:t>
            </a:fld>
            <a:endParaRPr lang="nl-NL" dirty="0"/>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het opmaakprofiel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AAE256F-D12B-4C10-93C8-4A94FA8AD24C}" type="datetimeFigureOut">
              <a:rPr lang="nl-NL"/>
              <a:pPr>
                <a:defRPr/>
              </a:pPr>
              <a:t>20-8-2012</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nl-NL"/>
              <a:t>SABIMA Course Material</a:t>
            </a: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2582C2C-887F-4D4B-A9E8-9C94085D31A5}" type="slidenum">
              <a:rPr lang="nl-NL"/>
              <a:pPr>
                <a:defRPr/>
              </a:pPr>
              <a:t>‹#›</a:t>
            </a:fld>
            <a:endParaRPr lang="nl-NL" dirty="0"/>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Lst>
  <p:transition spd="slow">
    <p:wipe dir="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857250" y="822325"/>
            <a:ext cx="6381750" cy="1657350"/>
          </a:xfrm>
        </p:spPr>
        <p:txBody>
          <a:bodyPr rtlCol="0">
            <a:normAutofit fontScale="90000"/>
          </a:bodyPr>
          <a:lstStyle/>
          <a:p>
            <a:pPr eaLnBrk="1" fontAlgn="auto" hangingPunct="1">
              <a:spcAft>
                <a:spcPts val="0"/>
              </a:spcAft>
              <a:defRPr/>
            </a:pPr>
            <a:r>
              <a:rPr lang="fr-FR" sz="2400" b="1" i="1" dirty="0" smtClean="0"/>
              <a:t>« Renforcement des capacités pour la gestion saine de la biotechnologie en Afrique subsaharienne (SABIMA) »</a:t>
            </a:r>
            <a:r>
              <a:rPr lang="fr-FR" sz="2400" i="1" dirty="0" smtClean="0"/>
              <a:t/>
            </a:r>
            <a:br>
              <a:rPr lang="fr-FR" sz="2400" i="1" dirty="0" smtClean="0"/>
            </a:br>
            <a:r>
              <a:rPr lang="fr-FR" sz="2400" i="1" dirty="0" smtClean="0"/>
              <a:t/>
            </a:r>
            <a:br>
              <a:rPr lang="fr-FR" sz="2400" i="1" dirty="0" smtClean="0"/>
            </a:br>
            <a:r>
              <a:rPr lang="fr-FR" sz="2400" i="1" dirty="0" smtClean="0"/>
              <a:t>Cours sur la gestion</a:t>
            </a:r>
            <a:r>
              <a:rPr lang="fr-FR" sz="2400" b="1" i="1" dirty="0" smtClean="0"/>
              <a:t> </a:t>
            </a:r>
            <a:r>
              <a:rPr lang="fr-FR" sz="2400" i="1" dirty="0" smtClean="0"/>
              <a:t>responsable</a:t>
            </a:r>
            <a:endParaRPr lang="fr-FR" sz="2400" dirty="0" smtClean="0"/>
          </a:p>
        </p:txBody>
      </p:sp>
      <p:pic>
        <p:nvPicPr>
          <p:cNvPr id="3075" name="Picture 1" descr="FARA logo small"/>
          <p:cNvPicPr>
            <a:picLocks noChangeAspect="1" noChangeArrowheads="1"/>
          </p:cNvPicPr>
          <p:nvPr/>
        </p:nvPicPr>
        <p:blipFill>
          <a:blip r:embed="rId3" cstate="print"/>
          <a:srcRect/>
          <a:stretch>
            <a:fillRect/>
          </a:stretch>
        </p:blipFill>
        <p:spPr bwMode="auto">
          <a:xfrm>
            <a:off x="7261225" y="887413"/>
            <a:ext cx="1700213" cy="1460500"/>
          </a:xfrm>
          <a:prstGeom prst="rect">
            <a:avLst/>
          </a:prstGeom>
          <a:solidFill>
            <a:schemeClr val="bg1"/>
          </a:solidFill>
          <a:ln w="9525">
            <a:noFill/>
            <a:miter lim="800000"/>
            <a:headEnd/>
            <a:tailEnd/>
          </a:ln>
        </p:spPr>
      </p:pic>
      <p:sp>
        <p:nvSpPr>
          <p:cNvPr id="4" name="Tijdelijke aanduiding voor inhoud 2"/>
          <p:cNvSpPr txBox="1">
            <a:spLocks/>
          </p:cNvSpPr>
          <p:nvPr/>
        </p:nvSpPr>
        <p:spPr>
          <a:xfrm>
            <a:off x="457200" y="3068638"/>
            <a:ext cx="8229600" cy="3057525"/>
          </a:xfrm>
          <a:prstGeom prst="rect">
            <a:avLst/>
          </a:prstGeom>
        </p:spPr>
        <p:txBody>
          <a:bodyPr>
            <a:normAutofit fontScale="92500" lnSpcReduction="10000"/>
          </a:bodyPr>
          <a:lstStyle/>
          <a:p>
            <a:pPr marL="514350" indent="-514350" fontAlgn="auto">
              <a:spcBef>
                <a:spcPct val="20000"/>
              </a:spcBef>
              <a:spcAft>
                <a:spcPts val="0"/>
              </a:spcAft>
              <a:buFont typeface="Arial" pitchFamily="34" charset="0"/>
              <a:buAutoNum type="arabicPeriod"/>
              <a:defRPr/>
            </a:pPr>
            <a:r>
              <a:rPr lang="fr-FR" sz="2800" b="1" dirty="0">
                <a:latin typeface="+mn-lt"/>
                <a:cs typeface="+mn-cs"/>
              </a:rPr>
              <a:t>Introduction</a:t>
            </a:r>
          </a:p>
          <a:p>
            <a:pPr marL="514350" indent="-514350" fontAlgn="auto">
              <a:spcBef>
                <a:spcPct val="20000"/>
              </a:spcBef>
              <a:spcAft>
                <a:spcPts val="0"/>
              </a:spcAft>
              <a:buFont typeface="Arial" pitchFamily="34" charset="0"/>
              <a:buAutoNum type="arabicPeriod"/>
              <a:defRPr/>
            </a:pPr>
            <a:r>
              <a:rPr lang="fr-FR" sz="2800" dirty="0">
                <a:latin typeface="+mn-lt"/>
                <a:cs typeface="+mn-cs"/>
              </a:rPr>
              <a:t>Gestion responsable en matière de biotechnologie</a:t>
            </a:r>
          </a:p>
          <a:p>
            <a:pPr marL="514350" indent="-514350" fontAlgn="auto">
              <a:spcBef>
                <a:spcPct val="20000"/>
              </a:spcBef>
              <a:spcAft>
                <a:spcPts val="0"/>
              </a:spcAft>
              <a:buFont typeface="Arial" pitchFamily="34" charset="0"/>
              <a:buAutoNum type="arabicPeriod"/>
              <a:defRPr/>
            </a:pPr>
            <a:r>
              <a:rPr lang="fr-FR" sz="2800" dirty="0">
                <a:latin typeface="+mn-lt"/>
                <a:cs typeface="+mn-cs"/>
              </a:rPr>
              <a:t>Introduction de la gestion responsable dans une organisation</a:t>
            </a:r>
          </a:p>
          <a:p>
            <a:pPr marL="514350" indent="-514350" fontAlgn="auto">
              <a:spcBef>
                <a:spcPct val="20000"/>
              </a:spcBef>
              <a:spcAft>
                <a:spcPts val="0"/>
              </a:spcAft>
              <a:buFont typeface="Arial" pitchFamily="34" charset="0"/>
              <a:buAutoNum type="arabicPeriod"/>
              <a:defRPr/>
            </a:pPr>
            <a:r>
              <a:rPr lang="fr-FR" sz="2800" dirty="0">
                <a:latin typeface="+mn-lt"/>
                <a:cs typeface="+mn-cs"/>
              </a:rPr>
              <a:t>Réponse aux incidents</a:t>
            </a:r>
          </a:p>
          <a:p>
            <a:pPr marL="514350" indent="-514350" fontAlgn="auto">
              <a:spcBef>
                <a:spcPct val="20000"/>
              </a:spcBef>
              <a:spcAft>
                <a:spcPts val="0"/>
              </a:spcAft>
              <a:buFont typeface="Arial" pitchFamily="34" charset="0"/>
              <a:buAutoNum type="arabicPeriod"/>
              <a:defRPr/>
            </a:pPr>
            <a:r>
              <a:rPr lang="fr-FR" sz="2800" dirty="0">
                <a:latin typeface="+mn-lt"/>
                <a:cs typeface="+mn-cs"/>
              </a:rPr>
              <a:t>Formation et communication</a:t>
            </a:r>
          </a:p>
          <a:p>
            <a:pPr marL="514350" indent="-514350" fontAlgn="auto">
              <a:spcBef>
                <a:spcPct val="20000"/>
              </a:spcBef>
              <a:spcAft>
                <a:spcPts val="0"/>
              </a:spcAft>
              <a:buFont typeface="Arial" pitchFamily="34" charset="0"/>
              <a:buAutoNum type="arabicPeriod"/>
              <a:defRPr/>
            </a:pPr>
            <a:r>
              <a:rPr lang="fr-FR" sz="2800" dirty="0">
                <a:latin typeface="+mn-lt"/>
                <a:cs typeface="+mn-cs"/>
              </a:rPr>
              <a:t>Vérification et audits</a:t>
            </a:r>
          </a:p>
        </p:txBody>
      </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l="432" t="998" r="1009" b="1253"/>
          <a:stretch>
            <a:fillRect/>
          </a:stretch>
        </p:blipFill>
        <p:spPr bwMode="auto">
          <a:xfrm>
            <a:off x="339725" y="214290"/>
            <a:ext cx="8464550" cy="3860800"/>
          </a:xfrm>
          <a:prstGeom prst="rect">
            <a:avLst/>
          </a:prstGeom>
          <a:noFill/>
          <a:ln w="9525" algn="ctr">
            <a:noFill/>
            <a:miter lim="800000"/>
            <a:headEnd/>
            <a:tailEnd/>
          </a:ln>
        </p:spPr>
      </p:pic>
      <p:sp>
        <p:nvSpPr>
          <p:cNvPr id="3" name="Rectangle 2"/>
          <p:cNvSpPr/>
          <p:nvPr/>
        </p:nvSpPr>
        <p:spPr>
          <a:xfrm>
            <a:off x="214282" y="4324373"/>
            <a:ext cx="8501122" cy="2308324"/>
          </a:xfrm>
          <a:prstGeom prst="rect">
            <a:avLst/>
          </a:prstGeom>
        </p:spPr>
        <p:txBody>
          <a:bodyPr wrap="square">
            <a:spAutoFit/>
          </a:bodyPr>
          <a:lstStyle/>
          <a:p>
            <a:endParaRPr lang="fr-FR" sz="1200" b="1" dirty="0" smtClean="0"/>
          </a:p>
          <a:p>
            <a:r>
              <a:rPr lang="fr-FR" sz="1200" b="1" dirty="0" smtClean="0"/>
              <a:t>Du riz contaminé doit être retiré du marché africain – Communiqué de presse</a:t>
            </a:r>
          </a:p>
          <a:p>
            <a:endParaRPr lang="fr-FR" sz="1000" dirty="0" smtClean="0"/>
          </a:p>
          <a:p>
            <a:r>
              <a:rPr lang="fr-FR" sz="1000" dirty="0" smtClean="0"/>
              <a:t>Vendredi, 24 novembre 2006   16:00</a:t>
            </a:r>
          </a:p>
          <a:p>
            <a:endParaRPr lang="fr-FR" sz="1000" b="1" dirty="0" smtClean="0"/>
          </a:p>
          <a:p>
            <a:r>
              <a:rPr lang="fr-FR" sz="1000" b="1" dirty="0" smtClean="0"/>
              <a:t>DU RIZ CONTAMINE EN PROVENANCE DES ETATS-UNIS DOIT ETRE RETIRE DU MARCHE AFRICAIN</a:t>
            </a:r>
          </a:p>
          <a:p>
            <a:endParaRPr lang="fr-FR" sz="1000" dirty="0" smtClean="0"/>
          </a:p>
          <a:p>
            <a:r>
              <a:rPr lang="fr-FR" sz="1000" b="1" dirty="0" smtClean="0"/>
              <a:t>DES ASSOCIATIONS AFRICAINES CONDAMNENT LA DECISION AMERICAINE D’AUTORISER L’EXPORTATION ILLEGALE DE RIZ TRANSGENIQUE EN AFRIQUE</a:t>
            </a:r>
          </a:p>
          <a:p>
            <a:endParaRPr lang="fr-FR" sz="1000" b="1" dirty="0" smtClean="0"/>
          </a:p>
          <a:p>
            <a:r>
              <a:rPr lang="fr-FR" sz="1000" b="1" dirty="0" smtClean="0"/>
              <a:t>Lagos (Nigeria), Johannesburg (Afrique du Sud), 25 novembre. </a:t>
            </a:r>
            <a:r>
              <a:rPr lang="fr-FR" sz="1000" dirty="0" err="1" smtClean="0"/>
              <a:t>Friends</a:t>
            </a:r>
            <a:r>
              <a:rPr lang="fr-FR" sz="1000" dirty="0" smtClean="0"/>
              <a:t> of the </a:t>
            </a:r>
            <a:r>
              <a:rPr lang="fr-FR" sz="1000" dirty="0" err="1" smtClean="0"/>
              <a:t>Earth</a:t>
            </a:r>
            <a:r>
              <a:rPr lang="fr-FR" sz="1000" dirty="0" smtClean="0"/>
              <a:t> </a:t>
            </a:r>
            <a:r>
              <a:rPr lang="fr-FR" sz="1000" dirty="0" err="1" smtClean="0"/>
              <a:t>Africa</a:t>
            </a:r>
            <a:r>
              <a:rPr lang="fr-FR" sz="1000" dirty="0" smtClean="0"/>
              <a:t> et </a:t>
            </a:r>
            <a:r>
              <a:rPr lang="fr-FR" sz="1000" dirty="0" err="1" smtClean="0"/>
              <a:t>African</a:t>
            </a:r>
            <a:r>
              <a:rPr lang="fr-FR" sz="1000" dirty="0" smtClean="0"/>
              <a:t> Centre for </a:t>
            </a:r>
            <a:r>
              <a:rPr lang="fr-FR" sz="1000" dirty="0" err="1" smtClean="0"/>
              <a:t>Biosafety</a:t>
            </a:r>
            <a:r>
              <a:rPr lang="fr-FR" sz="1000" dirty="0" smtClean="0"/>
              <a:t> s’emploient aujourd’hui à exhorter les pays africains à surveiller les importations de riz américain et à rappeler toutes les cargaisons contaminées par un riz transgénique connu sous le nom de LibertyLink601 (LL601). Cet appel fait suite à la confirmation de la présence de…</a:t>
            </a:r>
          </a:p>
          <a:p>
            <a:endParaRPr lang="fr-FR" sz="1000" dirty="0" smtClean="0"/>
          </a:p>
        </p:txBody>
      </p:sp>
      <p:sp>
        <p:nvSpPr>
          <p:cNvPr id="4" name="ZoneTexte 3"/>
          <p:cNvSpPr txBox="1"/>
          <p:nvPr/>
        </p:nvSpPr>
        <p:spPr>
          <a:xfrm>
            <a:off x="8215306" y="753887"/>
            <a:ext cx="928694" cy="246221"/>
          </a:xfrm>
          <a:prstGeom prst="rect">
            <a:avLst/>
          </a:prstGeom>
          <a:noFill/>
        </p:spPr>
        <p:txBody>
          <a:bodyPr wrap="square" rtlCol="0">
            <a:spAutoFit/>
          </a:bodyPr>
          <a:lstStyle/>
          <a:p>
            <a:r>
              <a:rPr lang="fr-FR" sz="1000" dirty="0" smtClean="0"/>
              <a:t>rechercher…</a:t>
            </a:r>
            <a:endParaRPr lang="fr-FR" sz="1000" dirty="0"/>
          </a:p>
        </p:txBody>
      </p:sp>
      <p:sp>
        <p:nvSpPr>
          <p:cNvPr id="5" name="Rectangle 4"/>
          <p:cNvSpPr/>
          <p:nvPr/>
        </p:nvSpPr>
        <p:spPr>
          <a:xfrm>
            <a:off x="1785918" y="1357298"/>
            <a:ext cx="4214842" cy="215444"/>
          </a:xfrm>
          <a:prstGeom prst="rect">
            <a:avLst/>
          </a:prstGeom>
        </p:spPr>
        <p:txBody>
          <a:bodyPr wrap="square">
            <a:spAutoFit/>
          </a:bodyPr>
          <a:lstStyle/>
          <a:p>
            <a:pPr lvl="0"/>
            <a:r>
              <a:rPr lang="fr-FR" sz="800" b="1" dirty="0" smtClean="0">
                <a:solidFill>
                  <a:prstClr val="black"/>
                </a:solidFill>
              </a:rPr>
              <a:t>Rapports        Médias         Liens       Contact         </a:t>
            </a:r>
            <a:r>
              <a:rPr lang="fr-FR" sz="800" b="1" dirty="0" smtClean="0"/>
              <a:t>Nouvelles </a:t>
            </a:r>
          </a:p>
        </p:txBody>
      </p:sp>
    </p:spTree>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oneTexte 2"/>
          <p:cNvSpPr txBox="1">
            <a:spLocks noChangeArrowheads="1"/>
          </p:cNvSpPr>
          <p:nvPr/>
        </p:nvSpPr>
        <p:spPr bwMode="auto">
          <a:xfrm>
            <a:off x="642938" y="928688"/>
            <a:ext cx="7786687" cy="4278312"/>
          </a:xfrm>
          <a:prstGeom prst="rect">
            <a:avLst/>
          </a:prstGeom>
          <a:noFill/>
          <a:ln w="9525">
            <a:noFill/>
            <a:miter lim="800000"/>
            <a:headEnd/>
            <a:tailEnd/>
          </a:ln>
        </p:spPr>
        <p:txBody>
          <a:bodyPr>
            <a:spAutoFit/>
          </a:bodyPr>
          <a:lstStyle/>
          <a:p>
            <a:pPr algn="ctr"/>
            <a:r>
              <a:rPr lang="fr-FR" sz="2800" b="1" dirty="0">
                <a:latin typeface="Tw Cen MT" pitchFamily="34" charset="0"/>
              </a:rPr>
              <a:t>Premier scandale lié à des semences OGM en Afrique : l’Afrique du Sud contamine le continent</a:t>
            </a:r>
          </a:p>
          <a:p>
            <a:endParaRPr lang="fr-FR" sz="1200" b="1" dirty="0">
              <a:latin typeface="Tw Cen MT" pitchFamily="34" charset="0"/>
            </a:endParaRPr>
          </a:p>
          <a:p>
            <a:r>
              <a:rPr lang="fr-FR" b="1" dirty="0" smtClean="0">
                <a:latin typeface="Tw Cen MT" pitchFamily="34" charset="0"/>
              </a:rPr>
              <a:t>Il a été </a:t>
            </a:r>
            <a:r>
              <a:rPr lang="fr-FR" b="1" dirty="0">
                <a:latin typeface="Tw Cen MT" pitchFamily="34" charset="0"/>
              </a:rPr>
              <a:t>constaté que des semences de maïs en provenance d’Afrique du Sud, qui étaient censées être pures, étaient en fait contaminées par des organismes génétiquement modifiés (OGM).</a:t>
            </a:r>
          </a:p>
          <a:p>
            <a:endParaRPr lang="fr-FR" sz="1200" dirty="0">
              <a:latin typeface="Tw Cen MT" pitchFamily="34" charset="0"/>
            </a:endParaRPr>
          </a:p>
          <a:p>
            <a:r>
              <a:rPr lang="fr-FR" dirty="0">
                <a:latin typeface="Tw Cen MT" pitchFamily="34" charset="0"/>
              </a:rPr>
              <a:t>La filiale sud-africaine </a:t>
            </a:r>
            <a:r>
              <a:rPr lang="fr-FR" dirty="0" smtClean="0">
                <a:latin typeface="Tw Cen MT" pitchFamily="34" charset="0"/>
              </a:rPr>
              <a:t>du </a:t>
            </a:r>
            <a:r>
              <a:rPr lang="fr-FR" dirty="0">
                <a:latin typeface="Tw Cen MT" pitchFamily="34" charset="0"/>
              </a:rPr>
              <a:t>géant semencier américain Pioneer Hi-Bred a exporté récemment des semences de maïs contaminées à des paysans kényans peu méfiants.</a:t>
            </a:r>
          </a:p>
          <a:p>
            <a:endParaRPr lang="fr-FR" sz="1200" dirty="0">
              <a:latin typeface="Tw Cen MT" pitchFamily="34" charset="0"/>
            </a:endParaRPr>
          </a:p>
          <a:p>
            <a:r>
              <a:rPr lang="fr-FR" dirty="0">
                <a:latin typeface="Tw Cen MT" pitchFamily="34" charset="0"/>
              </a:rPr>
              <a:t>Les semences de maïs sont contaminées par une variété génétiquement modifiée – MON810 – appartenant à Monsanto qui n’a pas été homologuée au Kenya. Le maïs transgénique MON810 contient un gène nouveau jugé peu sûr qui est interdit dans plusieurs pays européens.</a:t>
            </a:r>
          </a:p>
        </p:txBody>
      </p:sp>
    </p:spTree>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p:cNvSpPr txBox="1">
            <a:spLocks/>
          </p:cNvSpPr>
          <p:nvPr/>
        </p:nvSpPr>
        <p:spPr bwMode="auto">
          <a:xfrm>
            <a:off x="500063" y="714375"/>
            <a:ext cx="5857875" cy="5357813"/>
          </a:xfrm>
          <a:prstGeom prst="rect">
            <a:avLst/>
          </a:prstGeom>
          <a:noFill/>
          <a:ln w="9525">
            <a:noFill/>
            <a:miter lim="800000"/>
            <a:headEnd/>
            <a:tailEnd/>
          </a:ln>
        </p:spPr>
        <p:txBody>
          <a:bodyPr lIns="0" tIns="0" rIns="0" bIns="0"/>
          <a:lstStyle/>
          <a:p>
            <a:pPr marL="360363" indent="-360363" eaLnBrk="0" fontAlgn="auto" hangingPunct="0">
              <a:spcBef>
                <a:spcPct val="20000"/>
              </a:spcBef>
              <a:spcAft>
                <a:spcPts val="0"/>
              </a:spcAft>
              <a:buClr>
                <a:srgbClr val="7C7CA8"/>
              </a:buClr>
              <a:buFont typeface="Wingdings" pitchFamily="2" charset="2"/>
              <a:buNone/>
              <a:defRPr/>
            </a:pPr>
            <a:r>
              <a:rPr lang="fr-FR" sz="2000" b="1" kern="0" dirty="0">
                <a:solidFill>
                  <a:srgbClr val="FF0000"/>
                </a:solidFill>
                <a:latin typeface="+mn-lt"/>
                <a:cs typeface="+mn-cs"/>
              </a:rPr>
              <a:t>Maïs StarLink</a:t>
            </a:r>
          </a:p>
          <a:p>
            <a:pPr marL="360363" indent="-360363" eaLnBrk="0" fontAlgn="auto" hangingPunct="0">
              <a:spcBef>
                <a:spcPct val="20000"/>
              </a:spcBef>
              <a:spcAft>
                <a:spcPts val="0"/>
              </a:spcAft>
              <a:buClr>
                <a:srgbClr val="7C7CA8"/>
              </a:buClr>
              <a:buFont typeface="Wingdings" pitchFamily="2" charset="2"/>
              <a:buChar char="q"/>
              <a:defRPr/>
            </a:pPr>
            <a:r>
              <a:rPr lang="fr-FR" sz="1600" kern="0" dirty="0">
                <a:latin typeface="+mn-lt"/>
                <a:cs typeface="+mn-cs"/>
              </a:rPr>
              <a:t>StarLink est une variété de maïs </a:t>
            </a:r>
            <a:r>
              <a:rPr lang="fr-FR" sz="1600" kern="0" dirty="0" err="1">
                <a:latin typeface="+mn-lt"/>
                <a:cs typeface="+mn-cs"/>
              </a:rPr>
              <a:t>Bt</a:t>
            </a:r>
            <a:r>
              <a:rPr lang="fr-FR" sz="1600" kern="0" dirty="0">
                <a:latin typeface="+mn-lt"/>
                <a:cs typeface="+mn-cs"/>
              </a:rPr>
              <a:t> </a:t>
            </a:r>
            <a:r>
              <a:rPr lang="fr-FR" sz="1600" kern="0" dirty="0" smtClean="0">
                <a:latin typeface="+mn-lt"/>
                <a:cs typeface="+mn-cs"/>
              </a:rPr>
              <a:t>mise </a:t>
            </a:r>
            <a:r>
              <a:rPr lang="fr-FR" sz="1600" kern="0" dirty="0">
                <a:latin typeface="+mn-lt"/>
                <a:cs typeface="+mn-cs"/>
              </a:rPr>
              <a:t>au point par Aventis Crop Sciences et dans une </a:t>
            </a:r>
            <a:r>
              <a:rPr lang="fr-FR" sz="1600" kern="0" dirty="0" smtClean="0">
                <a:latin typeface="+mn-lt"/>
                <a:cs typeface="+mn-cs"/>
              </a:rPr>
              <a:t>première étape homologuée </a:t>
            </a:r>
            <a:r>
              <a:rPr lang="fr-FR" sz="1600" kern="0" dirty="0">
                <a:latin typeface="+mn-lt"/>
                <a:cs typeface="+mn-cs"/>
              </a:rPr>
              <a:t>aux fins d’utilisation dans l’alimentation du bétail. En 2000, du maïs StarLink a été découvert dans des aliments destinés à la consommation humaine.</a:t>
            </a:r>
          </a:p>
          <a:p>
            <a:pPr marL="360363" indent="-360363" eaLnBrk="0" fontAlgn="auto" hangingPunct="0">
              <a:spcBef>
                <a:spcPct val="20000"/>
              </a:spcBef>
              <a:spcAft>
                <a:spcPts val="0"/>
              </a:spcAft>
              <a:buClr>
                <a:srgbClr val="7C7CA8"/>
              </a:buClr>
              <a:buFont typeface="Wingdings" pitchFamily="2" charset="2"/>
              <a:buChar char="q"/>
              <a:defRPr/>
            </a:pPr>
            <a:r>
              <a:rPr lang="fr-FR" sz="1600" kern="0" dirty="0">
                <a:latin typeface="+mn-lt"/>
                <a:cs typeface="+mn-cs"/>
              </a:rPr>
              <a:t>Aventis, en </a:t>
            </a:r>
            <a:r>
              <a:rPr lang="fr-FR" sz="1600" kern="0" dirty="0" smtClean="0">
                <a:latin typeface="+mn-lt"/>
                <a:cs typeface="+mn-cs"/>
              </a:rPr>
              <a:t>particulier </a:t>
            </a:r>
            <a:r>
              <a:rPr lang="fr-FR" sz="1600" kern="0" dirty="0">
                <a:latin typeface="+mn-lt"/>
                <a:cs typeface="+mn-cs"/>
              </a:rPr>
              <a:t>et l’industrie de la biotechnologie, en général, ont connu une </a:t>
            </a:r>
            <a:r>
              <a:rPr lang="fr-FR" sz="1600" u="sng" kern="0" dirty="0">
                <a:latin typeface="+mn-lt"/>
                <a:cs typeface="+mn-cs"/>
              </a:rPr>
              <a:t>catastrophe sur le plan des relations publiques</a:t>
            </a:r>
            <a:r>
              <a:rPr lang="fr-FR" sz="1600" kern="0" dirty="0">
                <a:latin typeface="+mn-lt"/>
                <a:cs typeface="+mn-cs"/>
              </a:rPr>
              <a:t>.</a:t>
            </a:r>
          </a:p>
          <a:p>
            <a:pPr marL="360363" indent="-360363" eaLnBrk="0" fontAlgn="auto" hangingPunct="0">
              <a:spcBef>
                <a:spcPct val="20000"/>
              </a:spcBef>
              <a:spcAft>
                <a:spcPts val="0"/>
              </a:spcAft>
              <a:buClr>
                <a:srgbClr val="7C7CA8"/>
              </a:buClr>
              <a:buFont typeface="Wingdings" pitchFamily="2" charset="2"/>
              <a:buChar char="q"/>
              <a:defRPr/>
            </a:pPr>
            <a:r>
              <a:rPr lang="fr-FR" sz="1600" kern="0" dirty="0">
                <a:latin typeface="+mn-lt"/>
                <a:cs typeface="+mn-cs"/>
              </a:rPr>
              <a:t>La </a:t>
            </a:r>
            <a:r>
              <a:rPr lang="fr-FR" sz="1600" u="sng" kern="0" dirty="0">
                <a:latin typeface="+mn-lt"/>
                <a:cs typeface="+mn-cs"/>
              </a:rPr>
              <a:t>vente</a:t>
            </a:r>
            <a:r>
              <a:rPr lang="fr-FR" sz="1600" kern="0" dirty="0">
                <a:latin typeface="+mn-lt"/>
                <a:cs typeface="+mn-cs"/>
              </a:rPr>
              <a:t> de semences StarLink a été interrompue.</a:t>
            </a:r>
          </a:p>
          <a:p>
            <a:pPr marL="360363" indent="-360363" eaLnBrk="0" fontAlgn="auto" hangingPunct="0">
              <a:spcBef>
                <a:spcPct val="20000"/>
              </a:spcBef>
              <a:spcAft>
                <a:spcPts val="0"/>
              </a:spcAft>
              <a:buClr>
                <a:srgbClr val="7C7CA8"/>
              </a:buClr>
              <a:buFont typeface="Wingdings" pitchFamily="2" charset="2"/>
              <a:buChar char="q"/>
              <a:defRPr/>
            </a:pPr>
            <a:r>
              <a:rPr lang="fr-FR" sz="1600" u="sng" kern="0" dirty="0">
                <a:latin typeface="+mn-lt"/>
                <a:cs typeface="+mn-cs"/>
              </a:rPr>
              <a:t>L’homologation</a:t>
            </a:r>
            <a:r>
              <a:rPr lang="fr-FR" sz="1600" kern="0" dirty="0">
                <a:latin typeface="+mn-lt"/>
                <a:cs typeface="+mn-cs"/>
              </a:rPr>
              <a:t> des variétés StarLink a </a:t>
            </a:r>
            <a:r>
              <a:rPr lang="fr-FR" sz="1600" kern="0" dirty="0" smtClean="0">
                <a:latin typeface="+mn-lt"/>
                <a:cs typeface="+mn-cs"/>
              </a:rPr>
              <a:t>été volontairement </a:t>
            </a:r>
            <a:r>
              <a:rPr lang="fr-FR" sz="1600" kern="0" dirty="0">
                <a:latin typeface="+mn-lt"/>
                <a:cs typeface="+mn-cs"/>
              </a:rPr>
              <a:t>retirée.</a:t>
            </a:r>
            <a:endParaRPr lang="fr-FR" sz="1600" u="sng" kern="0" dirty="0">
              <a:latin typeface="+mn-lt"/>
              <a:cs typeface="+mn-cs"/>
            </a:endParaRPr>
          </a:p>
          <a:p>
            <a:pPr marL="360363" indent="-360363" eaLnBrk="0" fontAlgn="auto" hangingPunct="0">
              <a:spcBef>
                <a:spcPct val="20000"/>
              </a:spcBef>
              <a:spcAft>
                <a:spcPts val="0"/>
              </a:spcAft>
              <a:buClr>
                <a:srgbClr val="7C7CA8"/>
              </a:buClr>
              <a:buFont typeface="Wingdings" pitchFamily="2" charset="2"/>
              <a:buChar char="q"/>
              <a:defRPr/>
            </a:pPr>
            <a:r>
              <a:rPr lang="fr-FR" sz="1600" kern="0" dirty="0">
                <a:latin typeface="+mn-lt"/>
                <a:cs typeface="+mn-cs"/>
              </a:rPr>
              <a:t>Tous les produits contenant des traces de StarLink ont été massivement </a:t>
            </a:r>
            <a:r>
              <a:rPr lang="fr-FR" sz="1600" u="sng" kern="0" dirty="0">
                <a:latin typeface="+mn-lt"/>
                <a:cs typeface="+mn-cs"/>
              </a:rPr>
              <a:t>rachetés et canalisés.</a:t>
            </a:r>
            <a:endParaRPr lang="fr-FR" sz="1600" kern="0" dirty="0">
              <a:latin typeface="+mn-lt"/>
              <a:cs typeface="+mn-cs"/>
            </a:endParaRPr>
          </a:p>
          <a:p>
            <a:pPr marL="360363" indent="-360363" eaLnBrk="0" fontAlgn="auto" hangingPunct="0">
              <a:spcBef>
                <a:spcPct val="20000"/>
              </a:spcBef>
              <a:spcAft>
                <a:spcPts val="0"/>
              </a:spcAft>
              <a:buClr>
                <a:srgbClr val="7C7CA8"/>
              </a:buClr>
              <a:buFont typeface="Wingdings" pitchFamily="2" charset="2"/>
              <a:buChar char="q"/>
              <a:defRPr/>
            </a:pPr>
            <a:r>
              <a:rPr lang="fr-FR" sz="1600" kern="0" dirty="0">
                <a:latin typeface="+mn-lt"/>
                <a:cs typeface="+mn-cs"/>
              </a:rPr>
              <a:t>28 personnes ont fait état de réactions allergiques apparemment liées à la consommation de produits à base de maïs pouvant avoir contenu des protéines StarLink.</a:t>
            </a:r>
          </a:p>
          <a:p>
            <a:pPr marL="360363" indent="-360363" eaLnBrk="0" fontAlgn="auto" hangingPunct="0">
              <a:spcBef>
                <a:spcPct val="20000"/>
              </a:spcBef>
              <a:spcAft>
                <a:spcPts val="0"/>
              </a:spcAft>
              <a:buClr>
                <a:srgbClr val="7C7CA8"/>
              </a:buClr>
              <a:buFont typeface="Wingdings" pitchFamily="2" charset="2"/>
              <a:buChar char="q"/>
              <a:defRPr/>
            </a:pPr>
            <a:r>
              <a:rPr lang="fr-FR" sz="1600" kern="0" dirty="0">
                <a:latin typeface="+mn-lt"/>
                <a:cs typeface="+mn-cs"/>
              </a:rPr>
              <a:t>La réserve américaine de maïs fait l’objet d’un </a:t>
            </a:r>
            <a:r>
              <a:rPr lang="fr-FR" sz="1600" u="sng" kern="0" dirty="0">
                <a:latin typeface="+mn-lt"/>
                <a:cs typeface="+mn-cs"/>
              </a:rPr>
              <a:t>contrôle</a:t>
            </a:r>
            <a:r>
              <a:rPr lang="fr-FR" sz="1600" kern="0" dirty="0">
                <a:latin typeface="+mn-lt"/>
                <a:cs typeface="+mn-cs"/>
              </a:rPr>
              <a:t>, depuis 2001, afin de détecter la présence éventuelle des protéines Bt de StarLink (plus de 4 millions de tests sur 4 milliards de boisseaux de maïs)</a:t>
            </a:r>
          </a:p>
          <a:p>
            <a:pPr marL="360363" indent="-360363" eaLnBrk="0" fontAlgn="auto" hangingPunct="0">
              <a:spcBef>
                <a:spcPct val="20000"/>
              </a:spcBef>
              <a:spcAft>
                <a:spcPts val="0"/>
              </a:spcAft>
              <a:buClr>
                <a:srgbClr val="7C7CA8"/>
              </a:buClr>
              <a:buFont typeface="Wingdings" pitchFamily="2" charset="2"/>
              <a:buChar char="q"/>
              <a:defRPr/>
            </a:pPr>
            <a:r>
              <a:rPr lang="fr-FR" sz="1600" kern="0" dirty="0">
                <a:latin typeface="+mn-lt"/>
                <a:cs typeface="+mn-cs"/>
              </a:rPr>
              <a:t>En 2008, EPA a proposé la levée de l’exigence de contrôle.</a:t>
            </a:r>
          </a:p>
        </p:txBody>
      </p:sp>
      <p:pic>
        <p:nvPicPr>
          <p:cNvPr id="14339" name="Picture 4" descr="http://www.netnebraska.org/extras/statewide/pers/images/starlink_title.jpg"/>
          <p:cNvPicPr>
            <a:picLocks noChangeAspect="1" noChangeArrowheads="1"/>
          </p:cNvPicPr>
          <p:nvPr/>
        </p:nvPicPr>
        <p:blipFill>
          <a:blip r:embed="rId3" cstate="print"/>
          <a:srcRect/>
          <a:stretch>
            <a:fillRect/>
          </a:stretch>
        </p:blipFill>
        <p:spPr bwMode="auto">
          <a:xfrm>
            <a:off x="6361113" y="1766888"/>
            <a:ext cx="2530475" cy="1903412"/>
          </a:xfrm>
          <a:prstGeom prst="rect">
            <a:avLst/>
          </a:prstGeom>
          <a:noFill/>
          <a:ln w="9525">
            <a:noFill/>
            <a:miter lim="800000"/>
            <a:headEnd/>
            <a:tailEnd/>
          </a:ln>
        </p:spPr>
      </p:pic>
      <p:sp>
        <p:nvSpPr>
          <p:cNvPr id="4" name="Rectangle 3"/>
          <p:cNvSpPr/>
          <p:nvPr/>
        </p:nvSpPr>
        <p:spPr>
          <a:xfrm>
            <a:off x="6357950" y="3429001"/>
            <a:ext cx="2428892" cy="276999"/>
          </a:xfrm>
          <a:prstGeom prst="rect">
            <a:avLst/>
          </a:prstGeom>
        </p:spPr>
        <p:txBody>
          <a:bodyPr wrap="square">
            <a:spAutoFit/>
          </a:bodyPr>
          <a:lstStyle/>
          <a:p>
            <a:pPr algn="ctr"/>
            <a:r>
              <a:rPr lang="en-US" sz="1200" dirty="0" smtClean="0">
                <a:solidFill>
                  <a:schemeClr val="bg1"/>
                </a:solidFill>
              </a:rPr>
              <a:t>MAÏS CHER</a:t>
            </a:r>
          </a:p>
        </p:txBody>
      </p:sp>
      <p:sp>
        <p:nvSpPr>
          <p:cNvPr id="6" name="ZoneTexte 5"/>
          <p:cNvSpPr txBox="1"/>
          <p:nvPr/>
        </p:nvSpPr>
        <p:spPr>
          <a:xfrm>
            <a:off x="6858016" y="1928802"/>
            <a:ext cx="714380" cy="276999"/>
          </a:xfrm>
          <a:prstGeom prst="rect">
            <a:avLst/>
          </a:prstGeom>
          <a:noFill/>
        </p:spPr>
        <p:txBody>
          <a:bodyPr wrap="square" rtlCol="0">
            <a:spAutoFit/>
          </a:bodyPr>
          <a:lstStyle/>
          <a:p>
            <a:r>
              <a:rPr lang="en-US" sz="1200" dirty="0" smtClean="0">
                <a:solidFill>
                  <a:schemeClr val="bg1"/>
                </a:solidFill>
              </a:rPr>
              <a:t>LARGE</a:t>
            </a:r>
            <a:endParaRPr lang="fr-FR" sz="1200" dirty="0">
              <a:solidFill>
                <a:schemeClr val="bg1"/>
              </a:solidFill>
            </a:endParaRPr>
          </a:p>
        </p:txBody>
      </p:sp>
      <p:sp>
        <p:nvSpPr>
          <p:cNvPr id="7" name="ZoneTexte 6"/>
          <p:cNvSpPr txBox="1"/>
          <p:nvPr/>
        </p:nvSpPr>
        <p:spPr>
          <a:xfrm>
            <a:off x="7429520" y="3714752"/>
            <a:ext cx="1500198" cy="307777"/>
          </a:xfrm>
          <a:prstGeom prst="rect">
            <a:avLst/>
          </a:prstGeom>
          <a:noFill/>
        </p:spPr>
        <p:txBody>
          <a:bodyPr wrap="square" rtlCol="0">
            <a:spAutoFit/>
          </a:bodyPr>
          <a:lstStyle/>
          <a:p>
            <a:r>
              <a:rPr lang="en-US" sz="700" dirty="0" smtClean="0"/>
              <a:t>Insect  Protection : Protection </a:t>
            </a:r>
            <a:r>
              <a:rPr lang="fr-FR" sz="700" dirty="0" smtClean="0"/>
              <a:t>contre</a:t>
            </a:r>
            <a:r>
              <a:rPr lang="en-US" sz="700" dirty="0" smtClean="0"/>
              <a:t> les </a:t>
            </a:r>
            <a:r>
              <a:rPr lang="fr-FR" sz="700" dirty="0" smtClean="0"/>
              <a:t>insectes</a:t>
            </a:r>
            <a:endParaRPr lang="fr-FR" sz="700" dirty="0"/>
          </a:p>
        </p:txBody>
      </p:sp>
    </p:spTree>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rtlCol="0">
            <a:normAutofit fontScale="92500" lnSpcReduction="20000"/>
          </a:bodyPr>
          <a:lstStyle/>
          <a:p>
            <a:pPr eaLnBrk="1" fontAlgn="auto" hangingPunct="1">
              <a:spcAft>
                <a:spcPts val="0"/>
              </a:spcAft>
              <a:buFont typeface="Wingdings" pitchFamily="2" charset="2"/>
              <a:buNone/>
              <a:defRPr/>
            </a:pPr>
            <a:r>
              <a:rPr lang="fr-FR" dirty="0" smtClean="0"/>
              <a:t>Un programme de gestion responsable peut aider votre organisation à réaliser des bénéfices et à réduire les risques potentiels liés à la biotechnologie végétale, notamment :</a:t>
            </a:r>
          </a:p>
          <a:p>
            <a:pPr eaLnBrk="1" fontAlgn="auto" hangingPunct="1">
              <a:spcAft>
                <a:spcPts val="0"/>
              </a:spcAft>
              <a:buFont typeface="Wingdings" pitchFamily="2" charset="2"/>
              <a:buNone/>
              <a:defRPr/>
            </a:pPr>
            <a:endParaRPr lang="fr-FR" dirty="0" smtClean="0"/>
          </a:p>
          <a:p>
            <a:pPr lvl="1" eaLnBrk="1" fontAlgn="auto" hangingPunct="1">
              <a:spcAft>
                <a:spcPts val="0"/>
              </a:spcAft>
              <a:buFont typeface="Arial" pitchFamily="34" charset="0"/>
              <a:buChar char="–"/>
              <a:defRPr/>
            </a:pPr>
            <a:r>
              <a:rPr lang="fr-FR" dirty="0" smtClean="0"/>
              <a:t>limiter la responsabilité de l’organisation ;</a:t>
            </a:r>
          </a:p>
          <a:p>
            <a:pPr lvl="1" eaLnBrk="1" fontAlgn="auto" hangingPunct="1">
              <a:spcAft>
                <a:spcPts val="0"/>
              </a:spcAft>
              <a:buFont typeface="Arial" pitchFamily="34" charset="0"/>
              <a:buChar char="–"/>
              <a:defRPr/>
            </a:pPr>
            <a:r>
              <a:rPr lang="fr-FR" dirty="0" smtClean="0"/>
              <a:t>se positionner en tant que partenaire professionnel dans le cadre de relations de collaboration ;</a:t>
            </a:r>
          </a:p>
          <a:p>
            <a:pPr lvl="1" eaLnBrk="1" fontAlgn="auto" hangingPunct="1">
              <a:spcAft>
                <a:spcPts val="0"/>
              </a:spcAft>
              <a:buFont typeface="Arial" pitchFamily="34" charset="0"/>
              <a:buChar char="–"/>
              <a:defRPr/>
            </a:pPr>
            <a:r>
              <a:rPr lang="fr-FR" dirty="0" smtClean="0"/>
              <a:t>renforcer la confiance du public ; et</a:t>
            </a:r>
          </a:p>
          <a:p>
            <a:pPr lvl="1" eaLnBrk="1" fontAlgn="auto" hangingPunct="1">
              <a:spcAft>
                <a:spcPts val="0"/>
              </a:spcAft>
              <a:buFont typeface="Arial" pitchFamily="34" charset="0"/>
              <a:buChar char="–"/>
              <a:defRPr/>
            </a:pPr>
            <a:r>
              <a:rPr lang="fr-FR" dirty="0" smtClean="0"/>
              <a:t>éviter l’introduction de nouveaux domaines de législation.</a:t>
            </a:r>
            <a:endParaRPr lang="fr-FR" dirty="0"/>
          </a:p>
        </p:txBody>
      </p:sp>
    </p:spTree>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p:txBody>
          <a:bodyPr/>
          <a:lstStyle/>
          <a:p>
            <a:pPr eaLnBrk="1" hangingPunct="1"/>
            <a:r>
              <a:rPr lang="fr-FR" smtClean="0"/>
              <a:t>Projet SABIMA</a:t>
            </a:r>
          </a:p>
        </p:txBody>
      </p:sp>
      <p:sp>
        <p:nvSpPr>
          <p:cNvPr id="16387" name="Tijdelijke aanduiding voor inhoud 2"/>
          <p:cNvSpPr>
            <a:spLocks noGrp="1"/>
          </p:cNvSpPr>
          <p:nvPr>
            <p:ph idx="1"/>
          </p:nvPr>
        </p:nvSpPr>
        <p:spPr>
          <a:xfrm>
            <a:off x="490538" y="1557338"/>
            <a:ext cx="5673725" cy="4438650"/>
          </a:xfrm>
        </p:spPr>
        <p:txBody>
          <a:bodyPr/>
          <a:lstStyle/>
          <a:p>
            <a:pPr eaLnBrk="1" hangingPunct="1"/>
            <a:r>
              <a:rPr lang="fr-FR" sz="2000" smtClean="0"/>
              <a:t>Renforcement des capacités pour la gestion saine de la biotechnologie en Afrique subsaharienne («SABIMA »)</a:t>
            </a:r>
            <a:endParaRPr lang="en-GB" sz="2000" smtClean="0"/>
          </a:p>
          <a:p>
            <a:pPr eaLnBrk="1" hangingPunct="1"/>
            <a:endParaRPr lang="en-GB" sz="800" smtClean="0"/>
          </a:p>
          <a:p>
            <a:pPr eaLnBrk="1" hangingPunct="1"/>
            <a:r>
              <a:rPr lang="fr-FR" sz="2000" smtClean="0"/>
              <a:t>Projet triennal</a:t>
            </a:r>
          </a:p>
          <a:p>
            <a:pPr eaLnBrk="1" hangingPunct="1"/>
            <a:endParaRPr lang="en-GB" sz="800" smtClean="0"/>
          </a:p>
          <a:p>
            <a:pPr eaLnBrk="1" hangingPunct="1"/>
            <a:r>
              <a:rPr lang="fr-FR" sz="2000" smtClean="0"/>
              <a:t>Le projet SABIMA vise à aider les Africains à acquérir les aptitudes, processus et capacités nécessaires pour la </a:t>
            </a:r>
            <a:r>
              <a:rPr lang="fr-FR" sz="2000" b="1" smtClean="0"/>
              <a:t>gestion</a:t>
            </a:r>
            <a:r>
              <a:rPr lang="fr-FR" sz="2000" smtClean="0"/>
              <a:t> </a:t>
            </a:r>
            <a:r>
              <a:rPr lang="fr-FR" sz="2000" b="1" smtClean="0"/>
              <a:t>responsable</a:t>
            </a:r>
            <a:r>
              <a:rPr lang="fr-FR" sz="2000" smtClean="0"/>
              <a:t> des droits relatifs aux produits biotechnologiques dans la </a:t>
            </a:r>
            <a:r>
              <a:rPr lang="fr-FR" sz="2000" b="1" smtClean="0"/>
              <a:t>chaîne de valeur toute entière</a:t>
            </a:r>
            <a:r>
              <a:rPr lang="fr-FR" sz="2000" smtClean="0"/>
              <a:t>,</a:t>
            </a:r>
            <a:r>
              <a:rPr lang="fr-FR" sz="2000" b="1" smtClean="0"/>
              <a:t> </a:t>
            </a:r>
            <a:r>
              <a:rPr lang="fr-FR" sz="2000" smtClean="0"/>
              <a:t>depuis la recherche jusqu’à la mise au point, à la production de semences, aux essais et à la commercialisation du produit.</a:t>
            </a:r>
          </a:p>
        </p:txBody>
      </p:sp>
      <p:pic>
        <p:nvPicPr>
          <p:cNvPr id="16388" name="Picture 2"/>
          <p:cNvPicPr>
            <a:picLocks noChangeAspect="1" noChangeArrowheads="1"/>
          </p:cNvPicPr>
          <p:nvPr/>
        </p:nvPicPr>
        <p:blipFill>
          <a:blip r:embed="rId3" cstate="print"/>
          <a:srcRect/>
          <a:stretch>
            <a:fillRect/>
          </a:stretch>
        </p:blipFill>
        <p:spPr bwMode="auto">
          <a:xfrm>
            <a:off x="6561138" y="4860925"/>
            <a:ext cx="2159000" cy="725488"/>
          </a:xfrm>
          <a:prstGeom prst="rect">
            <a:avLst/>
          </a:prstGeom>
          <a:noFill/>
          <a:ln w="9525" algn="ctr">
            <a:noFill/>
            <a:miter lim="800000"/>
            <a:headEnd/>
            <a:tailEnd/>
          </a:ln>
        </p:spPr>
      </p:pic>
      <p:pic>
        <p:nvPicPr>
          <p:cNvPr id="16389" name="Picture 1" descr="FARA logo small"/>
          <p:cNvPicPr>
            <a:picLocks noChangeAspect="1" noChangeArrowheads="1"/>
          </p:cNvPicPr>
          <p:nvPr/>
        </p:nvPicPr>
        <p:blipFill>
          <a:blip r:embed="rId4" cstate="print"/>
          <a:srcRect/>
          <a:stretch>
            <a:fillRect/>
          </a:stretch>
        </p:blipFill>
        <p:spPr bwMode="auto">
          <a:xfrm>
            <a:off x="6561138" y="1557338"/>
            <a:ext cx="2159000" cy="1854200"/>
          </a:xfrm>
          <a:prstGeom prst="rect">
            <a:avLst/>
          </a:prstGeom>
          <a:solidFill>
            <a:schemeClr val="bg1"/>
          </a:solid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pPr eaLnBrk="1" hangingPunct="1"/>
            <a:r>
              <a:rPr lang="fr-FR" smtClean="0"/>
              <a:t>Projet SABIMA</a:t>
            </a:r>
          </a:p>
        </p:txBody>
      </p:sp>
      <p:sp>
        <p:nvSpPr>
          <p:cNvPr id="15363" name="Tijdelijke aanduiding voor inhoud 2"/>
          <p:cNvSpPr>
            <a:spLocks noGrp="1"/>
          </p:cNvSpPr>
          <p:nvPr>
            <p:ph idx="1"/>
          </p:nvPr>
        </p:nvSpPr>
        <p:spPr>
          <a:xfrm>
            <a:off x="500063" y="1557338"/>
            <a:ext cx="8501093" cy="4438650"/>
          </a:xfrm>
        </p:spPr>
        <p:txBody>
          <a:bodyPr rtlCol="0">
            <a:normAutofit fontScale="77500" lnSpcReduction="20000"/>
          </a:bodyPr>
          <a:lstStyle/>
          <a:p>
            <a:pPr eaLnBrk="1" fontAlgn="auto" hangingPunct="1">
              <a:spcAft>
                <a:spcPts val="0"/>
              </a:spcAft>
              <a:buFont typeface="Arial" pitchFamily="34" charset="0"/>
              <a:buChar char="•"/>
              <a:defRPr/>
            </a:pPr>
            <a:r>
              <a:rPr lang="fr-FR" dirty="0" smtClean="0"/>
              <a:t>Les objectifs spécifiques consistent à :</a:t>
            </a:r>
          </a:p>
          <a:p>
            <a:pPr lvl="1" eaLnBrk="1" fontAlgn="auto" hangingPunct="1">
              <a:spcAft>
                <a:spcPts val="0"/>
              </a:spcAft>
              <a:buFont typeface="Arial" pitchFamily="34" charset="0"/>
              <a:buChar char="–"/>
              <a:defRPr/>
            </a:pPr>
            <a:r>
              <a:rPr lang="fr-FR" dirty="0" smtClean="0"/>
              <a:t>mettre à jour les informations relatives à la situation actuelle de la biotechnologie et de la biosécurité agricoles dans les six pays africains ;</a:t>
            </a:r>
          </a:p>
          <a:p>
            <a:pPr lvl="1" eaLnBrk="1" fontAlgn="auto" hangingPunct="1">
              <a:spcAft>
                <a:spcPts val="0"/>
              </a:spcAft>
              <a:buFont typeface="Wingdings" pitchFamily="2" charset="2"/>
              <a:buNone/>
              <a:defRPr/>
            </a:pPr>
            <a:r>
              <a:rPr lang="fr-FR" sz="800" dirty="0" smtClean="0"/>
              <a:t> </a:t>
            </a:r>
          </a:p>
          <a:p>
            <a:pPr lvl="1" eaLnBrk="1" fontAlgn="auto" hangingPunct="1">
              <a:spcAft>
                <a:spcPts val="0"/>
              </a:spcAft>
              <a:buFont typeface="Arial" pitchFamily="34" charset="0"/>
              <a:buChar char="–"/>
              <a:defRPr/>
            </a:pPr>
            <a:r>
              <a:rPr lang="fr-FR" dirty="0" smtClean="0"/>
              <a:t>identifier les insuffisances en matière de renforcement des capacités dans ces pays et les modalités d’intervention ;</a:t>
            </a:r>
          </a:p>
          <a:p>
            <a:pPr lvl="1" eaLnBrk="1" fontAlgn="auto" hangingPunct="1">
              <a:spcAft>
                <a:spcPts val="0"/>
              </a:spcAft>
              <a:buFont typeface="Arial" pitchFamily="34" charset="0"/>
              <a:buChar char="–"/>
              <a:defRPr/>
            </a:pPr>
            <a:endParaRPr lang="fr-FR" sz="800" dirty="0" smtClean="0"/>
          </a:p>
          <a:p>
            <a:pPr lvl="1" eaLnBrk="1" fontAlgn="auto" hangingPunct="1">
              <a:spcAft>
                <a:spcPts val="0"/>
              </a:spcAft>
              <a:buFont typeface="Arial" pitchFamily="34" charset="0"/>
              <a:buChar char="–"/>
              <a:defRPr/>
            </a:pPr>
            <a:r>
              <a:rPr lang="fr-FR" b="1" dirty="0" smtClean="0"/>
              <a:t>assurer la formation en matière de gestion responsable au sein du FARA, des O</a:t>
            </a:r>
            <a:r>
              <a:rPr lang="fr-FR" b="1" dirty="0" smtClean="0">
                <a:solidFill>
                  <a:srgbClr val="000000"/>
                </a:solidFill>
              </a:rPr>
              <a:t>SR</a:t>
            </a:r>
            <a:r>
              <a:rPr lang="fr-FR" b="1" dirty="0" smtClean="0">
                <a:solidFill>
                  <a:srgbClr val="FF0000"/>
                </a:solidFill>
              </a:rPr>
              <a:t> </a:t>
            </a:r>
            <a:r>
              <a:rPr lang="fr-FR" b="1" dirty="0" smtClean="0"/>
              <a:t>et des SNRA des pays retenus ;</a:t>
            </a:r>
          </a:p>
          <a:p>
            <a:pPr lvl="1" eaLnBrk="1" fontAlgn="auto" hangingPunct="1">
              <a:spcAft>
                <a:spcPts val="0"/>
              </a:spcAft>
              <a:buFont typeface="Arial" pitchFamily="34" charset="0"/>
              <a:buChar char="–"/>
              <a:defRPr/>
            </a:pPr>
            <a:endParaRPr lang="fr-FR" sz="800" b="1" dirty="0" smtClean="0"/>
          </a:p>
          <a:p>
            <a:pPr lvl="1" eaLnBrk="1" fontAlgn="auto" hangingPunct="1">
              <a:spcAft>
                <a:spcPts val="0"/>
              </a:spcAft>
              <a:buFont typeface="Arial" pitchFamily="34" charset="0"/>
              <a:buChar char="–"/>
              <a:defRPr/>
            </a:pPr>
            <a:r>
              <a:rPr lang="fr-FR" b="1" dirty="0" smtClean="0"/>
              <a:t>identifier et former les leaders de la gestion responsable au sein du FARA et des O</a:t>
            </a:r>
            <a:r>
              <a:rPr lang="fr-FR" b="1" dirty="0" smtClean="0">
                <a:solidFill>
                  <a:srgbClr val="000000"/>
                </a:solidFill>
              </a:rPr>
              <a:t>SR</a:t>
            </a:r>
            <a:r>
              <a:rPr lang="fr-FR" b="1" dirty="0" smtClean="0"/>
              <a:t>, ainsi que des points focaux/défenseurs en matière de gestion responsable dans les pays retenus, susciter et promouvoir l’intérêt national pour l’accès à la biotechnologie et l’utilisation de celle-ci.</a:t>
            </a:r>
          </a:p>
          <a:p>
            <a:pPr eaLnBrk="1" fontAlgn="auto" hangingPunct="1">
              <a:spcAft>
                <a:spcPts val="0"/>
              </a:spcAft>
              <a:buFont typeface="Arial" pitchFamily="34" charset="0"/>
              <a:buChar char="•"/>
              <a:defRPr/>
            </a:pPr>
            <a:endParaRPr lang="fr-FR" dirty="0" smtClean="0"/>
          </a:p>
        </p:txBody>
      </p:sp>
    </p:spTree>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p:txBody>
          <a:bodyPr/>
          <a:lstStyle/>
          <a:p>
            <a:pPr eaLnBrk="1" hangingPunct="1"/>
            <a:r>
              <a:rPr lang="fr-FR" smtClean="0"/>
              <a:t>Projet SABIMA</a:t>
            </a:r>
          </a:p>
        </p:txBody>
      </p:sp>
      <p:graphicFrame>
        <p:nvGraphicFramePr>
          <p:cNvPr id="6" name="Tijdelijke aanduiding voor inhoud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p:txBody>
          <a:bodyPr/>
          <a:lstStyle/>
          <a:p>
            <a:r>
              <a:rPr lang="en-US" smtClean="0"/>
              <a:t>SABIMA Project</a:t>
            </a:r>
          </a:p>
        </p:txBody>
      </p:sp>
      <p:sp>
        <p:nvSpPr>
          <p:cNvPr id="19459" name="Tijdelijke aanduiding voor inhoud 2"/>
          <p:cNvSpPr>
            <a:spLocks noGrp="1"/>
          </p:cNvSpPr>
          <p:nvPr>
            <p:ph idx="1"/>
          </p:nvPr>
        </p:nvSpPr>
        <p:spPr>
          <a:xfrm>
            <a:off x="490538" y="1557338"/>
            <a:ext cx="5437187" cy="4438650"/>
          </a:xfrm>
        </p:spPr>
        <p:txBody>
          <a:bodyPr rtlCol="0">
            <a:normAutofit fontScale="85000" lnSpcReduction="10000"/>
          </a:bodyPr>
          <a:lstStyle/>
          <a:p>
            <a:pPr fontAlgn="auto">
              <a:spcAft>
                <a:spcPts val="0"/>
              </a:spcAft>
              <a:buFont typeface="Wingdings" pitchFamily="2" charset="2"/>
              <a:buNone/>
              <a:defRPr/>
            </a:pPr>
            <a:r>
              <a:rPr lang="en-US" dirty="0"/>
              <a:t>D</a:t>
            </a:r>
            <a:r>
              <a:rPr lang="en-US" dirty="0" smtClean="0"/>
              <a:t>ocuments </a:t>
            </a:r>
            <a:r>
              <a:rPr lang="fr-FR" dirty="0"/>
              <a:t>de référence</a:t>
            </a:r>
            <a:endParaRPr lang="en-US" dirty="0" smtClean="0"/>
          </a:p>
          <a:p>
            <a:pPr lvl="1" fontAlgn="auto">
              <a:spcAft>
                <a:spcPts val="0"/>
              </a:spcAft>
              <a:buFont typeface="Arial" pitchFamily="34" charset="0"/>
              <a:buChar char="–"/>
              <a:defRPr/>
            </a:pPr>
            <a:r>
              <a:rPr lang="en-US" dirty="0" smtClean="0"/>
              <a:t>Guides “Excellence Through </a:t>
            </a:r>
            <a:r>
              <a:rPr lang="en-US" dirty="0" err="1" smtClean="0"/>
              <a:t>Stewardship</a:t>
            </a:r>
            <a:r>
              <a:rPr lang="en-US" baseline="30000" dirty="0" err="1" smtClean="0"/>
              <a:t>SM</a:t>
            </a:r>
            <a:r>
              <a:rPr lang="en-US" baseline="30000" dirty="0" smtClean="0"/>
              <a:t>”</a:t>
            </a:r>
            <a:endParaRPr lang="en-US" dirty="0" smtClean="0"/>
          </a:p>
          <a:p>
            <a:pPr lvl="2" fontAlgn="auto">
              <a:lnSpc>
                <a:spcPct val="90000"/>
              </a:lnSpc>
              <a:spcAft>
                <a:spcPts val="0"/>
              </a:spcAft>
              <a:buFont typeface="Arial" pitchFamily="34" charset="0"/>
              <a:buChar char="•"/>
              <a:defRPr/>
            </a:pPr>
            <a:r>
              <a:rPr lang="fr-FR" dirty="0" smtClean="0"/>
              <a:t>L’intendance des Produits Végétaux issus des Biotechnologies</a:t>
            </a:r>
          </a:p>
          <a:p>
            <a:pPr lvl="2" fontAlgn="auto">
              <a:lnSpc>
                <a:spcPct val="90000"/>
              </a:lnSpc>
              <a:spcAft>
                <a:spcPts val="0"/>
              </a:spcAft>
              <a:buFont typeface="Arial" pitchFamily="34" charset="0"/>
              <a:buChar char="•"/>
              <a:defRPr/>
            </a:pPr>
            <a:r>
              <a:rPr lang="fr-FR" dirty="0" smtClean="0"/>
              <a:t>Préservation de l’intégrité des Produits Végétaux Issus de la Biotechnologie</a:t>
            </a:r>
          </a:p>
          <a:p>
            <a:pPr lvl="2" fontAlgn="auto">
              <a:lnSpc>
                <a:spcPct val="90000"/>
              </a:lnSpc>
              <a:spcAft>
                <a:spcPts val="0"/>
              </a:spcAft>
              <a:buFont typeface="Arial" pitchFamily="34" charset="0"/>
              <a:buChar char="•"/>
              <a:defRPr/>
            </a:pPr>
            <a:r>
              <a:rPr lang="fr-FR" dirty="0" smtClean="0"/>
              <a:t>Bonne Gestion du Lancement des Produits Végétaux Issus de la Biotechnologie</a:t>
            </a:r>
          </a:p>
          <a:p>
            <a:pPr lvl="2" fontAlgn="auto">
              <a:lnSpc>
                <a:spcPct val="90000"/>
              </a:lnSpc>
              <a:spcAft>
                <a:spcPts val="0"/>
              </a:spcAft>
              <a:buFont typeface="Arial" pitchFamily="34" charset="0"/>
              <a:buChar char="•"/>
              <a:defRPr/>
            </a:pPr>
            <a:r>
              <a:rPr lang="fr-FR" dirty="0" smtClean="0"/>
              <a:t>L’arrêt des Produits Végétaux Issus de la Biotechnologie</a:t>
            </a:r>
          </a:p>
          <a:p>
            <a:pPr lvl="2" fontAlgn="auto">
              <a:lnSpc>
                <a:spcPct val="90000"/>
              </a:lnSpc>
              <a:spcAft>
                <a:spcPts val="0"/>
              </a:spcAft>
              <a:buFont typeface="Arial" pitchFamily="34" charset="0"/>
              <a:buChar char="•"/>
              <a:defRPr/>
            </a:pPr>
            <a:r>
              <a:rPr lang="fr-FR" dirty="0" smtClean="0"/>
              <a:t>Gestion de la Réponse aux Incidents en </a:t>
            </a:r>
            <a:r>
              <a:rPr lang="fr-FR" dirty="0" err="1" smtClean="0"/>
              <a:t>matiere</a:t>
            </a:r>
            <a:r>
              <a:rPr lang="fr-FR" dirty="0" smtClean="0"/>
              <a:t> de Produits Végétaux Issus de la Biotechnologie</a:t>
            </a:r>
          </a:p>
          <a:p>
            <a:pPr lvl="2" fontAlgn="auto">
              <a:lnSpc>
                <a:spcPct val="90000"/>
              </a:lnSpc>
              <a:spcAft>
                <a:spcPts val="0"/>
              </a:spcAft>
              <a:buFont typeface="Arial" pitchFamily="34" charset="0"/>
              <a:buChar char="•"/>
              <a:defRPr/>
            </a:pPr>
            <a:endParaRPr lang="en-US" dirty="0" smtClean="0"/>
          </a:p>
        </p:txBody>
      </p:sp>
      <p:pic>
        <p:nvPicPr>
          <p:cNvPr id="2" name="Afbeelding 1" descr="ETS front.tif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84168" y="2833051"/>
            <a:ext cx="2592288" cy="3476269"/>
          </a:xfrm>
          <a:prstGeom prst="rect">
            <a:avLst/>
          </a:prstGeom>
        </p:spPr>
      </p:pic>
    </p:spTree>
    <p:extLst>
      <p:ext uri="{BB962C8B-B14F-4D97-AF65-F5344CB8AC3E}">
        <p14:creationId xmlns:p14="http://schemas.microsoft.com/office/powerpoint/2010/main" xmlns="" val="4014815228"/>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pPr eaLnBrk="1" hangingPunct="1"/>
            <a:r>
              <a:rPr lang="fr-FR" smtClean="0"/>
              <a:t>Projet SABIMA</a:t>
            </a:r>
          </a:p>
        </p:txBody>
      </p:sp>
      <p:sp>
        <p:nvSpPr>
          <p:cNvPr id="20483" name="Tijdelijke aanduiding voor inhoud 2"/>
          <p:cNvSpPr>
            <a:spLocks noGrp="1"/>
          </p:cNvSpPr>
          <p:nvPr>
            <p:ph idx="1"/>
          </p:nvPr>
        </p:nvSpPr>
        <p:spPr>
          <a:xfrm>
            <a:off x="490538" y="1285860"/>
            <a:ext cx="5437187" cy="800092"/>
          </a:xfrm>
        </p:spPr>
        <p:txBody>
          <a:bodyPr/>
          <a:lstStyle/>
          <a:p>
            <a:pPr eaLnBrk="1" hangingPunct="1">
              <a:buFont typeface="Wingdings" pitchFamily="2" charset="2"/>
              <a:buNone/>
            </a:pPr>
            <a:r>
              <a:rPr lang="fr-FR" dirty="0" smtClean="0"/>
              <a:t>Documents de référence</a:t>
            </a:r>
          </a:p>
          <a:p>
            <a:pPr eaLnBrk="1" hangingPunct="1">
              <a:buFont typeface="Wingdings" pitchFamily="2" charset="2"/>
              <a:buNone/>
            </a:pPr>
            <a:r>
              <a:rPr lang="en-US" sz="1600" dirty="0" smtClean="0"/>
              <a:t>		 http://www.excellencethroughstewardship.org/</a:t>
            </a:r>
          </a:p>
        </p:txBody>
      </p:sp>
      <p:pic>
        <p:nvPicPr>
          <p:cNvPr id="20484" name="Picture 2"/>
          <p:cNvPicPr>
            <a:picLocks noChangeAspect="1" noChangeArrowheads="1"/>
          </p:cNvPicPr>
          <p:nvPr/>
        </p:nvPicPr>
        <p:blipFill>
          <a:blip r:embed="rId3" cstate="print"/>
          <a:srcRect t="1953" r="742" b="5875"/>
          <a:stretch>
            <a:fillRect/>
          </a:stretch>
        </p:blipFill>
        <p:spPr bwMode="auto">
          <a:xfrm>
            <a:off x="709613" y="2143116"/>
            <a:ext cx="8434387" cy="2603500"/>
          </a:xfrm>
          <a:prstGeom prst="rect">
            <a:avLst/>
          </a:prstGeom>
          <a:noFill/>
          <a:ln w="9525" algn="ctr">
            <a:noFill/>
            <a:miter lim="800000"/>
            <a:headEnd/>
            <a:tailEnd/>
          </a:ln>
        </p:spPr>
      </p:pic>
      <p:sp>
        <p:nvSpPr>
          <p:cNvPr id="5" name="Rectangle 4"/>
          <p:cNvSpPr/>
          <p:nvPr/>
        </p:nvSpPr>
        <p:spPr>
          <a:xfrm>
            <a:off x="500034" y="4826675"/>
            <a:ext cx="1500198" cy="707886"/>
          </a:xfrm>
          <a:prstGeom prst="rect">
            <a:avLst/>
          </a:prstGeom>
        </p:spPr>
        <p:txBody>
          <a:bodyPr wrap="square">
            <a:spAutoFit/>
          </a:bodyPr>
          <a:lstStyle/>
          <a:p>
            <a:r>
              <a:rPr lang="fr-FR" sz="800" dirty="0" smtClean="0">
                <a:solidFill>
                  <a:srgbClr val="FF0000"/>
                </a:solidFill>
              </a:rPr>
              <a:t> </a:t>
            </a:r>
          </a:p>
          <a:p>
            <a:r>
              <a:rPr lang="en-US" sz="800" dirty="0" smtClean="0"/>
              <a:t>DISPONIBLE A PRESENT !</a:t>
            </a:r>
          </a:p>
          <a:p>
            <a:r>
              <a:rPr lang="fr-FR" sz="800" u="sng" dirty="0" smtClean="0">
                <a:solidFill>
                  <a:srgbClr val="FF0000"/>
                </a:solidFill>
              </a:rPr>
              <a:t>Les membres de</a:t>
            </a:r>
            <a:r>
              <a:rPr lang="fr-FR" sz="800" dirty="0" smtClean="0">
                <a:solidFill>
                  <a:srgbClr val="FF0000"/>
                </a:solidFill>
              </a:rPr>
              <a:t> </a:t>
            </a:r>
            <a:r>
              <a:rPr lang="fr-FR" sz="800" i="1" dirty="0" smtClean="0">
                <a:solidFill>
                  <a:srgbClr val="FF0000"/>
                </a:solidFill>
              </a:rPr>
              <a:t>Excellence </a:t>
            </a:r>
            <a:r>
              <a:rPr lang="fr-FR" sz="800" i="1" dirty="0" err="1" smtClean="0">
                <a:solidFill>
                  <a:srgbClr val="FF0000"/>
                </a:solidFill>
              </a:rPr>
              <a:t>Through</a:t>
            </a:r>
            <a:r>
              <a:rPr lang="fr-FR" sz="800" i="1" dirty="0" smtClean="0">
                <a:solidFill>
                  <a:srgbClr val="FF0000"/>
                </a:solidFill>
              </a:rPr>
              <a:t> </a:t>
            </a:r>
            <a:r>
              <a:rPr lang="fr-FR" sz="800" i="1" dirty="0" err="1" smtClean="0">
                <a:solidFill>
                  <a:srgbClr val="FF0000"/>
                </a:solidFill>
              </a:rPr>
              <a:t>Stewardship</a:t>
            </a:r>
            <a:r>
              <a:rPr lang="fr-FR" sz="800" dirty="0" smtClean="0">
                <a:solidFill>
                  <a:srgbClr val="FF0000"/>
                </a:solidFill>
              </a:rPr>
              <a:t> </a:t>
            </a:r>
            <a:r>
              <a:rPr lang="fr-FR" sz="800" u="sng" dirty="0" smtClean="0">
                <a:solidFill>
                  <a:srgbClr val="FF0000"/>
                </a:solidFill>
              </a:rPr>
              <a:t>procèdent à des audits</a:t>
            </a:r>
          </a:p>
        </p:txBody>
      </p:sp>
      <p:sp>
        <p:nvSpPr>
          <p:cNvPr id="6" name="Rectangle 5"/>
          <p:cNvSpPr/>
          <p:nvPr/>
        </p:nvSpPr>
        <p:spPr>
          <a:xfrm>
            <a:off x="2000232" y="2357431"/>
            <a:ext cx="6715172" cy="415498"/>
          </a:xfrm>
          <a:prstGeom prst="rect">
            <a:avLst/>
          </a:prstGeom>
        </p:spPr>
        <p:txBody>
          <a:bodyPr wrap="square">
            <a:spAutoFit/>
          </a:bodyPr>
          <a:lstStyle/>
          <a:p>
            <a:r>
              <a:rPr lang="fr-FR" sz="700" b="1" dirty="0" smtClean="0">
                <a:solidFill>
                  <a:srgbClr val="00B050"/>
                </a:solidFill>
              </a:rPr>
              <a:t>A PROPOS   COMMENT     BIOTECHNOLOGIE     FAITS RELATIFS </a:t>
            </a:r>
          </a:p>
          <a:p>
            <a:r>
              <a:rPr lang="fr-FR" sz="700" b="1" dirty="0" smtClean="0">
                <a:solidFill>
                  <a:srgbClr val="00B050"/>
                </a:solidFill>
              </a:rPr>
              <a:t>DE NOUS      NOUS             AGRICOLE                   A LA GESTION </a:t>
            </a:r>
          </a:p>
          <a:p>
            <a:r>
              <a:rPr lang="fr-FR" sz="700" b="1" dirty="0" smtClean="0">
                <a:solidFill>
                  <a:srgbClr val="00B050"/>
                </a:solidFill>
              </a:rPr>
              <a:t>                      JOINDRE                                             RESPONSABLE     LIENS      ACCUEIL BIO</a:t>
            </a:r>
          </a:p>
        </p:txBody>
      </p:sp>
      <p:sp>
        <p:nvSpPr>
          <p:cNvPr id="7" name="Rectangle 6"/>
          <p:cNvSpPr/>
          <p:nvPr/>
        </p:nvSpPr>
        <p:spPr>
          <a:xfrm>
            <a:off x="2143108" y="4759995"/>
            <a:ext cx="3438542" cy="707886"/>
          </a:xfrm>
          <a:prstGeom prst="rect">
            <a:avLst/>
          </a:prstGeom>
        </p:spPr>
        <p:txBody>
          <a:bodyPr wrap="square">
            <a:spAutoFit/>
          </a:bodyPr>
          <a:lstStyle/>
          <a:p>
            <a:r>
              <a:rPr lang="fr-FR" sz="800" b="1" i="1" dirty="0" smtClean="0"/>
              <a:t>Excellence </a:t>
            </a:r>
            <a:r>
              <a:rPr lang="fr-FR" sz="800" b="1" i="1" dirty="0" err="1" smtClean="0"/>
              <a:t>Through</a:t>
            </a:r>
            <a:r>
              <a:rPr lang="fr-FR" sz="800" b="1" i="1" dirty="0" smtClean="0"/>
              <a:t> </a:t>
            </a:r>
            <a:r>
              <a:rPr lang="fr-FR" sz="800" b="1" i="1" dirty="0" err="1" smtClean="0"/>
              <a:t>Stewardship</a:t>
            </a:r>
            <a:r>
              <a:rPr lang="fr-FR" sz="800" b="1" dirty="0" smtClean="0"/>
              <a:t> est la première initiative coordonnée par l’industrie de la biotechnologie à promouvoir l’adoption à l’échelle mondiale des programmes de gestion responsable et des systèmes de gestion de la qualité pour tout le cycle de vie des produits végétaux biotechnologiques.</a:t>
            </a:r>
            <a:endParaRPr lang="fr-FR" sz="2000" dirty="0"/>
          </a:p>
        </p:txBody>
      </p:sp>
    </p:spTree>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pPr eaLnBrk="1" hangingPunct="1"/>
            <a:endParaRPr lang="en-US" smtClean="0"/>
          </a:p>
        </p:txBody>
      </p:sp>
      <p:sp>
        <p:nvSpPr>
          <p:cNvPr id="21507" name="Tijdelijke aanduiding voor inhoud 2"/>
          <p:cNvSpPr>
            <a:spLocks noGrp="1"/>
          </p:cNvSpPr>
          <p:nvPr>
            <p:ph idx="1"/>
          </p:nvPr>
        </p:nvSpPr>
        <p:spPr/>
        <p:txBody>
          <a:bodyPr/>
          <a:lstStyle/>
          <a:p>
            <a:pPr marL="457200" indent="-457200" eaLnBrk="1" hangingPunct="1">
              <a:buFont typeface="Calibri" pitchFamily="34" charset="0"/>
              <a:buAutoNum type="arabicPeriod"/>
            </a:pPr>
            <a:r>
              <a:rPr lang="fr-FR" b="1" smtClean="0">
                <a:solidFill>
                  <a:srgbClr val="002060"/>
                </a:solidFill>
              </a:rPr>
              <a:t>Introduction</a:t>
            </a:r>
          </a:p>
          <a:p>
            <a:pPr lvl="1" eaLnBrk="1" hangingPunct="1"/>
            <a:r>
              <a:rPr lang="fr-FR" smtClean="0"/>
              <a:t>Positionnement de gestion responsable de la biotechnologie</a:t>
            </a:r>
          </a:p>
          <a:p>
            <a:pPr lvl="1" eaLnBrk="1" hangingPunct="1"/>
            <a:r>
              <a:rPr lang="fr-FR" smtClean="0"/>
              <a:t>Projet SABIMA</a:t>
            </a:r>
          </a:p>
        </p:txBody>
      </p:sp>
    </p:spTree>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p:txBody>
          <a:bodyPr/>
          <a:lstStyle/>
          <a:p>
            <a:pPr eaLnBrk="1" hangingPunct="1"/>
            <a:endParaRPr lang="en-US" smtClean="0"/>
          </a:p>
        </p:txBody>
      </p:sp>
      <p:sp>
        <p:nvSpPr>
          <p:cNvPr id="4099" name="Tijdelijke aanduiding voor inhoud 2"/>
          <p:cNvSpPr>
            <a:spLocks noGrp="1"/>
          </p:cNvSpPr>
          <p:nvPr>
            <p:ph idx="1"/>
          </p:nvPr>
        </p:nvSpPr>
        <p:spPr/>
        <p:txBody>
          <a:bodyPr/>
          <a:lstStyle/>
          <a:p>
            <a:pPr marL="457200" indent="-457200" eaLnBrk="1" hangingPunct="1">
              <a:buFont typeface="Calibri" pitchFamily="34" charset="0"/>
              <a:buAutoNum type="arabicPeriod"/>
            </a:pPr>
            <a:r>
              <a:rPr lang="fr-FR" b="1" smtClean="0">
                <a:solidFill>
                  <a:srgbClr val="002060"/>
                </a:solidFill>
              </a:rPr>
              <a:t>Introduction</a:t>
            </a:r>
          </a:p>
          <a:p>
            <a:pPr lvl="1" eaLnBrk="1" hangingPunct="1"/>
            <a:r>
              <a:rPr lang="fr-FR" smtClean="0"/>
              <a:t>Programmes de gestion responsable</a:t>
            </a:r>
          </a:p>
          <a:p>
            <a:pPr lvl="1" eaLnBrk="1" hangingPunct="1"/>
            <a:r>
              <a:rPr lang="fr-FR" smtClean="0"/>
              <a:t>Phases du cycle de vie d’un produit végétal biotechnologique</a:t>
            </a:r>
          </a:p>
          <a:p>
            <a:pPr lvl="1" eaLnBrk="1" hangingPunct="1"/>
            <a:r>
              <a:rPr lang="fr-FR" smtClean="0"/>
              <a:t>Thèmes liés au cycle de vie et gestion responsable</a:t>
            </a:r>
          </a:p>
          <a:p>
            <a:pPr lvl="1" eaLnBrk="1" hangingPunct="1"/>
            <a:r>
              <a:rPr lang="fr-FR" smtClean="0"/>
              <a:t>Politique, processus et procédures</a:t>
            </a:r>
          </a:p>
          <a:p>
            <a:pPr lvl="1" eaLnBrk="1" hangingPunct="1"/>
            <a:r>
              <a:rPr lang="fr-FR" smtClean="0"/>
              <a:t>Structures et organisation</a:t>
            </a:r>
          </a:p>
        </p:txBody>
      </p:sp>
    </p:spTree>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p:txBody>
          <a:bodyPr/>
          <a:lstStyle/>
          <a:p>
            <a:pPr eaLnBrk="1" hangingPunct="1"/>
            <a:endParaRPr lang="en-US" smtClean="0"/>
          </a:p>
        </p:txBody>
      </p:sp>
      <p:sp>
        <p:nvSpPr>
          <p:cNvPr id="5123" name="Tijdelijke aanduiding voor inhoud 2"/>
          <p:cNvSpPr>
            <a:spLocks noGrp="1"/>
          </p:cNvSpPr>
          <p:nvPr>
            <p:ph idx="1"/>
          </p:nvPr>
        </p:nvSpPr>
        <p:spPr/>
        <p:txBody>
          <a:bodyPr/>
          <a:lstStyle/>
          <a:p>
            <a:pPr eaLnBrk="1" hangingPunct="1">
              <a:buFont typeface="Arial" charset="0"/>
              <a:buNone/>
            </a:pPr>
            <a:r>
              <a:rPr lang="fr-FR" dirty="0" smtClean="0"/>
              <a:t>Vous participez à l’une des contributions scientifiques les plus formidables à l’amélioration des cultures qui permettra à davantage de personnes d’avoir accès à des cultures de meilleure qualité, aura pour effet d’améliorer la sécurité alimentaire et offrira de nouvelles possibilités pour l’utilisation des cultures.</a:t>
            </a:r>
          </a:p>
          <a:p>
            <a:pPr eaLnBrk="1" hangingPunct="1"/>
            <a:endParaRPr lang="en-US" dirty="0" smtClean="0"/>
          </a:p>
        </p:txBody>
      </p:sp>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inhoud 2"/>
          <p:cNvSpPr txBox="1">
            <a:spLocks/>
          </p:cNvSpPr>
          <p:nvPr/>
        </p:nvSpPr>
        <p:spPr bwMode="auto">
          <a:xfrm>
            <a:off x="6429388" y="1000108"/>
            <a:ext cx="2714612" cy="4984767"/>
          </a:xfrm>
          <a:prstGeom prst="rect">
            <a:avLst/>
          </a:prstGeom>
          <a:noFill/>
          <a:ln w="9525">
            <a:noFill/>
            <a:miter lim="800000"/>
            <a:headEnd/>
            <a:tailEnd/>
          </a:ln>
        </p:spPr>
        <p:txBody>
          <a:bodyPr/>
          <a:lstStyle/>
          <a:p>
            <a:pPr marL="342900" indent="-342900">
              <a:spcBef>
                <a:spcPct val="20000"/>
              </a:spcBef>
              <a:buFont typeface="Arial" charset="0"/>
              <a:buChar char="•"/>
            </a:pPr>
            <a:r>
              <a:rPr lang="fr-FR" sz="1600" dirty="0">
                <a:solidFill>
                  <a:srgbClr val="002060"/>
                </a:solidFill>
              </a:rPr>
              <a:t>1996-</a:t>
            </a:r>
            <a:r>
              <a:rPr lang="fr-FR" sz="1600" dirty="0" smtClean="0">
                <a:solidFill>
                  <a:srgbClr val="002060"/>
                </a:solidFill>
              </a:rPr>
              <a:t>2011 </a:t>
            </a:r>
            <a:r>
              <a:rPr lang="fr-FR" sz="1600" dirty="0">
                <a:solidFill>
                  <a:srgbClr val="002060"/>
                </a:solidFill>
              </a:rPr>
              <a:t>: Au total, plus de </a:t>
            </a:r>
            <a:r>
              <a:rPr lang="fr-FR" sz="1600" dirty="0" smtClean="0">
                <a:solidFill>
                  <a:srgbClr val="002060"/>
                </a:solidFill>
              </a:rPr>
              <a:t>1,25 milliards </a:t>
            </a:r>
            <a:r>
              <a:rPr lang="fr-FR" sz="1600" dirty="0">
                <a:solidFill>
                  <a:srgbClr val="002060"/>
                </a:solidFill>
              </a:rPr>
              <a:t>d’hectares d’exploitations commerciales (source ISAAA, </a:t>
            </a:r>
            <a:r>
              <a:rPr lang="fr-FR" sz="1600" dirty="0" smtClean="0">
                <a:solidFill>
                  <a:srgbClr val="002060"/>
                </a:solidFill>
              </a:rPr>
              <a:t>2011)</a:t>
            </a:r>
            <a:endParaRPr lang="fr-FR" sz="1600" dirty="0">
              <a:solidFill>
                <a:srgbClr val="002060"/>
              </a:solidFill>
            </a:endParaRPr>
          </a:p>
          <a:p>
            <a:pPr marL="342900" indent="-342900">
              <a:spcBef>
                <a:spcPct val="20000"/>
              </a:spcBef>
              <a:buFont typeface="Arial" charset="0"/>
              <a:buChar char="•"/>
            </a:pPr>
            <a:endParaRPr lang="fr-FR" sz="1600" dirty="0">
              <a:solidFill>
                <a:srgbClr val="002060"/>
              </a:solidFill>
            </a:endParaRPr>
          </a:p>
          <a:p>
            <a:pPr marL="342900" indent="-342900">
              <a:spcBef>
                <a:spcPct val="20000"/>
              </a:spcBef>
              <a:buFont typeface="Arial" charset="0"/>
              <a:buChar char="•"/>
            </a:pPr>
            <a:r>
              <a:rPr lang="fr-FR" sz="1600" dirty="0">
                <a:solidFill>
                  <a:srgbClr val="002060"/>
                </a:solidFill>
              </a:rPr>
              <a:t>Sur le marché : soja, maïs, coton, </a:t>
            </a:r>
            <a:r>
              <a:rPr lang="fr-FR" sz="1600" dirty="0" smtClean="0">
                <a:solidFill>
                  <a:srgbClr val="002060"/>
                </a:solidFill>
              </a:rPr>
              <a:t>colza, </a:t>
            </a:r>
            <a:r>
              <a:rPr lang="fr-FR" sz="1600" dirty="0">
                <a:solidFill>
                  <a:srgbClr val="002060"/>
                </a:solidFill>
              </a:rPr>
              <a:t>canola, courge, papaye, luzerne, betterave à sucre, tomate, peuplier, pétunia, poivron, œillet</a:t>
            </a:r>
          </a:p>
          <a:p>
            <a:pPr marL="342900" indent="-342900">
              <a:spcBef>
                <a:spcPct val="20000"/>
              </a:spcBef>
              <a:buFont typeface="Arial" charset="0"/>
              <a:buChar char="•"/>
            </a:pPr>
            <a:endParaRPr lang="fr-FR" sz="1600" dirty="0">
              <a:solidFill>
                <a:srgbClr val="002060"/>
              </a:solidFill>
            </a:endParaRPr>
          </a:p>
          <a:p>
            <a:pPr marL="342900" indent="-342900">
              <a:spcBef>
                <a:spcPct val="20000"/>
              </a:spcBef>
              <a:buFont typeface="Arial" charset="0"/>
              <a:buChar char="•"/>
            </a:pPr>
            <a:r>
              <a:rPr lang="fr-FR" sz="1600" dirty="0">
                <a:solidFill>
                  <a:srgbClr val="002060"/>
                </a:solidFill>
              </a:rPr>
              <a:t>Un grand nombre d’essais au champ (davantage d’espèces, de caractères expérimentaux)</a:t>
            </a:r>
          </a:p>
        </p:txBody>
      </p:sp>
      <p:sp>
        <p:nvSpPr>
          <p:cNvPr id="5" name="ZoneTexte 4"/>
          <p:cNvSpPr txBox="1"/>
          <p:nvPr/>
        </p:nvSpPr>
        <p:spPr>
          <a:xfrm>
            <a:off x="443416" y="775737"/>
            <a:ext cx="6000792" cy="276999"/>
          </a:xfrm>
          <a:prstGeom prst="rect">
            <a:avLst/>
          </a:prstGeom>
          <a:solidFill>
            <a:schemeClr val="bg1"/>
          </a:solidFill>
        </p:spPr>
        <p:txBody>
          <a:bodyPr wrap="square" rtlCol="0">
            <a:spAutoFit/>
          </a:bodyPr>
          <a:lstStyle/>
          <a:p>
            <a:pPr algn="ctr"/>
            <a:r>
              <a:rPr lang="fr-FR" sz="1200" b="1" dirty="0" smtClean="0">
                <a:solidFill>
                  <a:srgbClr val="00B050"/>
                </a:solidFill>
              </a:rPr>
              <a:t>Pays et méga-pays</a:t>
            </a:r>
            <a:r>
              <a:rPr lang="en-US" sz="1200" b="1" dirty="0" smtClean="0">
                <a:solidFill>
                  <a:srgbClr val="00B050"/>
                </a:solidFill>
              </a:rPr>
              <a:t>*</a:t>
            </a:r>
            <a:r>
              <a:rPr lang="fr-FR" sz="1200" b="1" dirty="0" smtClean="0">
                <a:solidFill>
                  <a:srgbClr val="00B050"/>
                </a:solidFill>
              </a:rPr>
              <a:t> producteurs de cultures biotechnologiques, 2011</a:t>
            </a:r>
            <a:endParaRPr lang="fr-FR" sz="1200" dirty="0">
              <a:solidFill>
                <a:srgbClr val="00B050"/>
              </a:solidFill>
            </a:endParaRPr>
          </a:p>
        </p:txBody>
      </p:sp>
      <p:sp>
        <p:nvSpPr>
          <p:cNvPr id="39" name="Rectangle 38"/>
          <p:cNvSpPr/>
          <p:nvPr/>
        </p:nvSpPr>
        <p:spPr>
          <a:xfrm>
            <a:off x="827584" y="5805264"/>
            <a:ext cx="5715040" cy="246221"/>
          </a:xfrm>
          <a:prstGeom prst="rect">
            <a:avLst/>
          </a:prstGeom>
          <a:solidFill>
            <a:schemeClr val="bg1"/>
          </a:solidFill>
        </p:spPr>
        <p:txBody>
          <a:bodyPr wrap="square" lIns="36000" tIns="0" rIns="36000" bIns="0">
            <a:spAutoFit/>
          </a:bodyPr>
          <a:lstStyle/>
          <a:p>
            <a:r>
              <a:rPr lang="fr-FR" sz="800" b="1" dirty="0" smtClean="0">
                <a:solidFill>
                  <a:srgbClr val="00B050"/>
                </a:solidFill>
              </a:rPr>
              <a:t>*17 méga-pays producteurs de cultures biotechnologiques cultivant 50 000 hectares ou plus de cultures biotechnologiques</a:t>
            </a:r>
          </a:p>
        </p:txBody>
      </p:sp>
      <p:pic>
        <p:nvPicPr>
          <p:cNvPr id="2" name="Afbeelding 1" descr="Map2011.tiff"/>
          <p:cNvPicPr>
            <a:picLocks noChangeAspect="1"/>
          </p:cNvPicPr>
          <p:nvPr/>
        </p:nvPicPr>
        <p:blipFill rotWithShape="1">
          <a:blip r:embed="rId3" cstate="print">
            <a:extLst>
              <a:ext uri="{28A0092B-C50C-407E-A947-70E740481C1C}">
                <a14:useLocalDpi xmlns:a14="http://schemas.microsoft.com/office/drawing/2010/main" xmlns="" val="0"/>
              </a:ext>
            </a:extLst>
          </a:blip>
          <a:srcRect t="1430"/>
          <a:stretch/>
        </p:blipFill>
        <p:spPr>
          <a:xfrm>
            <a:off x="640678" y="1190722"/>
            <a:ext cx="5731522" cy="4547693"/>
          </a:xfrm>
          <a:prstGeom prst="rect">
            <a:avLst/>
          </a:prstGeom>
        </p:spPr>
      </p:pic>
      <p:sp>
        <p:nvSpPr>
          <p:cNvPr id="37" name="Rectangle 38"/>
          <p:cNvSpPr/>
          <p:nvPr/>
        </p:nvSpPr>
        <p:spPr>
          <a:xfrm>
            <a:off x="827584" y="6165304"/>
            <a:ext cx="5715040" cy="123111"/>
          </a:xfrm>
          <a:prstGeom prst="rect">
            <a:avLst/>
          </a:prstGeom>
          <a:solidFill>
            <a:schemeClr val="bg1"/>
          </a:solidFill>
        </p:spPr>
        <p:txBody>
          <a:bodyPr wrap="square" lIns="36000" tIns="0" rIns="36000" bIns="0">
            <a:spAutoFit/>
          </a:bodyPr>
          <a:lstStyle/>
          <a:p>
            <a:r>
              <a:rPr lang="fr-FR" sz="800" dirty="0" smtClean="0"/>
              <a:t>Source: Clive James, 2011</a:t>
            </a:r>
          </a:p>
        </p:txBody>
      </p:sp>
    </p:spTree>
    <p:extLst>
      <p:ext uri="{BB962C8B-B14F-4D97-AF65-F5344CB8AC3E}">
        <p14:creationId xmlns:p14="http://schemas.microsoft.com/office/powerpoint/2010/main" xmlns="" val="3670333398"/>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9592" y="908720"/>
            <a:ext cx="7429552" cy="461665"/>
          </a:xfrm>
          <a:prstGeom prst="rect">
            <a:avLst/>
          </a:prstGeom>
          <a:solidFill>
            <a:schemeClr val="bg1"/>
          </a:solidFill>
        </p:spPr>
        <p:txBody>
          <a:bodyPr wrap="square">
            <a:spAutoFit/>
          </a:bodyPr>
          <a:lstStyle/>
          <a:p>
            <a:pPr algn="ctr"/>
            <a:r>
              <a:rPr lang="en-US" sz="1200" b="1" dirty="0" smtClean="0">
                <a:solidFill>
                  <a:prstClr val="black"/>
                </a:solidFill>
              </a:rPr>
              <a:t>SURFACE DE PRODUCTION DE CULTURES BIOTECHNOLOGIQUES DANS LE MONDE</a:t>
            </a:r>
            <a:r>
              <a:rPr lang="en-US" sz="1200" b="1" dirty="0" smtClean="0"/>
              <a:t> </a:t>
            </a:r>
          </a:p>
          <a:p>
            <a:pPr algn="ctr"/>
            <a:r>
              <a:rPr lang="fr-FR" sz="1200" b="1" dirty="0" smtClean="0"/>
              <a:t>Millions d’hectares (de 1996 à 2011)</a:t>
            </a:r>
            <a:endParaRPr lang="en-US" sz="1200" b="1" dirty="0" smtClean="0">
              <a:solidFill>
                <a:prstClr val="black"/>
              </a:solidFill>
            </a:endParaRPr>
          </a:p>
        </p:txBody>
      </p:sp>
      <p:sp>
        <p:nvSpPr>
          <p:cNvPr id="10" name="Rectangle 9"/>
          <p:cNvSpPr/>
          <p:nvPr/>
        </p:nvSpPr>
        <p:spPr>
          <a:xfrm>
            <a:off x="2285984" y="2714620"/>
            <a:ext cx="785818"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5357818" y="2285992"/>
            <a:ext cx="1714512"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1403648" y="5446385"/>
            <a:ext cx="6768752" cy="430887"/>
          </a:xfrm>
          <a:prstGeom prst="rect">
            <a:avLst/>
          </a:prstGeom>
          <a:noFill/>
        </p:spPr>
        <p:txBody>
          <a:bodyPr wrap="square" rtlCol="0">
            <a:spAutoFit/>
          </a:bodyPr>
          <a:lstStyle/>
          <a:p>
            <a:r>
              <a:rPr lang="fr-FR" sz="1100" b="1" dirty="0" smtClean="0">
                <a:solidFill>
                  <a:srgbClr val="FF0000"/>
                </a:solidFill>
              </a:rPr>
              <a:t>Un nombre record de 16,7 millions d’agriculteurs, dans 29 pays, ont planté 160 millions d’hectares en 2011, une croissance soutenue de 8 % ou 12 </a:t>
            </a:r>
            <a:r>
              <a:rPr lang="fr-FR" sz="1100" b="1" dirty="0">
                <a:solidFill>
                  <a:srgbClr val="FF0000"/>
                </a:solidFill>
              </a:rPr>
              <a:t>millions </a:t>
            </a:r>
            <a:r>
              <a:rPr lang="fr-FR" sz="1100" b="1" dirty="0" smtClean="0">
                <a:solidFill>
                  <a:srgbClr val="FF0000"/>
                </a:solidFill>
              </a:rPr>
              <a:t>d’hectares dans la dernière année. </a:t>
            </a:r>
            <a:endParaRPr lang="fr-FR" sz="1100" dirty="0">
              <a:solidFill>
                <a:srgbClr val="FF0000"/>
              </a:solidFill>
            </a:endParaRPr>
          </a:p>
        </p:txBody>
      </p:sp>
      <p:pic>
        <p:nvPicPr>
          <p:cNvPr id="2" name="Afbeelding 1" descr="Evolution2011.tiff"/>
          <p:cNvPicPr>
            <a:picLocks noChangeAspect="1"/>
          </p:cNvPicPr>
          <p:nvPr/>
        </p:nvPicPr>
        <p:blipFill rotWithShape="1">
          <a:blip r:embed="rId3" cstate="print">
            <a:extLst>
              <a:ext uri="{28A0092B-C50C-407E-A947-70E740481C1C}">
                <a14:useLocalDpi xmlns:a14="http://schemas.microsoft.com/office/drawing/2010/main" xmlns="" val="0"/>
              </a:ext>
            </a:extLst>
          </a:blip>
          <a:srcRect t="1454"/>
          <a:stretch/>
        </p:blipFill>
        <p:spPr>
          <a:xfrm>
            <a:off x="971600" y="1542270"/>
            <a:ext cx="7092280" cy="3897155"/>
          </a:xfrm>
          <a:prstGeom prst="rect">
            <a:avLst/>
          </a:prstGeom>
        </p:spPr>
      </p:pic>
      <p:sp>
        <p:nvSpPr>
          <p:cNvPr id="7" name="Rectangle 6"/>
          <p:cNvSpPr/>
          <p:nvPr/>
        </p:nvSpPr>
        <p:spPr>
          <a:xfrm>
            <a:off x="1979712" y="1590908"/>
            <a:ext cx="1569777" cy="253916"/>
          </a:xfrm>
          <a:prstGeom prst="rect">
            <a:avLst/>
          </a:prstGeom>
          <a:solidFill>
            <a:schemeClr val="bg1"/>
          </a:solidFill>
        </p:spPr>
        <p:txBody>
          <a:bodyPr wrap="none">
            <a:spAutoFit/>
          </a:bodyPr>
          <a:lstStyle/>
          <a:p>
            <a:r>
              <a:rPr lang="fr-FR" sz="1050" b="1" dirty="0" smtClean="0">
                <a:solidFill>
                  <a:prstClr val="black"/>
                </a:solidFill>
              </a:rPr>
              <a:t>Nombre total d’hectares</a:t>
            </a:r>
            <a:endParaRPr lang="fr-FR" sz="1200" dirty="0"/>
          </a:p>
        </p:txBody>
      </p:sp>
      <p:sp>
        <p:nvSpPr>
          <p:cNvPr id="8" name="Rectangle 7"/>
          <p:cNvSpPr/>
          <p:nvPr/>
        </p:nvSpPr>
        <p:spPr>
          <a:xfrm>
            <a:off x="1979712" y="1817355"/>
            <a:ext cx="896399" cy="316548"/>
          </a:xfrm>
          <a:prstGeom prst="rect">
            <a:avLst/>
          </a:prstGeom>
          <a:solidFill>
            <a:schemeClr val="bg1"/>
          </a:solidFill>
        </p:spPr>
        <p:txBody>
          <a:bodyPr wrap="none">
            <a:spAutoFit/>
          </a:bodyPr>
          <a:lstStyle/>
          <a:p>
            <a:r>
              <a:rPr lang="fr-FR" sz="1050" b="1" dirty="0" smtClean="0">
                <a:solidFill>
                  <a:prstClr val="black"/>
                </a:solidFill>
              </a:rPr>
              <a:t>Industriels</a:t>
            </a:r>
            <a:endParaRPr lang="fr-FR" sz="1200" dirty="0"/>
          </a:p>
        </p:txBody>
      </p:sp>
      <p:sp>
        <p:nvSpPr>
          <p:cNvPr id="9" name="Rectangle 8"/>
          <p:cNvSpPr/>
          <p:nvPr/>
        </p:nvSpPr>
        <p:spPr>
          <a:xfrm>
            <a:off x="2051720" y="2071880"/>
            <a:ext cx="864096" cy="277000"/>
          </a:xfrm>
          <a:prstGeom prst="rect">
            <a:avLst/>
          </a:prstGeom>
          <a:solidFill>
            <a:schemeClr val="bg1"/>
          </a:solidFill>
        </p:spPr>
        <p:txBody>
          <a:bodyPr wrap="square" lIns="0" tIns="0" rIns="0" bIns="0">
            <a:spAutoFit/>
          </a:bodyPr>
          <a:lstStyle/>
          <a:p>
            <a:r>
              <a:rPr lang="fr-FR" sz="900" b="1" dirty="0" smtClean="0">
                <a:solidFill>
                  <a:prstClr val="black"/>
                </a:solidFill>
              </a:rPr>
              <a:t>En voie de développement</a:t>
            </a:r>
            <a:endParaRPr lang="fr-FR" sz="1050" dirty="0"/>
          </a:p>
        </p:txBody>
      </p:sp>
      <p:sp>
        <p:nvSpPr>
          <p:cNvPr id="14" name="Rectangle 13"/>
          <p:cNvSpPr/>
          <p:nvPr/>
        </p:nvSpPr>
        <p:spPr>
          <a:xfrm>
            <a:off x="5724128" y="1593667"/>
            <a:ext cx="1872208" cy="323165"/>
          </a:xfrm>
          <a:prstGeom prst="rect">
            <a:avLst/>
          </a:prstGeom>
          <a:solidFill>
            <a:srgbClr val="FFFFFF"/>
          </a:solidFill>
        </p:spPr>
        <p:txBody>
          <a:bodyPr wrap="square" lIns="36000" tIns="0" rIns="36000" bIns="0">
            <a:spAutoFit/>
          </a:bodyPr>
          <a:lstStyle/>
          <a:p>
            <a:r>
              <a:rPr lang="fr-FR" sz="1050" b="1" dirty="0" smtClean="0">
                <a:solidFill>
                  <a:prstClr val="black"/>
                </a:solidFill>
              </a:rPr>
              <a:t>29 pays producteurs de cultures biotechnologiques</a:t>
            </a:r>
            <a:endParaRPr lang="fr-FR" sz="1600" dirty="0"/>
          </a:p>
        </p:txBody>
      </p:sp>
      <p:sp>
        <p:nvSpPr>
          <p:cNvPr id="17" name="Rectangle 38"/>
          <p:cNvSpPr/>
          <p:nvPr/>
        </p:nvSpPr>
        <p:spPr>
          <a:xfrm>
            <a:off x="1475656" y="6021288"/>
            <a:ext cx="5715040" cy="123111"/>
          </a:xfrm>
          <a:prstGeom prst="rect">
            <a:avLst/>
          </a:prstGeom>
          <a:solidFill>
            <a:schemeClr val="bg1"/>
          </a:solidFill>
        </p:spPr>
        <p:txBody>
          <a:bodyPr wrap="square" lIns="36000" tIns="0" rIns="36000" bIns="0">
            <a:spAutoFit/>
          </a:bodyPr>
          <a:lstStyle/>
          <a:p>
            <a:r>
              <a:rPr lang="fr-FR" sz="800" dirty="0" smtClean="0"/>
              <a:t>Source: Clive James, 2011</a:t>
            </a:r>
          </a:p>
        </p:txBody>
      </p:sp>
    </p:spTree>
    <p:extLst>
      <p:ext uri="{BB962C8B-B14F-4D97-AF65-F5344CB8AC3E}">
        <p14:creationId xmlns:p14="http://schemas.microsoft.com/office/powerpoint/2010/main" xmlns="" val="2684397308"/>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rtlCol="0">
            <a:normAutofit fontScale="92500" lnSpcReduction="10000"/>
          </a:bodyPr>
          <a:lstStyle/>
          <a:p>
            <a:pPr eaLnBrk="1" fontAlgn="auto" hangingPunct="1">
              <a:spcAft>
                <a:spcPts val="0"/>
              </a:spcAft>
              <a:buFont typeface="Wingdings" pitchFamily="2" charset="2"/>
              <a:buNone/>
              <a:defRPr/>
            </a:pPr>
            <a:r>
              <a:rPr lang="fr-FR" b="1" dirty="0" smtClean="0">
                <a:solidFill>
                  <a:srgbClr val="FF0000"/>
                </a:solidFill>
              </a:rPr>
              <a:t>MAIS,</a:t>
            </a:r>
          </a:p>
          <a:p>
            <a:pPr eaLnBrk="1" fontAlgn="auto" hangingPunct="1">
              <a:spcAft>
                <a:spcPts val="0"/>
              </a:spcAft>
              <a:buFont typeface="Wingdings" pitchFamily="2" charset="2"/>
              <a:buNone/>
              <a:defRPr/>
            </a:pPr>
            <a:r>
              <a:rPr lang="fr-FR" dirty="0" smtClean="0"/>
              <a:t>l’introduction de cette technologie a été marquée par des défis sans précédents par rapport aux cultures conventionnelles :</a:t>
            </a:r>
          </a:p>
          <a:p>
            <a:pPr lvl="1" eaLnBrk="1" fontAlgn="auto" hangingPunct="1">
              <a:spcAft>
                <a:spcPts val="0"/>
              </a:spcAft>
              <a:buFont typeface="Arial" pitchFamily="34" charset="0"/>
              <a:buChar char="–"/>
              <a:defRPr/>
            </a:pPr>
            <a:r>
              <a:rPr lang="fr-FR" dirty="0" smtClean="0"/>
              <a:t>sécurité ;</a:t>
            </a:r>
          </a:p>
          <a:p>
            <a:pPr lvl="1" eaLnBrk="1" fontAlgn="auto" hangingPunct="1">
              <a:spcAft>
                <a:spcPts val="0"/>
              </a:spcAft>
              <a:buFont typeface="Arial" pitchFamily="34" charset="0"/>
              <a:buChar char="–"/>
              <a:defRPr/>
            </a:pPr>
            <a:r>
              <a:rPr lang="fr-FR" dirty="0" smtClean="0"/>
              <a:t>détection ;</a:t>
            </a:r>
          </a:p>
          <a:p>
            <a:pPr lvl="1" eaLnBrk="1" fontAlgn="auto" hangingPunct="1">
              <a:spcAft>
                <a:spcPts val="0"/>
              </a:spcAft>
              <a:buFont typeface="Arial" pitchFamily="34" charset="0"/>
              <a:buChar char="–"/>
              <a:defRPr/>
            </a:pPr>
            <a:r>
              <a:rPr lang="fr-FR" dirty="0" smtClean="0"/>
              <a:t>exigences réglementaires ;</a:t>
            </a:r>
          </a:p>
          <a:p>
            <a:pPr lvl="1" eaLnBrk="1" fontAlgn="auto" hangingPunct="1">
              <a:spcAft>
                <a:spcPts val="0"/>
              </a:spcAft>
              <a:buFont typeface="Arial" pitchFamily="34" charset="0"/>
              <a:buChar char="–"/>
              <a:defRPr/>
            </a:pPr>
            <a:r>
              <a:rPr lang="fr-FR" dirty="0" smtClean="0"/>
              <a:t>collaboration scientifique ;</a:t>
            </a:r>
          </a:p>
          <a:p>
            <a:pPr lvl="1" eaLnBrk="1" fontAlgn="auto" hangingPunct="1">
              <a:spcAft>
                <a:spcPts val="0"/>
              </a:spcAft>
              <a:buFont typeface="Arial" pitchFamily="34" charset="0"/>
              <a:buChar char="–"/>
              <a:defRPr/>
            </a:pPr>
            <a:r>
              <a:rPr lang="fr-FR" dirty="0"/>
              <a:t>c</a:t>
            </a:r>
            <a:r>
              <a:rPr lang="fr-FR" dirty="0" smtClean="0"/>
              <a:t>ommercialisation ;</a:t>
            </a:r>
          </a:p>
          <a:p>
            <a:pPr lvl="1" eaLnBrk="1" fontAlgn="auto" hangingPunct="1">
              <a:spcAft>
                <a:spcPts val="0"/>
              </a:spcAft>
              <a:buFont typeface="Arial" pitchFamily="34" charset="0"/>
              <a:buChar char="–"/>
              <a:defRPr/>
            </a:pPr>
            <a:r>
              <a:rPr lang="fr-FR" dirty="0" smtClean="0"/>
              <a:t>attention du public.</a:t>
            </a:r>
            <a:endParaRPr lang="fr-FR" dirty="0"/>
          </a:p>
        </p:txBody>
      </p:sp>
    </p:spTree>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5"/>
          <p:cNvGraphicFramePr>
            <a:graphicFrameLocks/>
          </p:cNvGraphicFramePr>
          <p:nvPr/>
        </p:nvGraphicFramePr>
        <p:xfrm>
          <a:off x="490538" y="1557338"/>
          <a:ext cx="8198561" cy="42496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l="999" t="1561" r="2080" b="2330"/>
          <a:stretch>
            <a:fillRect/>
          </a:stretch>
        </p:blipFill>
        <p:spPr bwMode="auto">
          <a:xfrm>
            <a:off x="490538" y="1557338"/>
            <a:ext cx="3167062" cy="4486275"/>
          </a:xfrm>
          <a:prstGeom prst="rect">
            <a:avLst/>
          </a:prstGeom>
          <a:noFill/>
          <a:ln w="9525" algn="ctr">
            <a:noFill/>
            <a:miter lim="800000"/>
            <a:headEnd/>
            <a:tailEnd/>
          </a:ln>
        </p:spPr>
      </p:pic>
      <p:sp>
        <p:nvSpPr>
          <p:cNvPr id="5" name="Tijdelijke aanduiding voor inhoud 2"/>
          <p:cNvSpPr txBox="1">
            <a:spLocks/>
          </p:cNvSpPr>
          <p:nvPr/>
        </p:nvSpPr>
        <p:spPr bwMode="auto">
          <a:xfrm>
            <a:off x="4121150" y="1557338"/>
            <a:ext cx="4625975" cy="4471987"/>
          </a:xfrm>
          <a:prstGeom prst="rect">
            <a:avLst/>
          </a:prstGeom>
          <a:noFill/>
          <a:ln w="9525">
            <a:noFill/>
            <a:miter lim="800000"/>
            <a:headEnd/>
            <a:tailEnd/>
          </a:ln>
        </p:spPr>
        <p:txBody>
          <a:bodyPr lIns="0" tIns="0" rIns="0" bIns="0"/>
          <a:lstStyle/>
          <a:p>
            <a:pPr marL="360363" indent="-360363" eaLnBrk="0" fontAlgn="auto" hangingPunct="0">
              <a:spcBef>
                <a:spcPct val="20000"/>
              </a:spcBef>
              <a:spcAft>
                <a:spcPts val="0"/>
              </a:spcAft>
              <a:buClr>
                <a:srgbClr val="7C7CA8"/>
              </a:buClr>
              <a:buFont typeface="Wingdings" pitchFamily="2" charset="2"/>
              <a:buChar char="q"/>
              <a:defRPr/>
            </a:pPr>
            <a:r>
              <a:rPr lang="fr-FR" sz="2000" kern="0" dirty="0">
                <a:solidFill>
                  <a:srgbClr val="000066"/>
                </a:solidFill>
                <a:latin typeface="+mn-lt"/>
                <a:cs typeface="+mn-cs"/>
              </a:rPr>
              <a:t>UK Gene Watch &amp; Greenpeace International – GM Contamination Register (10/2009)</a:t>
            </a:r>
          </a:p>
          <a:p>
            <a:pPr marL="360363" indent="-360363" eaLnBrk="0" fontAlgn="auto" hangingPunct="0">
              <a:spcBef>
                <a:spcPct val="20000"/>
              </a:spcBef>
              <a:spcAft>
                <a:spcPts val="0"/>
              </a:spcAft>
              <a:buClr>
                <a:srgbClr val="7C7CA8"/>
              </a:buClr>
              <a:buFont typeface="Wingdings" pitchFamily="2" charset="2"/>
              <a:buChar char="q"/>
              <a:defRPr/>
            </a:pPr>
            <a:endParaRPr lang="fr-FR" sz="1600" kern="0" dirty="0">
              <a:solidFill>
                <a:srgbClr val="000066"/>
              </a:solidFill>
              <a:latin typeface="+mn-lt"/>
              <a:cs typeface="+mn-cs"/>
            </a:endParaRPr>
          </a:p>
          <a:p>
            <a:pPr marL="360363" indent="-360363" eaLnBrk="0" fontAlgn="t" hangingPunct="0">
              <a:spcBef>
                <a:spcPct val="20000"/>
              </a:spcBef>
              <a:spcAft>
                <a:spcPts val="0"/>
              </a:spcAft>
              <a:buClr>
                <a:srgbClr val="7C7CA8"/>
              </a:buClr>
              <a:buFont typeface="Wingdings" pitchFamily="2" charset="2"/>
              <a:buChar char="q"/>
              <a:defRPr/>
            </a:pPr>
            <a:r>
              <a:rPr lang="fr-FR" sz="1600" b="1" kern="0" dirty="0">
                <a:solidFill>
                  <a:srgbClr val="000066"/>
                </a:solidFill>
                <a:latin typeface="+mn-lt"/>
                <a:cs typeface="+mn-cs"/>
              </a:rPr>
              <a:t>192 cas de contamination </a:t>
            </a:r>
            <a:r>
              <a:rPr lang="fr-FR" sz="1600" kern="0" dirty="0">
                <a:solidFill>
                  <a:srgbClr val="000066"/>
                </a:solidFill>
                <a:latin typeface="+mn-lt"/>
                <a:cs typeface="+mn-cs"/>
              </a:rPr>
              <a:t>– dans lesquels </a:t>
            </a:r>
            <a:r>
              <a:rPr lang="fr-FR" sz="1600" kern="0" dirty="0" smtClean="0">
                <a:solidFill>
                  <a:srgbClr val="000066"/>
                </a:solidFill>
                <a:latin typeface="+mn-lt"/>
                <a:cs typeface="+mn-cs"/>
              </a:rPr>
              <a:t>il a été </a:t>
            </a:r>
            <a:r>
              <a:rPr lang="fr-FR" sz="1600" kern="0" dirty="0">
                <a:solidFill>
                  <a:srgbClr val="000066"/>
                </a:solidFill>
                <a:latin typeface="+mn-lt"/>
                <a:cs typeface="+mn-cs"/>
              </a:rPr>
              <a:t>constaté que des aliments pour hommes, du fourrage ou des espèces sauvages </a:t>
            </a:r>
            <a:r>
              <a:rPr lang="fr-FR" sz="1600" kern="0" dirty="0" smtClean="0">
                <a:solidFill>
                  <a:srgbClr val="000066"/>
                </a:solidFill>
                <a:latin typeface="+mn-lt"/>
                <a:cs typeface="+mn-cs"/>
              </a:rPr>
              <a:t>apparentées </a:t>
            </a:r>
            <a:r>
              <a:rPr lang="fr-FR" sz="1600" kern="0" dirty="0">
                <a:solidFill>
                  <a:srgbClr val="000066"/>
                </a:solidFill>
                <a:latin typeface="+mn-lt"/>
                <a:cs typeface="+mn-cs"/>
              </a:rPr>
              <a:t>contenaient accidentellement du matériel génétiquement modifié issu d’une culture ou d’un autre organisme génétiquement modifié(e)</a:t>
            </a:r>
          </a:p>
          <a:p>
            <a:pPr marL="360363" indent="-360363" eaLnBrk="0" fontAlgn="t" hangingPunct="0">
              <a:spcBef>
                <a:spcPct val="20000"/>
              </a:spcBef>
              <a:spcAft>
                <a:spcPts val="0"/>
              </a:spcAft>
              <a:buClr>
                <a:srgbClr val="7C7CA8"/>
              </a:buClr>
              <a:buFont typeface="Wingdings" pitchFamily="2" charset="2"/>
              <a:buChar char="q"/>
              <a:defRPr/>
            </a:pPr>
            <a:endParaRPr lang="fr-FR" sz="1600" b="1" kern="0" dirty="0">
              <a:solidFill>
                <a:srgbClr val="000066"/>
              </a:solidFill>
              <a:latin typeface="+mn-lt"/>
              <a:cs typeface="+mn-cs"/>
            </a:endParaRPr>
          </a:p>
          <a:p>
            <a:pPr marL="360363" indent="-360363" eaLnBrk="0" fontAlgn="t" hangingPunct="0">
              <a:spcBef>
                <a:spcPct val="20000"/>
              </a:spcBef>
              <a:spcAft>
                <a:spcPts val="0"/>
              </a:spcAft>
              <a:buClr>
                <a:srgbClr val="7C7CA8"/>
              </a:buClr>
              <a:buFont typeface="Wingdings" pitchFamily="2" charset="2"/>
              <a:buChar char="q"/>
              <a:defRPr/>
            </a:pPr>
            <a:r>
              <a:rPr lang="fr-FR" sz="1600" b="1" kern="0" dirty="0">
                <a:solidFill>
                  <a:srgbClr val="000066"/>
                </a:solidFill>
                <a:latin typeface="+mn-lt"/>
                <a:cs typeface="+mn-cs"/>
              </a:rPr>
              <a:t>44 cas de plantation ou de mise en circulation illégales </a:t>
            </a:r>
            <a:r>
              <a:rPr lang="fr-FR" sz="1600" kern="0" dirty="0">
                <a:solidFill>
                  <a:srgbClr val="000066"/>
                </a:solidFill>
                <a:latin typeface="+mn-lt"/>
                <a:cs typeface="+mn-cs"/>
              </a:rPr>
              <a:t>d’organismes génétiquement modifiés – où une plantation non autorisée ou une autre forme de libération dans la nature </a:t>
            </a:r>
            <a:r>
              <a:rPr lang="fr-FR" sz="1600" kern="0" dirty="0" smtClean="0">
                <a:solidFill>
                  <a:srgbClr val="000066"/>
                </a:solidFill>
                <a:latin typeface="+mn-lt"/>
                <a:cs typeface="+mn-cs"/>
              </a:rPr>
              <a:t>où </a:t>
            </a:r>
            <a:r>
              <a:rPr lang="fr-FR" sz="1600" kern="0" dirty="0">
                <a:solidFill>
                  <a:srgbClr val="000066"/>
                </a:solidFill>
                <a:latin typeface="+mn-lt"/>
                <a:cs typeface="+mn-cs"/>
              </a:rPr>
              <a:t>la chaîne alimentaire a eu lieu.</a:t>
            </a:r>
          </a:p>
          <a:p>
            <a:pPr marL="360363" indent="-360363" eaLnBrk="0" fontAlgn="t" hangingPunct="0">
              <a:spcBef>
                <a:spcPct val="20000"/>
              </a:spcBef>
              <a:spcAft>
                <a:spcPts val="0"/>
              </a:spcAft>
              <a:buClr>
                <a:srgbClr val="7C7CA8"/>
              </a:buClr>
              <a:defRPr/>
            </a:pPr>
            <a:endParaRPr lang="fr-FR" sz="1600" kern="0" dirty="0">
              <a:solidFill>
                <a:srgbClr val="000066"/>
              </a:solidFill>
              <a:latin typeface="+mn-lt"/>
              <a:cs typeface="+mn-cs"/>
            </a:endParaRPr>
          </a:p>
          <a:p>
            <a:pPr marL="360363" indent="-360363" algn="r" eaLnBrk="0" fontAlgn="t" hangingPunct="0">
              <a:spcBef>
                <a:spcPct val="20000"/>
              </a:spcBef>
              <a:spcAft>
                <a:spcPts val="0"/>
              </a:spcAft>
              <a:buClr>
                <a:srgbClr val="7C7CA8"/>
              </a:buClr>
              <a:buFont typeface="Wingdings" pitchFamily="2" charset="2"/>
              <a:buNone/>
              <a:defRPr/>
            </a:pPr>
            <a:r>
              <a:rPr lang="fr-FR" sz="1600" b="1" kern="0" dirty="0">
                <a:solidFill>
                  <a:srgbClr val="000066"/>
                </a:solidFill>
                <a:latin typeface="+mn-lt"/>
                <a:cs typeface="+mn-cs"/>
              </a:rPr>
              <a:t>www.gmcontaminationregister.org</a:t>
            </a:r>
          </a:p>
        </p:txBody>
      </p:sp>
      <p:sp>
        <p:nvSpPr>
          <p:cNvPr id="4" name="ZoneTexte 3"/>
          <p:cNvSpPr txBox="1"/>
          <p:nvPr/>
        </p:nvSpPr>
        <p:spPr>
          <a:xfrm>
            <a:off x="285720" y="0"/>
            <a:ext cx="3571900" cy="1785104"/>
          </a:xfrm>
          <a:prstGeom prst="rect">
            <a:avLst/>
          </a:prstGeom>
          <a:noFill/>
        </p:spPr>
        <p:txBody>
          <a:bodyPr wrap="square" rtlCol="0">
            <a:spAutoFit/>
          </a:bodyPr>
          <a:lstStyle/>
          <a:p>
            <a:pPr eaLnBrk="1" fontAlgn="auto" hangingPunct="1">
              <a:spcBef>
                <a:spcPts val="0"/>
              </a:spcBef>
              <a:spcAft>
                <a:spcPts val="0"/>
              </a:spcAft>
              <a:defRPr/>
            </a:pPr>
            <a:r>
              <a:rPr lang="fr-FR" b="1" kern="0" dirty="0" smtClean="0">
                <a:solidFill>
                  <a:schemeClr val="accent3">
                    <a:lumMod val="75000"/>
                  </a:schemeClr>
                </a:solidFill>
              </a:rPr>
              <a:t>GM Contamination </a:t>
            </a:r>
            <a:r>
              <a:rPr lang="fr-FR" b="1" kern="0" dirty="0" err="1" smtClean="0">
                <a:solidFill>
                  <a:schemeClr val="accent3">
                    <a:lumMod val="75000"/>
                  </a:schemeClr>
                </a:solidFill>
              </a:rPr>
              <a:t>Register</a:t>
            </a:r>
            <a:endParaRPr lang="fr-FR" b="1" kern="0" dirty="0" smtClean="0">
              <a:solidFill>
                <a:schemeClr val="accent3">
                  <a:lumMod val="75000"/>
                </a:schemeClr>
              </a:solidFill>
            </a:endParaRPr>
          </a:p>
          <a:p>
            <a:pPr eaLnBrk="1" fontAlgn="auto" hangingPunct="1">
              <a:spcBef>
                <a:spcPts val="0"/>
              </a:spcBef>
              <a:spcAft>
                <a:spcPts val="0"/>
              </a:spcAft>
              <a:defRPr/>
            </a:pPr>
            <a:r>
              <a:rPr lang="fr-FR" b="1" kern="0" dirty="0" smtClean="0">
                <a:solidFill>
                  <a:srgbClr val="00B050"/>
                </a:solidFill>
              </a:rPr>
              <a:t>Rapport 2007</a:t>
            </a:r>
          </a:p>
          <a:p>
            <a:pPr eaLnBrk="1" fontAlgn="auto" hangingPunct="1">
              <a:spcBef>
                <a:spcPts val="0"/>
              </a:spcBef>
              <a:spcAft>
                <a:spcPts val="0"/>
              </a:spcAft>
              <a:defRPr/>
            </a:pPr>
            <a:r>
              <a:rPr lang="fr-FR" sz="1400" kern="0" dirty="0" smtClean="0">
                <a:solidFill>
                  <a:srgbClr val="000066"/>
                </a:solidFill>
              </a:rPr>
              <a:t>Revue annuelle des cas de contamination, de la plantation illégale et des effets secondaires négatifs des organismes génétiquement modifiés</a:t>
            </a:r>
            <a:endParaRPr lang="en-US" sz="1400" dirty="0" smtClean="0"/>
          </a:p>
          <a:p>
            <a:endParaRPr lang="fr-FR" dirty="0"/>
          </a:p>
        </p:txBody>
      </p:sp>
    </p:spTree>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l="1613" t="1939" r="1117" b="1799"/>
          <a:stretch>
            <a:fillRect/>
          </a:stretch>
        </p:blipFill>
        <p:spPr bwMode="auto">
          <a:xfrm>
            <a:off x="142194" y="142852"/>
            <a:ext cx="8859612" cy="3627413"/>
          </a:xfrm>
          <a:prstGeom prst="rect">
            <a:avLst/>
          </a:prstGeom>
          <a:noFill/>
          <a:ln w="9525" algn="ctr">
            <a:noFill/>
            <a:miter lim="800000"/>
            <a:headEnd/>
            <a:tailEnd/>
          </a:ln>
        </p:spPr>
      </p:pic>
      <p:sp>
        <p:nvSpPr>
          <p:cNvPr id="3" name="Rectangle 2"/>
          <p:cNvSpPr/>
          <p:nvPr/>
        </p:nvSpPr>
        <p:spPr>
          <a:xfrm>
            <a:off x="6858016" y="3929066"/>
            <a:ext cx="2285984" cy="2677656"/>
          </a:xfrm>
          <a:prstGeom prst="rect">
            <a:avLst/>
          </a:prstGeom>
        </p:spPr>
        <p:txBody>
          <a:bodyPr wrap="square">
            <a:spAutoFit/>
          </a:bodyPr>
          <a:lstStyle/>
          <a:p>
            <a:r>
              <a:rPr lang="fr-FR" sz="700" b="1" dirty="0" smtClean="0"/>
              <a:t>Consultation du registre </a:t>
            </a:r>
          </a:p>
          <a:p>
            <a:r>
              <a:rPr lang="fr-FR" sz="700" b="1" dirty="0" smtClean="0"/>
              <a:t>___________________________</a:t>
            </a:r>
          </a:p>
          <a:p>
            <a:r>
              <a:rPr lang="fr-FR" sz="700" b="1" dirty="0" smtClean="0"/>
              <a:t>Trouver les incidents de contamination à l’aide de l’un ou de plusieurs des critères de recherche suivants :</a:t>
            </a:r>
          </a:p>
          <a:p>
            <a:r>
              <a:rPr lang="fr-FR" sz="700" b="1" dirty="0" smtClean="0"/>
              <a:t>___________________________</a:t>
            </a:r>
          </a:p>
          <a:p>
            <a:r>
              <a:rPr lang="fr-FR" sz="700" b="1" dirty="0" smtClean="0"/>
              <a:t>Région/continent et pays</a:t>
            </a:r>
          </a:p>
          <a:p>
            <a:r>
              <a:rPr lang="fr-FR" sz="700" dirty="0" smtClean="0"/>
              <a:t>Chercher à partir de la zone dans laquelle l’incident est survenu</a:t>
            </a:r>
          </a:p>
          <a:p>
            <a:r>
              <a:rPr lang="fr-FR" sz="700" dirty="0" smtClean="0"/>
              <a:t>_______________________________</a:t>
            </a:r>
          </a:p>
          <a:p>
            <a:r>
              <a:rPr lang="fr-FR" sz="700" dirty="0" smtClean="0"/>
              <a:t>votre choix/tous</a:t>
            </a:r>
          </a:p>
          <a:p>
            <a:r>
              <a:rPr lang="fr-FR" sz="700" dirty="0" smtClean="0"/>
              <a:t>_______________________________</a:t>
            </a:r>
            <a:endParaRPr lang="fr-FR" sz="700" b="1" dirty="0" smtClean="0"/>
          </a:p>
          <a:p>
            <a:r>
              <a:rPr lang="fr-FR" sz="700" b="1" dirty="0" smtClean="0"/>
              <a:t>Catégorie d’incident</a:t>
            </a:r>
          </a:p>
          <a:p>
            <a:r>
              <a:rPr lang="fr-FR" sz="700" dirty="0" smtClean="0"/>
              <a:t>Rechercher les incidents liés à la contamination, à la plantation illégale ou aux effets secondaires négatifs de l’agriculture</a:t>
            </a:r>
          </a:p>
          <a:p>
            <a:r>
              <a:rPr lang="fr-FR" sz="700" dirty="0" smtClean="0"/>
              <a:t>_______________________________</a:t>
            </a:r>
          </a:p>
          <a:p>
            <a:r>
              <a:rPr lang="fr-FR" sz="700" dirty="0" smtClean="0"/>
              <a:t>votre choix/tous</a:t>
            </a:r>
          </a:p>
          <a:p>
            <a:r>
              <a:rPr lang="fr-FR" sz="700" dirty="0" smtClean="0"/>
              <a:t>_______________________________</a:t>
            </a:r>
            <a:endParaRPr lang="fr-FR" sz="700" b="1" dirty="0" smtClean="0"/>
          </a:p>
          <a:p>
            <a:r>
              <a:rPr lang="fr-FR" sz="700" b="1" dirty="0" smtClean="0"/>
              <a:t>Qu’est-ce qui a été contaminé ?</a:t>
            </a:r>
          </a:p>
          <a:p>
            <a:r>
              <a:rPr lang="fr-FR" sz="700" dirty="0" smtClean="0"/>
              <a:t>_______________________________</a:t>
            </a:r>
          </a:p>
          <a:p>
            <a:r>
              <a:rPr lang="fr-FR" sz="700" dirty="0" smtClean="0"/>
              <a:t>votre choix/tous</a:t>
            </a:r>
          </a:p>
          <a:p>
            <a:r>
              <a:rPr lang="fr-FR" sz="700" dirty="0" smtClean="0"/>
              <a:t>_______________________________</a:t>
            </a:r>
          </a:p>
          <a:p>
            <a:r>
              <a:rPr lang="fr-FR" sz="700" b="1" dirty="0" smtClean="0"/>
              <a:t>Organisme GM concerné</a:t>
            </a:r>
          </a:p>
        </p:txBody>
      </p:sp>
      <p:sp>
        <p:nvSpPr>
          <p:cNvPr id="7" name="Rectangle 6"/>
          <p:cNvSpPr/>
          <p:nvPr/>
        </p:nvSpPr>
        <p:spPr>
          <a:xfrm>
            <a:off x="0" y="4018998"/>
            <a:ext cx="1571604" cy="1200329"/>
          </a:xfrm>
          <a:prstGeom prst="rect">
            <a:avLst/>
          </a:prstGeom>
        </p:spPr>
        <p:txBody>
          <a:bodyPr wrap="square">
            <a:spAutoFit/>
          </a:bodyPr>
          <a:lstStyle/>
          <a:p>
            <a:pPr lvl="0"/>
            <a:r>
              <a:rPr lang="fr-FR" sz="800" b="1" dirty="0" smtClean="0">
                <a:solidFill>
                  <a:prstClr val="black"/>
                </a:solidFill>
              </a:rPr>
              <a:t>Dernières nouvelles</a:t>
            </a:r>
          </a:p>
          <a:p>
            <a:pPr lvl="0"/>
            <a:r>
              <a:rPr lang="fr-FR" sz="800" b="1" dirty="0" smtClean="0">
                <a:solidFill>
                  <a:prstClr val="black"/>
                </a:solidFill>
              </a:rPr>
              <a:t>Le lin « </a:t>
            </a:r>
            <a:r>
              <a:rPr lang="fr-FR" sz="800" b="1" dirty="0" err="1" smtClean="0">
                <a:solidFill>
                  <a:prstClr val="black"/>
                </a:solidFill>
              </a:rPr>
              <a:t>Triffid</a:t>
            </a:r>
            <a:r>
              <a:rPr lang="fr-FR" sz="800" b="1" dirty="0" smtClean="0">
                <a:solidFill>
                  <a:prstClr val="black"/>
                </a:solidFill>
              </a:rPr>
              <a:t> » cause la contamination à travers le monde</a:t>
            </a:r>
          </a:p>
          <a:p>
            <a:pPr lvl="0"/>
            <a:r>
              <a:rPr lang="fr-FR" sz="800" dirty="0" smtClean="0">
                <a:solidFill>
                  <a:prstClr val="black"/>
                </a:solidFill>
              </a:rPr>
              <a:t>Du lin génétiquement modifié non autorisé en provenance du Canada est découvert dans un nombre croissant de pays</a:t>
            </a:r>
          </a:p>
        </p:txBody>
      </p:sp>
      <p:cxnSp>
        <p:nvCxnSpPr>
          <p:cNvPr id="9" name="Connecteur droit avec flèche 8"/>
          <p:cNvCxnSpPr/>
          <p:nvPr/>
        </p:nvCxnSpPr>
        <p:spPr>
          <a:xfrm rot="5400000">
            <a:off x="-893007" y="2821777"/>
            <a:ext cx="2286016" cy="21431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42844" y="5380672"/>
            <a:ext cx="1500198" cy="1323439"/>
          </a:xfrm>
          <a:prstGeom prst="rect">
            <a:avLst/>
          </a:prstGeom>
        </p:spPr>
        <p:txBody>
          <a:bodyPr wrap="square">
            <a:spAutoFit/>
          </a:bodyPr>
          <a:lstStyle/>
          <a:p>
            <a:r>
              <a:rPr lang="fr-FR" sz="800" b="1" dirty="0" err="1" smtClean="0"/>
              <a:t>Etats-Unis</a:t>
            </a:r>
            <a:r>
              <a:rPr lang="fr-FR" sz="800" b="1" dirty="0" smtClean="0"/>
              <a:t> – Des essais au champ concernant des OGM contaminent les stocks de riz à travers le monde</a:t>
            </a:r>
          </a:p>
          <a:p>
            <a:r>
              <a:rPr lang="fr-FR" sz="800" dirty="0" smtClean="0"/>
              <a:t>Du riz génétiquement modifié non autorisé appartenant à Bayer </a:t>
            </a:r>
            <a:r>
              <a:rPr lang="fr-FR" sz="800" dirty="0" err="1" smtClean="0"/>
              <a:t>CropScience</a:t>
            </a:r>
            <a:r>
              <a:rPr lang="fr-FR" sz="800" dirty="0" smtClean="0"/>
              <a:t> découvert dans du riz américain…</a:t>
            </a:r>
          </a:p>
        </p:txBody>
      </p:sp>
      <p:cxnSp>
        <p:nvCxnSpPr>
          <p:cNvPr id="24" name="Connecteur droit avec flèche 23"/>
          <p:cNvCxnSpPr/>
          <p:nvPr/>
        </p:nvCxnSpPr>
        <p:spPr>
          <a:xfrm rot="5400000">
            <a:off x="1178695" y="5036355"/>
            <a:ext cx="642942" cy="14287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rot="16200000" flipH="1">
            <a:off x="1035819" y="4250537"/>
            <a:ext cx="1000132" cy="714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1857356" y="3964924"/>
            <a:ext cx="4857784" cy="2893100"/>
          </a:xfrm>
          <a:prstGeom prst="rect">
            <a:avLst/>
          </a:prstGeom>
          <a:noFill/>
        </p:spPr>
        <p:txBody>
          <a:bodyPr wrap="square" rtlCol="0">
            <a:spAutoFit/>
          </a:bodyPr>
          <a:lstStyle/>
          <a:p>
            <a:r>
              <a:rPr lang="fr-FR" sz="800" b="1" dirty="0" smtClean="0"/>
              <a:t>GM Contamination </a:t>
            </a:r>
            <a:r>
              <a:rPr lang="fr-FR" sz="800" b="1" dirty="0" err="1" smtClean="0"/>
              <a:t>Register</a:t>
            </a:r>
            <a:endParaRPr lang="fr-FR" sz="800" b="1" dirty="0" smtClean="0"/>
          </a:p>
          <a:p>
            <a:endParaRPr lang="fr-FR" sz="700" dirty="0" smtClean="0"/>
          </a:p>
          <a:p>
            <a:r>
              <a:rPr lang="fr-FR" sz="700" dirty="0" smtClean="0"/>
              <a:t>Ce registre de la contamination à l’OGM est le premier du genre dans le monde.</a:t>
            </a:r>
          </a:p>
          <a:p>
            <a:endParaRPr lang="fr-FR" sz="700" dirty="0" smtClean="0"/>
          </a:p>
          <a:p>
            <a:r>
              <a:rPr lang="fr-FR" sz="700" dirty="0" smtClean="0"/>
              <a:t>Des cultures génétiquement modifiées ont été plantées pour la première fois à grande échelle en 1996. Toutefois, il a toujours existé des préoccupations concernant leurs effets tant sur la santé que sur l’environnement. Une préoccupation particulière concerne le fait qu’une fois lâchés, il soit impossible de circonscrire ou maîtriser l’évolution dans l’espace de ces organismes, tandis qu’il n’existe aucun système mondial de suivi.</a:t>
            </a:r>
          </a:p>
          <a:p>
            <a:endParaRPr lang="fr-FR" sz="700" dirty="0" smtClean="0"/>
          </a:p>
          <a:p>
            <a:r>
              <a:rPr lang="fr-FR" sz="700" dirty="0" smtClean="0"/>
              <a:t>En raison de cet échec, des agences nationales et internationales, </a:t>
            </a:r>
            <a:r>
              <a:rPr lang="fr-FR" sz="700" dirty="0" err="1" smtClean="0"/>
              <a:t>GeneWatch</a:t>
            </a:r>
            <a:r>
              <a:rPr lang="fr-FR" sz="700" dirty="0" smtClean="0"/>
              <a:t> UK et Greenpeace International ont lancé une initiative conjointe en 2005 afin d’enregistrer tous les cas de contamination dus à la libération intentionnelle ou accidentelle d’organismes génétiquement modifiés (GM) connus également sous le nom d’organismes transgéniques.</a:t>
            </a:r>
          </a:p>
          <a:p>
            <a:endParaRPr lang="fr-FR" sz="700" dirty="0" smtClean="0"/>
          </a:p>
          <a:p>
            <a:r>
              <a:rPr lang="fr-FR" sz="700" dirty="0" smtClean="0"/>
              <a:t>Cette initiative  prend en compte également les plantations illégales de cultures GM et les effets secondaires négatifs de l’agriculture qui sont signalés. Seuls les cas qui ont été officiellement prouvés sont enregistrés ici. Il peut en exister d’autres qui n’ont pas encore été détectés.</a:t>
            </a:r>
          </a:p>
          <a:p>
            <a:endParaRPr lang="fr-FR" sz="700" dirty="0" smtClean="0"/>
          </a:p>
          <a:p>
            <a:r>
              <a:rPr lang="fr-FR" sz="700" dirty="0" smtClean="0"/>
              <a:t>Le présent site se veut une ressource pour les individus, les groupes d’intérêt publics et les gouvernements. Le registre peut être consulté afin de savoir où, quand et comment une contamination est survenue. Il contient des informations, des liens et des sources sur les sites web de </a:t>
            </a:r>
            <a:r>
              <a:rPr lang="fr-FR" sz="700" dirty="0" err="1" smtClean="0"/>
              <a:t>GeneWatch</a:t>
            </a:r>
            <a:r>
              <a:rPr lang="fr-FR" sz="700" dirty="0" smtClean="0"/>
              <a:t> UK, de Greenpeace, ainsi que d’autres sites utiles.</a:t>
            </a:r>
          </a:p>
          <a:p>
            <a:endParaRPr lang="fr-FR" sz="700" dirty="0" smtClean="0"/>
          </a:p>
          <a:p>
            <a:r>
              <a:rPr lang="fr-FR" sz="700" b="1" dirty="0" smtClean="0"/>
              <a:t>Pour des informations sur les moments où de nouveaux cas sont ajoutés à «GM Contamination </a:t>
            </a:r>
            <a:r>
              <a:rPr lang="fr-FR" sz="700" b="1" dirty="0" err="1" smtClean="0"/>
              <a:t>Register</a:t>
            </a:r>
            <a:r>
              <a:rPr lang="fr-FR" sz="700" b="1" dirty="0" smtClean="0"/>
              <a:t> » (Registre de la contamination à l’OGM), prière d’envoyer un(e)…</a:t>
            </a:r>
          </a:p>
          <a:p>
            <a:endParaRPr lang="fr-FR" sz="700" dirty="0"/>
          </a:p>
        </p:txBody>
      </p:sp>
    </p:spTree>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6852</TotalTime>
  <Words>1749</Words>
  <Application>Microsoft Office PowerPoint</Application>
  <PresentationFormat>On-screen Show (4:3)</PresentationFormat>
  <Paragraphs>195</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Office-thema</vt:lpstr>
      <vt:lpstr>« Renforcement des capacités pour la gestion saine de la biotechnologie en Afrique subsaharienne (SABIMA) »  Cours sur la gestion responsable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Projet SABIMA</vt:lpstr>
      <vt:lpstr>Projet SABIMA</vt:lpstr>
      <vt:lpstr>Projet SABIMA</vt:lpstr>
      <vt:lpstr>SABIMA Project</vt:lpstr>
      <vt:lpstr>Projet SABIMA</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Patrick</dc:creator>
  <cp:lastModifiedBy>walhassan</cp:lastModifiedBy>
  <cp:revision>232</cp:revision>
  <dcterms:created xsi:type="dcterms:W3CDTF">2010-08-20T14:20:39Z</dcterms:created>
  <dcterms:modified xsi:type="dcterms:W3CDTF">2012-08-20T22:20:07Z</dcterms:modified>
</cp:coreProperties>
</file>