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394" r:id="rId3"/>
    <p:sldId id="313" r:id="rId4"/>
    <p:sldId id="314" r:id="rId5"/>
    <p:sldId id="315" r:id="rId6"/>
    <p:sldId id="316" r:id="rId7"/>
    <p:sldId id="317" r:id="rId8"/>
    <p:sldId id="318" r:id="rId9"/>
    <p:sldId id="319" r:id="rId10"/>
    <p:sldId id="320" r:id="rId11"/>
    <p:sldId id="321" r:id="rId12"/>
    <p:sldId id="403" r:id="rId13"/>
    <p:sldId id="322" r:id="rId14"/>
    <p:sldId id="323" r:id="rId15"/>
    <p:sldId id="324" r:id="rId16"/>
    <p:sldId id="325" r:id="rId17"/>
    <p:sldId id="326" r:id="rId18"/>
    <p:sldId id="404" r:id="rId19"/>
    <p:sldId id="327" r:id="rId20"/>
    <p:sldId id="328" r:id="rId21"/>
    <p:sldId id="329" r:id="rId22"/>
    <p:sldId id="402"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75519" autoAdjust="0"/>
  </p:normalViewPr>
  <p:slideViewPr>
    <p:cSldViewPr>
      <p:cViewPr>
        <p:scale>
          <a:sx n="100" d="100"/>
          <a:sy n="100" d="100"/>
        </p:scale>
        <p:origin x="-210"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33756-44C2-4E31-9668-EB865117959F}" type="datetimeFigureOut">
              <a:rPr lang="en-US" smtClean="0"/>
              <a:pPr/>
              <a:t>8/20/2012</a:t>
            </a:fld>
            <a:endParaRPr lang="en-US"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1E4CA-DCBA-4DFF-8FE5-09F29D5F90BA}" type="slidenum">
              <a:rPr lang="en-US" smtClean="0"/>
              <a:pPr/>
              <a:t>‹#›</a:t>
            </a:fld>
            <a:endParaRPr lang="en-US" dirty="0"/>
          </a:p>
        </p:txBody>
      </p:sp>
    </p:spTree>
    <p:extLst>
      <p:ext uri="{BB962C8B-B14F-4D97-AF65-F5344CB8AC3E}">
        <p14:creationId xmlns:p14="http://schemas.microsoft.com/office/powerpoint/2010/main" xmlns="" val="2818249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a:ln/>
        </p:spPr>
      </p:sp>
      <p:sp>
        <p:nvSpPr>
          <p:cNvPr id="115715" name="Tijdelijke aanduiding voor notities 2"/>
          <p:cNvSpPr>
            <a:spLocks noGrp="1"/>
          </p:cNvSpPr>
          <p:nvPr>
            <p:ph type="body" idx="1"/>
          </p:nvPr>
        </p:nvSpPr>
        <p:spPr>
          <a:noFill/>
          <a:ln/>
        </p:spPr>
        <p:txBody>
          <a:bodyPr/>
          <a:lstStyle/>
          <a:p>
            <a:pPr eaLnBrk="1" hangingPunct="1"/>
            <a:endParaRPr lang="en-US" dirty="0" smtClean="0"/>
          </a:p>
        </p:txBody>
      </p:sp>
      <p:sp>
        <p:nvSpPr>
          <p:cNvPr id="115716" name="Tijdelijke aanduiding voor dianummer 3"/>
          <p:cNvSpPr>
            <a:spLocks noGrp="1"/>
          </p:cNvSpPr>
          <p:nvPr>
            <p:ph type="sldNum" sz="quarter" idx="5"/>
          </p:nvPr>
        </p:nvSpPr>
        <p:spPr>
          <a:noFill/>
        </p:spPr>
        <p:txBody>
          <a:bodyPr/>
          <a:lstStyle/>
          <a:p>
            <a:fld id="{72703486-D6CB-4B3E-A6EA-8BB1B0332747}" type="slidenum">
              <a:rPr lang="nl-NL" smtClean="0"/>
              <a:pPr/>
              <a:t>1</a:t>
            </a:fld>
            <a:endParaRPr lang="nl-N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jdelijke aanduiding voor dia-afbeelding 1"/>
          <p:cNvSpPr>
            <a:spLocks noGrp="1" noRot="1" noChangeAspect="1" noTextEdit="1"/>
          </p:cNvSpPr>
          <p:nvPr>
            <p:ph type="sldImg"/>
          </p:nvPr>
        </p:nvSpPr>
        <p:spPr>
          <a:ln/>
        </p:spPr>
      </p:sp>
      <p:sp>
        <p:nvSpPr>
          <p:cNvPr id="179203" name="Tijdelijke aanduiding voor notities 2"/>
          <p:cNvSpPr>
            <a:spLocks noGrp="1"/>
          </p:cNvSpPr>
          <p:nvPr>
            <p:ph type="body" idx="1"/>
          </p:nvPr>
        </p:nvSpPr>
        <p:spPr>
          <a:noFill/>
          <a:ln/>
        </p:spPr>
        <p:txBody>
          <a:bodyPr/>
          <a:lstStyle/>
          <a:p>
            <a:endParaRPr lang="en-US" dirty="0" smtClean="0"/>
          </a:p>
        </p:txBody>
      </p:sp>
      <p:sp>
        <p:nvSpPr>
          <p:cNvPr id="179204" name="Tijdelijke aanduiding voor dianummer 3"/>
          <p:cNvSpPr>
            <a:spLocks noGrp="1"/>
          </p:cNvSpPr>
          <p:nvPr>
            <p:ph type="sldNum" sz="quarter" idx="5"/>
          </p:nvPr>
        </p:nvSpPr>
        <p:spPr>
          <a:noFill/>
        </p:spPr>
        <p:txBody>
          <a:bodyPr/>
          <a:lstStyle/>
          <a:p>
            <a:fld id="{BD8DBB36-A662-45C7-9E97-FC8B6AF80C3A}" type="slidenum">
              <a:rPr lang="nl-NL" smtClean="0"/>
              <a:pPr/>
              <a:t>10</a:t>
            </a:fld>
            <a:endParaRPr lang="nl-N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jdelijke aanduiding voor dia-afbeelding 1"/>
          <p:cNvSpPr>
            <a:spLocks noGrp="1" noRot="1" noChangeAspect="1" noTextEdit="1"/>
          </p:cNvSpPr>
          <p:nvPr>
            <p:ph type="sldImg"/>
          </p:nvPr>
        </p:nvSpPr>
        <p:spPr>
          <a:ln/>
        </p:spPr>
      </p:sp>
      <p:sp>
        <p:nvSpPr>
          <p:cNvPr id="180227" name="Tijdelijke aanduiding voor notities 2"/>
          <p:cNvSpPr>
            <a:spLocks noGrp="1"/>
          </p:cNvSpPr>
          <p:nvPr>
            <p:ph type="body" idx="1"/>
          </p:nvPr>
        </p:nvSpPr>
        <p:spPr>
          <a:noFill/>
          <a:ln/>
        </p:spPr>
        <p:txBody>
          <a:bodyPr/>
          <a:lstStyle/>
          <a:p>
            <a:endParaRPr lang="en-US" dirty="0" smtClean="0"/>
          </a:p>
        </p:txBody>
      </p:sp>
      <p:sp>
        <p:nvSpPr>
          <p:cNvPr id="180228" name="Tijdelijke aanduiding voor dianummer 3"/>
          <p:cNvSpPr>
            <a:spLocks noGrp="1"/>
          </p:cNvSpPr>
          <p:nvPr>
            <p:ph type="sldNum" sz="quarter" idx="5"/>
          </p:nvPr>
        </p:nvSpPr>
        <p:spPr>
          <a:noFill/>
        </p:spPr>
        <p:txBody>
          <a:bodyPr/>
          <a:lstStyle/>
          <a:p>
            <a:fld id="{E283BFF6-93CA-49CD-AD14-23008ADB9446}" type="slidenum">
              <a:rPr lang="nl-NL" smtClean="0"/>
              <a:pPr/>
              <a:t>11</a:t>
            </a:fld>
            <a:endParaRPr lang="nl-NL"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jdelijke aanduiding voor dia-afbeelding 1"/>
          <p:cNvSpPr>
            <a:spLocks noGrp="1" noRot="1" noChangeAspect="1" noTextEdit="1"/>
          </p:cNvSpPr>
          <p:nvPr>
            <p:ph type="sldImg"/>
          </p:nvPr>
        </p:nvSpPr>
        <p:spPr>
          <a:ln/>
        </p:spPr>
      </p:sp>
      <p:sp>
        <p:nvSpPr>
          <p:cNvPr id="180227" name="Tijdelijke aanduiding voor notities 2"/>
          <p:cNvSpPr>
            <a:spLocks noGrp="1"/>
          </p:cNvSpPr>
          <p:nvPr>
            <p:ph type="body" idx="1"/>
          </p:nvPr>
        </p:nvSpPr>
        <p:spPr>
          <a:noFill/>
          <a:ln/>
        </p:spPr>
        <p:txBody>
          <a:bodyPr/>
          <a:lstStyle/>
          <a:p>
            <a:endParaRPr lang="en-US" dirty="0" smtClean="0"/>
          </a:p>
        </p:txBody>
      </p:sp>
      <p:sp>
        <p:nvSpPr>
          <p:cNvPr id="180228" name="Tijdelijke aanduiding voor dianummer 3"/>
          <p:cNvSpPr>
            <a:spLocks noGrp="1"/>
          </p:cNvSpPr>
          <p:nvPr>
            <p:ph type="sldNum" sz="quarter" idx="5"/>
          </p:nvPr>
        </p:nvSpPr>
        <p:spPr>
          <a:noFill/>
        </p:spPr>
        <p:txBody>
          <a:bodyPr/>
          <a:lstStyle/>
          <a:p>
            <a:fld id="{E283BFF6-93CA-49CD-AD14-23008ADB9446}" type="slidenum">
              <a:rPr lang="nl-NL" smtClean="0"/>
              <a:pPr/>
              <a:t>12</a:t>
            </a:fld>
            <a:endParaRPr lang="nl-N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jdelijke aanduiding voor dia-afbeelding 1"/>
          <p:cNvSpPr>
            <a:spLocks noGrp="1" noRot="1" noChangeAspect="1" noTextEdit="1"/>
          </p:cNvSpPr>
          <p:nvPr>
            <p:ph type="sldImg"/>
          </p:nvPr>
        </p:nvSpPr>
        <p:spPr>
          <a:ln/>
        </p:spPr>
      </p:sp>
      <p:sp>
        <p:nvSpPr>
          <p:cNvPr id="181251" name="Tijdelijke aanduiding voor notities 2"/>
          <p:cNvSpPr>
            <a:spLocks noGrp="1"/>
          </p:cNvSpPr>
          <p:nvPr>
            <p:ph type="body" idx="1"/>
          </p:nvPr>
        </p:nvSpPr>
        <p:spPr>
          <a:noFill/>
          <a:ln/>
        </p:spPr>
        <p:txBody>
          <a:bodyPr/>
          <a:lstStyle/>
          <a:p>
            <a:endParaRPr lang="en-US" dirty="0" smtClean="0"/>
          </a:p>
        </p:txBody>
      </p:sp>
      <p:sp>
        <p:nvSpPr>
          <p:cNvPr id="181252" name="Tijdelijke aanduiding voor dianummer 3"/>
          <p:cNvSpPr>
            <a:spLocks noGrp="1"/>
          </p:cNvSpPr>
          <p:nvPr>
            <p:ph type="sldNum" sz="quarter" idx="5"/>
          </p:nvPr>
        </p:nvSpPr>
        <p:spPr>
          <a:noFill/>
        </p:spPr>
        <p:txBody>
          <a:bodyPr/>
          <a:lstStyle/>
          <a:p>
            <a:fld id="{E70CE296-24AA-4617-9B3E-53E4A7C717A9}" type="slidenum">
              <a:rPr lang="nl-NL" smtClean="0"/>
              <a:pPr/>
              <a:t>13</a:t>
            </a:fld>
            <a:endParaRPr lang="nl-NL"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jdelijke aanduiding voor dia-afbeelding 1"/>
          <p:cNvSpPr>
            <a:spLocks noGrp="1" noRot="1" noChangeAspect="1" noTextEdit="1"/>
          </p:cNvSpPr>
          <p:nvPr>
            <p:ph type="sldImg"/>
          </p:nvPr>
        </p:nvSpPr>
        <p:spPr>
          <a:ln/>
        </p:spPr>
      </p:sp>
      <p:sp>
        <p:nvSpPr>
          <p:cNvPr id="182275" name="Tijdelijke aanduiding voor notities 2"/>
          <p:cNvSpPr>
            <a:spLocks noGrp="1"/>
          </p:cNvSpPr>
          <p:nvPr>
            <p:ph type="body" idx="1"/>
          </p:nvPr>
        </p:nvSpPr>
        <p:spPr>
          <a:noFill/>
          <a:ln/>
        </p:spPr>
        <p:txBody>
          <a:bodyPr/>
          <a:lstStyle/>
          <a:p>
            <a:endParaRPr lang="en-US" dirty="0" smtClean="0"/>
          </a:p>
        </p:txBody>
      </p:sp>
      <p:sp>
        <p:nvSpPr>
          <p:cNvPr id="182276" name="Tijdelijke aanduiding voor dianummer 3"/>
          <p:cNvSpPr>
            <a:spLocks noGrp="1"/>
          </p:cNvSpPr>
          <p:nvPr>
            <p:ph type="sldNum" sz="quarter" idx="5"/>
          </p:nvPr>
        </p:nvSpPr>
        <p:spPr>
          <a:noFill/>
        </p:spPr>
        <p:txBody>
          <a:bodyPr/>
          <a:lstStyle/>
          <a:p>
            <a:fld id="{A2861F3F-BC5C-464F-BA4B-A5DF0B7A1A7D}" type="slidenum">
              <a:rPr lang="nl-NL" smtClean="0"/>
              <a:pPr/>
              <a:t>14</a:t>
            </a:fld>
            <a:endParaRPr lang="nl-NL"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jdelijke aanduiding voor dia-afbeelding 1"/>
          <p:cNvSpPr>
            <a:spLocks noGrp="1" noRot="1" noChangeAspect="1" noTextEdit="1"/>
          </p:cNvSpPr>
          <p:nvPr>
            <p:ph type="sldImg"/>
          </p:nvPr>
        </p:nvSpPr>
        <p:spPr>
          <a:ln/>
        </p:spPr>
      </p:sp>
      <p:sp>
        <p:nvSpPr>
          <p:cNvPr id="183299" name="Tijdelijke aanduiding voor notities 2"/>
          <p:cNvSpPr>
            <a:spLocks noGrp="1"/>
          </p:cNvSpPr>
          <p:nvPr>
            <p:ph type="body" idx="1"/>
          </p:nvPr>
        </p:nvSpPr>
        <p:spPr>
          <a:noFill/>
          <a:ln/>
        </p:spPr>
        <p:txBody>
          <a:bodyPr/>
          <a:lstStyle/>
          <a:p>
            <a:endParaRPr lang="en-US" dirty="0" smtClean="0"/>
          </a:p>
        </p:txBody>
      </p:sp>
      <p:sp>
        <p:nvSpPr>
          <p:cNvPr id="183300" name="Tijdelijke aanduiding voor dianummer 3"/>
          <p:cNvSpPr>
            <a:spLocks noGrp="1"/>
          </p:cNvSpPr>
          <p:nvPr>
            <p:ph type="sldNum" sz="quarter" idx="5"/>
          </p:nvPr>
        </p:nvSpPr>
        <p:spPr>
          <a:noFill/>
        </p:spPr>
        <p:txBody>
          <a:bodyPr/>
          <a:lstStyle/>
          <a:p>
            <a:fld id="{94CB6ED9-65FC-4711-AECB-DAFDBF98CE64}" type="slidenum">
              <a:rPr lang="nl-NL" smtClean="0"/>
              <a:pPr/>
              <a:t>15</a:t>
            </a:fld>
            <a:endParaRPr lang="nl-NL"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jdelijke aanduiding voor dia-afbeelding 1"/>
          <p:cNvSpPr>
            <a:spLocks noGrp="1" noRot="1" noChangeAspect="1" noTextEdit="1"/>
          </p:cNvSpPr>
          <p:nvPr>
            <p:ph type="sldImg"/>
          </p:nvPr>
        </p:nvSpPr>
        <p:spPr>
          <a:ln/>
        </p:spPr>
      </p:sp>
      <p:sp>
        <p:nvSpPr>
          <p:cNvPr id="184323" name="Tijdelijke aanduiding voor notities 2"/>
          <p:cNvSpPr>
            <a:spLocks noGrp="1"/>
          </p:cNvSpPr>
          <p:nvPr>
            <p:ph type="body" idx="1"/>
          </p:nvPr>
        </p:nvSpPr>
        <p:spPr>
          <a:noFill/>
          <a:ln/>
        </p:spPr>
        <p:txBody>
          <a:bodyPr/>
          <a:lstStyle/>
          <a:p>
            <a:endParaRPr lang="en-US" dirty="0" smtClean="0"/>
          </a:p>
        </p:txBody>
      </p:sp>
      <p:sp>
        <p:nvSpPr>
          <p:cNvPr id="184324" name="Tijdelijke aanduiding voor dianummer 3"/>
          <p:cNvSpPr>
            <a:spLocks noGrp="1"/>
          </p:cNvSpPr>
          <p:nvPr>
            <p:ph type="sldNum" sz="quarter" idx="5"/>
          </p:nvPr>
        </p:nvSpPr>
        <p:spPr>
          <a:noFill/>
        </p:spPr>
        <p:txBody>
          <a:bodyPr/>
          <a:lstStyle/>
          <a:p>
            <a:fld id="{75CAF2B7-97F3-4172-834C-C26010A7AC98}" type="slidenum">
              <a:rPr lang="nl-NL" smtClean="0"/>
              <a:pPr/>
              <a:t>16</a:t>
            </a:fld>
            <a:endParaRPr lang="nl-NL"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jdelijke aanduiding voor dia-afbeelding 1"/>
          <p:cNvSpPr>
            <a:spLocks noGrp="1" noRot="1" noChangeAspect="1" noTextEdit="1"/>
          </p:cNvSpPr>
          <p:nvPr>
            <p:ph type="sldImg"/>
          </p:nvPr>
        </p:nvSpPr>
        <p:spPr>
          <a:ln/>
        </p:spPr>
      </p:sp>
      <p:sp>
        <p:nvSpPr>
          <p:cNvPr id="185347" name="Tijdelijke aanduiding voor notities 2"/>
          <p:cNvSpPr>
            <a:spLocks noGrp="1"/>
          </p:cNvSpPr>
          <p:nvPr>
            <p:ph type="body" idx="1"/>
          </p:nvPr>
        </p:nvSpPr>
        <p:spPr>
          <a:noFill/>
          <a:ln/>
        </p:spPr>
        <p:txBody>
          <a:bodyPr/>
          <a:lstStyle/>
          <a:p>
            <a:endParaRPr lang="fr-FR" noProof="0" dirty="0" smtClean="0"/>
          </a:p>
        </p:txBody>
      </p:sp>
      <p:sp>
        <p:nvSpPr>
          <p:cNvPr id="185348" name="Tijdelijke aanduiding voor dianummer 3"/>
          <p:cNvSpPr>
            <a:spLocks noGrp="1"/>
          </p:cNvSpPr>
          <p:nvPr>
            <p:ph type="sldNum" sz="quarter" idx="5"/>
          </p:nvPr>
        </p:nvSpPr>
        <p:spPr>
          <a:noFill/>
        </p:spPr>
        <p:txBody>
          <a:bodyPr/>
          <a:lstStyle/>
          <a:p>
            <a:fld id="{1AA96D8E-62DF-4054-A8F3-BB66901CD59E}" type="slidenum">
              <a:rPr lang="nl-NL" smtClean="0"/>
              <a:pPr/>
              <a:t>17</a:t>
            </a:fld>
            <a:endParaRPr lang="nl-NL"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jdelijke aanduiding voor dia-afbeelding 1"/>
          <p:cNvSpPr>
            <a:spLocks noGrp="1" noRot="1" noChangeAspect="1" noTextEdit="1"/>
          </p:cNvSpPr>
          <p:nvPr>
            <p:ph type="sldImg"/>
          </p:nvPr>
        </p:nvSpPr>
        <p:spPr>
          <a:ln/>
        </p:spPr>
      </p:sp>
      <p:sp>
        <p:nvSpPr>
          <p:cNvPr id="185347" name="Tijdelijke aanduiding voor notities 2"/>
          <p:cNvSpPr>
            <a:spLocks noGrp="1"/>
          </p:cNvSpPr>
          <p:nvPr>
            <p:ph type="body" idx="1"/>
          </p:nvPr>
        </p:nvSpPr>
        <p:spPr>
          <a:noFill/>
          <a:ln/>
        </p:spPr>
        <p:txBody>
          <a:bodyPr/>
          <a:lstStyle/>
          <a:p>
            <a:endParaRPr lang="fr-FR" noProof="0" dirty="0" smtClean="0"/>
          </a:p>
        </p:txBody>
      </p:sp>
      <p:sp>
        <p:nvSpPr>
          <p:cNvPr id="185348" name="Tijdelijke aanduiding voor dianummer 3"/>
          <p:cNvSpPr>
            <a:spLocks noGrp="1"/>
          </p:cNvSpPr>
          <p:nvPr>
            <p:ph type="sldNum" sz="quarter" idx="5"/>
          </p:nvPr>
        </p:nvSpPr>
        <p:spPr>
          <a:noFill/>
        </p:spPr>
        <p:txBody>
          <a:bodyPr/>
          <a:lstStyle/>
          <a:p>
            <a:fld id="{1AA96D8E-62DF-4054-A8F3-BB66901CD59E}" type="slidenum">
              <a:rPr lang="nl-NL" smtClean="0"/>
              <a:pPr/>
              <a:t>18</a:t>
            </a:fld>
            <a:endParaRPr lang="nl-NL"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jdelijke aanduiding voor dia-afbeelding 1"/>
          <p:cNvSpPr>
            <a:spLocks noGrp="1" noRot="1" noChangeAspect="1" noTextEdit="1"/>
          </p:cNvSpPr>
          <p:nvPr>
            <p:ph type="sldImg"/>
          </p:nvPr>
        </p:nvSpPr>
        <p:spPr>
          <a:ln/>
        </p:spPr>
      </p:sp>
      <p:sp>
        <p:nvSpPr>
          <p:cNvPr id="186371" name="Tijdelijke aanduiding voor notities 2"/>
          <p:cNvSpPr>
            <a:spLocks noGrp="1"/>
          </p:cNvSpPr>
          <p:nvPr>
            <p:ph type="body" idx="1"/>
          </p:nvPr>
        </p:nvSpPr>
        <p:spPr>
          <a:noFill/>
          <a:ln/>
        </p:spPr>
        <p:txBody>
          <a:bodyPr/>
          <a:lstStyle/>
          <a:p>
            <a:endParaRPr lang="en-US" dirty="0" smtClean="0"/>
          </a:p>
        </p:txBody>
      </p:sp>
      <p:sp>
        <p:nvSpPr>
          <p:cNvPr id="186372" name="Tijdelijke aanduiding voor dianummer 3"/>
          <p:cNvSpPr>
            <a:spLocks noGrp="1"/>
          </p:cNvSpPr>
          <p:nvPr>
            <p:ph type="sldNum" sz="quarter" idx="5"/>
          </p:nvPr>
        </p:nvSpPr>
        <p:spPr>
          <a:noFill/>
        </p:spPr>
        <p:txBody>
          <a:bodyPr/>
          <a:lstStyle/>
          <a:p>
            <a:fld id="{E6683174-20E8-4B31-9A13-223ABE1C8099}" type="slidenum">
              <a:rPr lang="nl-NL" smtClean="0"/>
              <a:pPr/>
              <a:t>19</a:t>
            </a:fld>
            <a:endParaRPr lang="nl-N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a:t>
            </a:fld>
            <a:endParaRPr lang="nl-NL"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jdelijke aanduiding voor dia-afbeelding 1"/>
          <p:cNvSpPr>
            <a:spLocks noGrp="1" noRot="1" noChangeAspect="1" noTextEdit="1"/>
          </p:cNvSpPr>
          <p:nvPr>
            <p:ph type="sldImg"/>
          </p:nvPr>
        </p:nvSpPr>
        <p:spPr>
          <a:ln/>
        </p:spPr>
      </p:sp>
      <p:sp>
        <p:nvSpPr>
          <p:cNvPr id="187395" name="Tijdelijke aanduiding voor notities 2"/>
          <p:cNvSpPr>
            <a:spLocks noGrp="1"/>
          </p:cNvSpPr>
          <p:nvPr>
            <p:ph type="body" idx="1"/>
          </p:nvPr>
        </p:nvSpPr>
        <p:spPr>
          <a:noFill/>
          <a:ln/>
        </p:spPr>
        <p:txBody>
          <a:bodyPr/>
          <a:lstStyle/>
          <a:p>
            <a:endParaRPr lang="en-US" dirty="0" smtClean="0"/>
          </a:p>
        </p:txBody>
      </p:sp>
      <p:sp>
        <p:nvSpPr>
          <p:cNvPr id="187396" name="Tijdelijke aanduiding voor dianummer 3"/>
          <p:cNvSpPr>
            <a:spLocks noGrp="1"/>
          </p:cNvSpPr>
          <p:nvPr>
            <p:ph type="sldNum" sz="quarter" idx="5"/>
          </p:nvPr>
        </p:nvSpPr>
        <p:spPr>
          <a:noFill/>
        </p:spPr>
        <p:txBody>
          <a:bodyPr/>
          <a:lstStyle/>
          <a:p>
            <a:fld id="{F070D1E9-6157-4B0E-90D8-86A80B362A59}" type="slidenum">
              <a:rPr lang="nl-NL" smtClean="0"/>
              <a:pPr/>
              <a:t>20</a:t>
            </a:fld>
            <a:endParaRPr lang="nl-NL"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jdelijke aanduiding voor dia-afbeelding 1"/>
          <p:cNvSpPr>
            <a:spLocks noGrp="1" noRot="1" noChangeAspect="1" noTextEdit="1"/>
          </p:cNvSpPr>
          <p:nvPr>
            <p:ph type="sldImg"/>
          </p:nvPr>
        </p:nvSpPr>
        <p:spPr>
          <a:ln/>
        </p:spPr>
      </p:sp>
      <p:sp>
        <p:nvSpPr>
          <p:cNvPr id="188419" name="Tijdelijke aanduiding voor notities 2"/>
          <p:cNvSpPr>
            <a:spLocks noGrp="1"/>
          </p:cNvSpPr>
          <p:nvPr>
            <p:ph type="body" idx="1"/>
          </p:nvPr>
        </p:nvSpPr>
        <p:spPr>
          <a:noFill/>
          <a:ln/>
        </p:spPr>
        <p:txBody>
          <a:bodyPr/>
          <a:lstStyle/>
          <a:p>
            <a:endParaRPr lang="en-US" dirty="0" smtClean="0"/>
          </a:p>
        </p:txBody>
      </p:sp>
      <p:sp>
        <p:nvSpPr>
          <p:cNvPr id="188420" name="Tijdelijke aanduiding voor dianummer 3"/>
          <p:cNvSpPr>
            <a:spLocks noGrp="1"/>
          </p:cNvSpPr>
          <p:nvPr>
            <p:ph type="sldNum" sz="quarter" idx="5"/>
          </p:nvPr>
        </p:nvSpPr>
        <p:spPr>
          <a:noFill/>
        </p:spPr>
        <p:txBody>
          <a:bodyPr/>
          <a:lstStyle/>
          <a:p>
            <a:fld id="{6577C124-98C2-4FBC-980A-BB5DC6FD3821}" type="slidenum">
              <a:rPr lang="nl-NL" smtClean="0"/>
              <a:pPr/>
              <a:t>21</a:t>
            </a:fld>
            <a:endParaRPr lang="nl-NL"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22</a:t>
            </a:fld>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jdelijke aanduiding voor dia-afbeelding 1"/>
          <p:cNvSpPr>
            <a:spLocks noGrp="1" noRot="1" noChangeAspect="1" noTextEdit="1"/>
          </p:cNvSpPr>
          <p:nvPr>
            <p:ph type="sldImg"/>
          </p:nvPr>
        </p:nvSpPr>
        <p:spPr>
          <a:ln/>
        </p:spPr>
      </p:sp>
      <p:sp>
        <p:nvSpPr>
          <p:cNvPr id="172035" name="Tijdelijke aanduiding voor notities 2"/>
          <p:cNvSpPr>
            <a:spLocks noGrp="1"/>
          </p:cNvSpPr>
          <p:nvPr>
            <p:ph type="body" idx="1"/>
          </p:nvPr>
        </p:nvSpPr>
        <p:spPr>
          <a:noFill/>
          <a:ln/>
        </p:spPr>
        <p:txBody>
          <a:bodyPr/>
          <a:lstStyle/>
          <a:p>
            <a:endParaRPr lang="en-US" dirty="0" smtClean="0"/>
          </a:p>
        </p:txBody>
      </p:sp>
      <p:sp>
        <p:nvSpPr>
          <p:cNvPr id="172036" name="Tijdelijke aanduiding voor dianummer 3"/>
          <p:cNvSpPr>
            <a:spLocks noGrp="1"/>
          </p:cNvSpPr>
          <p:nvPr>
            <p:ph type="sldNum" sz="quarter" idx="5"/>
          </p:nvPr>
        </p:nvSpPr>
        <p:spPr>
          <a:noFill/>
        </p:spPr>
        <p:txBody>
          <a:bodyPr/>
          <a:lstStyle/>
          <a:p>
            <a:fld id="{C216AF0D-94A6-48D9-B6A6-CA3DA33524FA}" type="slidenum">
              <a:rPr lang="nl-NL" smtClean="0"/>
              <a:pPr/>
              <a:t>3</a:t>
            </a:fld>
            <a:endParaRPr lang="nl-N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jdelijke aanduiding voor dia-afbeelding 1"/>
          <p:cNvSpPr>
            <a:spLocks noGrp="1" noRot="1" noChangeAspect="1" noTextEdit="1"/>
          </p:cNvSpPr>
          <p:nvPr>
            <p:ph type="sldImg"/>
          </p:nvPr>
        </p:nvSpPr>
        <p:spPr>
          <a:ln/>
        </p:spPr>
      </p:sp>
      <p:sp>
        <p:nvSpPr>
          <p:cNvPr id="173059" name="Tijdelijke aanduiding voor notities 2"/>
          <p:cNvSpPr>
            <a:spLocks noGrp="1"/>
          </p:cNvSpPr>
          <p:nvPr>
            <p:ph type="body" idx="1"/>
          </p:nvPr>
        </p:nvSpPr>
        <p:spPr>
          <a:noFill/>
          <a:ln/>
        </p:spPr>
        <p:txBody>
          <a:bodyPr/>
          <a:lstStyle/>
          <a:p>
            <a:endParaRPr lang="en-US" dirty="0" smtClean="0"/>
          </a:p>
        </p:txBody>
      </p:sp>
      <p:sp>
        <p:nvSpPr>
          <p:cNvPr id="173060" name="Tijdelijke aanduiding voor dianummer 3"/>
          <p:cNvSpPr>
            <a:spLocks noGrp="1"/>
          </p:cNvSpPr>
          <p:nvPr>
            <p:ph type="sldNum" sz="quarter" idx="5"/>
          </p:nvPr>
        </p:nvSpPr>
        <p:spPr>
          <a:noFill/>
        </p:spPr>
        <p:txBody>
          <a:bodyPr/>
          <a:lstStyle/>
          <a:p>
            <a:fld id="{B1895AD6-D7CD-4A4B-8E45-3661EB65F195}" type="slidenum">
              <a:rPr lang="nl-NL" smtClean="0"/>
              <a:pPr/>
              <a:t>4</a:t>
            </a:fld>
            <a:endParaRPr lang="nl-N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jdelijke aanduiding voor dia-afbeelding 1"/>
          <p:cNvSpPr>
            <a:spLocks noGrp="1" noRot="1" noChangeAspect="1" noTextEdit="1"/>
          </p:cNvSpPr>
          <p:nvPr>
            <p:ph type="sldImg"/>
          </p:nvPr>
        </p:nvSpPr>
        <p:spPr>
          <a:ln/>
        </p:spPr>
      </p:sp>
      <p:sp>
        <p:nvSpPr>
          <p:cNvPr id="174083" name="Tijdelijke aanduiding voor notities 2"/>
          <p:cNvSpPr>
            <a:spLocks noGrp="1"/>
          </p:cNvSpPr>
          <p:nvPr>
            <p:ph type="body" idx="1"/>
          </p:nvPr>
        </p:nvSpPr>
        <p:spPr>
          <a:noFill/>
          <a:ln/>
        </p:spPr>
        <p:txBody>
          <a:bodyPr/>
          <a:lstStyle/>
          <a:p>
            <a:endParaRPr lang="en-US" dirty="0" smtClean="0"/>
          </a:p>
        </p:txBody>
      </p:sp>
      <p:sp>
        <p:nvSpPr>
          <p:cNvPr id="174084" name="Tijdelijke aanduiding voor dianummer 3"/>
          <p:cNvSpPr>
            <a:spLocks noGrp="1"/>
          </p:cNvSpPr>
          <p:nvPr>
            <p:ph type="sldNum" sz="quarter" idx="5"/>
          </p:nvPr>
        </p:nvSpPr>
        <p:spPr>
          <a:noFill/>
        </p:spPr>
        <p:txBody>
          <a:bodyPr/>
          <a:lstStyle/>
          <a:p>
            <a:fld id="{51344D6B-B059-4D30-B5CE-609860A7B276}" type="slidenum">
              <a:rPr lang="nl-NL" smtClean="0"/>
              <a:pPr/>
              <a:t>5</a:t>
            </a:fld>
            <a:endParaRPr lang="nl-NL"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jdelijke aanduiding voor dia-afbeelding 1"/>
          <p:cNvSpPr>
            <a:spLocks noGrp="1" noRot="1" noChangeAspect="1" noTextEdit="1"/>
          </p:cNvSpPr>
          <p:nvPr>
            <p:ph type="sldImg"/>
          </p:nvPr>
        </p:nvSpPr>
        <p:spPr>
          <a:ln/>
        </p:spPr>
      </p:sp>
      <p:sp>
        <p:nvSpPr>
          <p:cNvPr id="175107" name="Tijdelijke aanduiding voor notities 2"/>
          <p:cNvSpPr>
            <a:spLocks noGrp="1"/>
          </p:cNvSpPr>
          <p:nvPr>
            <p:ph type="body" idx="1"/>
          </p:nvPr>
        </p:nvSpPr>
        <p:spPr>
          <a:noFill/>
          <a:ln/>
        </p:spPr>
        <p:txBody>
          <a:bodyPr>
            <a:normAutofit fontScale="47500" lnSpcReduction="20000"/>
          </a:bodyPr>
          <a:lstStyle/>
          <a:p>
            <a:endParaRPr lang="fr-FR" i="0" noProof="0" dirty="0" smtClean="0"/>
          </a:p>
        </p:txBody>
      </p:sp>
      <p:sp>
        <p:nvSpPr>
          <p:cNvPr id="175108" name="Tijdelijke aanduiding voor dianummer 3"/>
          <p:cNvSpPr>
            <a:spLocks noGrp="1"/>
          </p:cNvSpPr>
          <p:nvPr>
            <p:ph type="sldNum" sz="quarter" idx="5"/>
          </p:nvPr>
        </p:nvSpPr>
        <p:spPr>
          <a:noFill/>
        </p:spPr>
        <p:txBody>
          <a:bodyPr/>
          <a:lstStyle/>
          <a:p>
            <a:fld id="{3EB38F0A-FF79-449E-B4B2-4E1F266C3652}" type="slidenum">
              <a:rPr lang="nl-NL" smtClean="0"/>
              <a:pPr/>
              <a:t>6</a:t>
            </a:fld>
            <a:endParaRPr lang="nl-N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jdelijke aanduiding voor dia-afbeelding 1"/>
          <p:cNvSpPr>
            <a:spLocks noGrp="1" noRot="1" noChangeAspect="1" noTextEdit="1"/>
          </p:cNvSpPr>
          <p:nvPr>
            <p:ph type="sldImg"/>
          </p:nvPr>
        </p:nvSpPr>
        <p:spPr>
          <a:ln/>
        </p:spPr>
      </p:sp>
      <p:sp>
        <p:nvSpPr>
          <p:cNvPr id="176131" name="Tijdelijke aanduiding voor notities 2"/>
          <p:cNvSpPr>
            <a:spLocks noGrp="1"/>
          </p:cNvSpPr>
          <p:nvPr>
            <p:ph type="body" idx="1"/>
          </p:nvPr>
        </p:nvSpPr>
        <p:spPr>
          <a:noFill/>
          <a:ln/>
        </p:spPr>
        <p:txBody>
          <a:bodyPr/>
          <a:lstStyle/>
          <a:p>
            <a:endParaRPr lang="en-US" dirty="0" smtClean="0"/>
          </a:p>
        </p:txBody>
      </p:sp>
      <p:sp>
        <p:nvSpPr>
          <p:cNvPr id="176132" name="Tijdelijke aanduiding voor dianummer 3"/>
          <p:cNvSpPr>
            <a:spLocks noGrp="1"/>
          </p:cNvSpPr>
          <p:nvPr>
            <p:ph type="sldNum" sz="quarter" idx="5"/>
          </p:nvPr>
        </p:nvSpPr>
        <p:spPr>
          <a:noFill/>
        </p:spPr>
        <p:txBody>
          <a:bodyPr/>
          <a:lstStyle/>
          <a:p>
            <a:fld id="{B822BF14-DA98-4B59-A52E-DC80C8DB275F}" type="slidenum">
              <a:rPr lang="nl-NL" smtClean="0"/>
              <a:pPr/>
              <a:t>7</a:t>
            </a:fld>
            <a:endParaRPr lang="nl-N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jdelijke aanduiding voor dia-afbeelding 1"/>
          <p:cNvSpPr>
            <a:spLocks noGrp="1" noRot="1" noChangeAspect="1" noTextEdit="1"/>
          </p:cNvSpPr>
          <p:nvPr>
            <p:ph type="sldImg"/>
          </p:nvPr>
        </p:nvSpPr>
        <p:spPr>
          <a:ln/>
        </p:spPr>
      </p:sp>
      <p:sp>
        <p:nvSpPr>
          <p:cNvPr id="177155" name="Tijdelijke aanduiding voor notities 2"/>
          <p:cNvSpPr>
            <a:spLocks noGrp="1"/>
          </p:cNvSpPr>
          <p:nvPr>
            <p:ph type="body" idx="1"/>
          </p:nvPr>
        </p:nvSpPr>
        <p:spPr>
          <a:noFill/>
          <a:ln/>
        </p:spPr>
        <p:txBody>
          <a:bodyPr/>
          <a:lstStyle/>
          <a:p>
            <a:endParaRPr lang="fr-FR" noProof="0" dirty="0" smtClean="0"/>
          </a:p>
        </p:txBody>
      </p:sp>
      <p:sp>
        <p:nvSpPr>
          <p:cNvPr id="177156" name="Tijdelijke aanduiding voor dianummer 3"/>
          <p:cNvSpPr>
            <a:spLocks noGrp="1"/>
          </p:cNvSpPr>
          <p:nvPr>
            <p:ph type="sldNum" sz="quarter" idx="5"/>
          </p:nvPr>
        </p:nvSpPr>
        <p:spPr>
          <a:noFill/>
        </p:spPr>
        <p:txBody>
          <a:bodyPr/>
          <a:lstStyle/>
          <a:p>
            <a:fld id="{8D3775E1-CA9D-4ADB-BB41-32B4457F1FE6}" type="slidenum">
              <a:rPr lang="nl-NL" smtClean="0"/>
              <a:pPr/>
              <a:t>8</a:t>
            </a:fld>
            <a:endParaRPr lang="nl-N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jdelijke aanduiding voor dia-afbeelding 1"/>
          <p:cNvSpPr>
            <a:spLocks noGrp="1" noRot="1" noChangeAspect="1" noTextEdit="1"/>
          </p:cNvSpPr>
          <p:nvPr>
            <p:ph type="sldImg"/>
          </p:nvPr>
        </p:nvSpPr>
        <p:spPr>
          <a:ln/>
        </p:spPr>
      </p:sp>
      <p:sp>
        <p:nvSpPr>
          <p:cNvPr id="178179" name="Tijdelijke aanduiding voor notities 2"/>
          <p:cNvSpPr>
            <a:spLocks noGrp="1"/>
          </p:cNvSpPr>
          <p:nvPr>
            <p:ph type="body" idx="1"/>
          </p:nvPr>
        </p:nvSpPr>
        <p:spPr>
          <a:noFill/>
          <a:ln/>
        </p:spPr>
        <p:txBody>
          <a:bodyPr/>
          <a:lstStyle/>
          <a:p>
            <a:endParaRPr lang="en-US" dirty="0" smtClean="0"/>
          </a:p>
        </p:txBody>
      </p:sp>
      <p:sp>
        <p:nvSpPr>
          <p:cNvPr id="178180" name="Tijdelijke aanduiding voor dianummer 3"/>
          <p:cNvSpPr>
            <a:spLocks noGrp="1"/>
          </p:cNvSpPr>
          <p:nvPr>
            <p:ph type="sldNum" sz="quarter" idx="5"/>
          </p:nvPr>
        </p:nvSpPr>
        <p:spPr>
          <a:noFill/>
        </p:spPr>
        <p:txBody>
          <a:bodyPr/>
          <a:lstStyle/>
          <a:p>
            <a:fld id="{CCE068E5-9887-441E-A99C-71B9E2D10A82}" type="slidenum">
              <a:rPr lang="nl-NL" smtClean="0"/>
              <a:pPr/>
              <a:t>9</a:t>
            </a:fld>
            <a:endParaRPr lang="nl-N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SABIMA Course Material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33456" y="785794"/>
            <a:ext cx="6381750" cy="1657350"/>
          </a:xfrm>
        </p:spPr>
        <p:txBody>
          <a:bodyPr>
            <a:normAutofit fontScale="90000"/>
          </a:bodyPr>
          <a:lstStyle/>
          <a:p>
            <a:r>
              <a:rPr lang="fr-FR" sz="2400" b="1" i="1" dirty="0" smtClean="0"/>
              <a:t>« Renforcement des capacités pour la gestion saine de la biotechnologie en Afrique subsaharienne (SABIMA) »</a:t>
            </a:r>
            <a:r>
              <a:rPr lang="fr-FR" sz="2400" i="1" dirty="0" smtClean="0"/>
              <a:t/>
            </a:r>
            <a:br>
              <a:rPr lang="fr-FR" sz="2400" i="1" dirty="0" smtClean="0"/>
            </a:br>
            <a:r>
              <a:rPr lang="fr-FR" sz="2400" i="1" dirty="0" smtClean="0"/>
              <a:t/>
            </a:r>
            <a:br>
              <a:rPr lang="fr-FR" sz="2400" i="1" dirty="0" smtClean="0"/>
            </a:br>
            <a:r>
              <a:rPr lang="fr-FR" sz="2400" i="1" dirty="0" smtClean="0"/>
              <a:t>Cours sur la gestion</a:t>
            </a:r>
            <a:r>
              <a:rPr lang="fr-FR" sz="2400" b="1" i="1" dirty="0" smtClean="0"/>
              <a:t> </a:t>
            </a:r>
            <a:r>
              <a:rPr lang="fr-FR" sz="2400" i="1" dirty="0" smtClean="0"/>
              <a:t>responsable</a:t>
            </a:r>
            <a:endParaRPr lang="fr-BE" sz="2400" dirty="0" smtClean="0"/>
          </a:p>
        </p:txBody>
      </p:sp>
      <p:pic>
        <p:nvPicPr>
          <p:cNvPr id="15364" name="Picture 1" descr="FARA logo small"/>
          <p:cNvPicPr>
            <a:picLocks noChangeAspect="1" noChangeArrowheads="1"/>
          </p:cNvPicPr>
          <p:nvPr/>
        </p:nvPicPr>
        <p:blipFill>
          <a:blip r:embed="rId3" cstate="print"/>
          <a:srcRect/>
          <a:stretch>
            <a:fillRect/>
          </a:stretch>
        </p:blipFill>
        <p:spPr bwMode="auto">
          <a:xfrm>
            <a:off x="7261225" y="887413"/>
            <a:ext cx="1700213" cy="1460500"/>
          </a:xfrm>
          <a:prstGeom prst="rect">
            <a:avLst/>
          </a:prstGeom>
          <a:solidFill>
            <a:schemeClr val="bg1"/>
          </a:solidFill>
          <a:ln w="9525">
            <a:noFill/>
            <a:miter lim="800000"/>
            <a:headEnd/>
            <a:tailEnd/>
          </a:ln>
        </p:spPr>
      </p:pic>
      <p:sp>
        <p:nvSpPr>
          <p:cNvPr id="4" name="Tijdelijke aanduiding voor inhoud 2"/>
          <p:cNvSpPr txBox="1">
            <a:spLocks/>
          </p:cNvSpPr>
          <p:nvPr/>
        </p:nvSpPr>
        <p:spPr>
          <a:xfrm>
            <a:off x="457200" y="3068960"/>
            <a:ext cx="8229600" cy="3057203"/>
          </a:xfrm>
          <a:prstGeom prst="rect">
            <a:avLst/>
          </a:prstGeom>
        </p:spPr>
        <p:txBody>
          <a:bodyPr vert="horz" lIns="91440" tIns="45720" rIns="91440" bIns="45720" rtlCol="0">
            <a:normAutofit fontScale="92500" lnSpcReduction="10000"/>
          </a:bodyPr>
          <a:lstStyle/>
          <a:p>
            <a:pPr marL="514350" lvl="0" indent="-514350">
              <a:spcBef>
                <a:spcPct val="20000"/>
              </a:spcBef>
              <a:buFont typeface="Arial" pitchFamily="34" charset="0"/>
              <a:buAutoNum type="arabicPeriod"/>
              <a:defRPr/>
            </a:pPr>
            <a:r>
              <a:rPr lang="fr-FR" sz="2800" dirty="0" smtClean="0"/>
              <a:t>Introduction</a:t>
            </a:r>
          </a:p>
          <a:p>
            <a:pPr marL="514350" lvl="0" indent="-514350">
              <a:spcBef>
                <a:spcPct val="20000"/>
              </a:spcBef>
              <a:buFont typeface="Arial" pitchFamily="34" charset="0"/>
              <a:buAutoNum type="arabicPeriod"/>
              <a:defRPr/>
            </a:pPr>
            <a:r>
              <a:rPr lang="fr-FR" sz="2800" dirty="0" smtClean="0"/>
              <a:t>Gestion responsable en matière de biotechnologie</a:t>
            </a:r>
          </a:p>
          <a:p>
            <a:pPr marL="514350" lvl="0" indent="-514350">
              <a:spcBef>
                <a:spcPct val="20000"/>
              </a:spcBef>
              <a:buFont typeface="Arial" pitchFamily="34" charset="0"/>
              <a:buAutoNum type="arabicPeriod"/>
              <a:defRPr/>
            </a:pPr>
            <a:r>
              <a:rPr lang="fr-FR" sz="2800" b="1" dirty="0" smtClean="0"/>
              <a:t>Introduction de la gestion responsable dans une organisation</a:t>
            </a:r>
          </a:p>
          <a:p>
            <a:pPr marL="514350" lvl="0" indent="-514350">
              <a:spcBef>
                <a:spcPct val="20000"/>
              </a:spcBef>
              <a:buFont typeface="Arial" pitchFamily="34" charset="0"/>
              <a:buAutoNum type="arabicPeriod"/>
              <a:defRPr/>
            </a:pPr>
            <a:r>
              <a:rPr lang="fr-FR" sz="2800" dirty="0" smtClean="0"/>
              <a:t>Réponse aux incidents</a:t>
            </a:r>
          </a:p>
          <a:p>
            <a:pPr marL="514350" lvl="0" indent="-514350">
              <a:spcBef>
                <a:spcPct val="20000"/>
              </a:spcBef>
              <a:buFont typeface="Arial" pitchFamily="34" charset="0"/>
              <a:buAutoNum type="arabicPeriod"/>
              <a:defRPr/>
            </a:pPr>
            <a:r>
              <a:rPr lang="fr-FR" sz="2800" dirty="0" smtClean="0"/>
              <a:t>Formation et communication</a:t>
            </a:r>
          </a:p>
          <a:p>
            <a:pPr marL="514350" lvl="0" indent="-514350">
              <a:spcBef>
                <a:spcPct val="20000"/>
              </a:spcBef>
              <a:buFont typeface="Arial" pitchFamily="34" charset="0"/>
              <a:buAutoNum type="arabicPeriod"/>
              <a:defRPr/>
            </a:pPr>
            <a:r>
              <a:rPr lang="fr-FR" sz="2800" dirty="0" smtClean="0"/>
              <a:t>Vérification et audits</a:t>
            </a:r>
            <a:endParaRPr lang="fr-FR" sz="2800"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el 1"/>
          <p:cNvSpPr>
            <a:spLocks noGrp="1"/>
          </p:cNvSpPr>
          <p:nvPr>
            <p:ph type="title"/>
          </p:nvPr>
        </p:nvSpPr>
        <p:spPr/>
        <p:txBody>
          <a:bodyPr/>
          <a:lstStyle/>
          <a:p>
            <a:r>
              <a:rPr lang="en-US" dirty="0" smtClean="0"/>
              <a:t>3.3 </a:t>
            </a:r>
            <a:r>
              <a:rPr lang="en-US" dirty="0" smtClean="0">
                <a:solidFill>
                  <a:srgbClr val="000000"/>
                </a:solidFill>
              </a:rPr>
              <a:t>PON</a:t>
            </a:r>
          </a:p>
        </p:txBody>
      </p:sp>
      <p:sp>
        <p:nvSpPr>
          <p:cNvPr id="69635" name="Tijdelijke aanduiding voor inhoud 2"/>
          <p:cNvSpPr>
            <a:spLocks noGrp="1"/>
          </p:cNvSpPr>
          <p:nvPr>
            <p:ph idx="1"/>
          </p:nvPr>
        </p:nvSpPr>
        <p:spPr/>
        <p:txBody>
          <a:bodyPr rtlCol="0">
            <a:normAutofit fontScale="92500" lnSpcReduction="20000"/>
          </a:bodyPr>
          <a:lstStyle/>
          <a:p>
            <a:pPr fontAlgn="auto">
              <a:lnSpc>
                <a:spcPct val="90000"/>
              </a:lnSpc>
              <a:spcAft>
                <a:spcPts val="0"/>
              </a:spcAft>
              <a:defRPr/>
            </a:pPr>
            <a:r>
              <a:rPr lang="fr-FR" sz="3500" b="1" dirty="0" smtClean="0"/>
              <a:t>Inventaire</a:t>
            </a:r>
          </a:p>
          <a:p>
            <a:pPr fontAlgn="auto">
              <a:lnSpc>
                <a:spcPct val="90000"/>
              </a:lnSpc>
              <a:spcAft>
                <a:spcPts val="0"/>
              </a:spcAft>
              <a:defRPr/>
            </a:pPr>
            <a:endParaRPr lang="fr-FR" sz="3500" b="1" dirty="0" smtClean="0"/>
          </a:p>
          <a:p>
            <a:pPr lvl="1">
              <a:defRPr/>
            </a:pPr>
            <a:r>
              <a:rPr lang="fr-FR" dirty="0" smtClean="0"/>
              <a:t>Rôle primordial dans la gestion de l’intégrité du matériel biologique ;</a:t>
            </a:r>
          </a:p>
          <a:p>
            <a:pPr lvl="1" fontAlgn="auto">
              <a:spcAft>
                <a:spcPts val="0"/>
              </a:spcAft>
              <a:buFont typeface="Arial" pitchFamily="34" charset="0"/>
              <a:buChar char="–"/>
              <a:defRPr/>
            </a:pPr>
            <a:r>
              <a:rPr lang="fr-FR" dirty="0" smtClean="0"/>
              <a:t>sur la base d’une combinaison des facteurs suivants :</a:t>
            </a:r>
          </a:p>
          <a:p>
            <a:pPr lvl="2" fontAlgn="auto">
              <a:spcAft>
                <a:spcPts val="0"/>
              </a:spcAft>
              <a:buFont typeface="Arial" pitchFamily="34" charset="0"/>
              <a:buChar char="•"/>
              <a:defRPr/>
            </a:pPr>
            <a:r>
              <a:rPr lang="fr-FR" dirty="0" smtClean="0"/>
              <a:t>un étiquetage uniforme ;</a:t>
            </a:r>
          </a:p>
          <a:p>
            <a:pPr lvl="2">
              <a:defRPr/>
            </a:pPr>
            <a:r>
              <a:rPr lang="fr-FR" dirty="0" smtClean="0"/>
              <a:t>des critères d’acceptation stricts ;</a:t>
            </a:r>
          </a:p>
          <a:p>
            <a:pPr lvl="2">
              <a:defRPr/>
            </a:pPr>
            <a:r>
              <a:rPr lang="fr-FR" dirty="0" smtClean="0"/>
              <a:t>une revue des procédures d’entrée et de sortie afin de veiller à  ce que tous les matériels et informations pertinentes soient enregistrés et comptabilisés ;</a:t>
            </a:r>
          </a:p>
          <a:p>
            <a:pPr lvl="2" fontAlgn="auto">
              <a:spcAft>
                <a:spcPts val="0"/>
              </a:spcAft>
              <a:buFont typeface="Arial" pitchFamily="34" charset="0"/>
              <a:buChar char="•"/>
              <a:defRPr/>
            </a:pPr>
            <a:r>
              <a:rPr lang="fr-FR" dirty="0" smtClean="0"/>
              <a:t>un lien avec les informations dans les bases de données permettant de retrouver les informations pertinentes pour l’identité du matériel.</a:t>
            </a:r>
          </a:p>
          <a:p>
            <a:pPr fontAlgn="auto">
              <a:spcAft>
                <a:spcPts val="0"/>
              </a:spcAft>
              <a:buFont typeface="Arial" pitchFamily="34" charset="0"/>
              <a:buChar char="•"/>
              <a:defRPr/>
            </a:pPr>
            <a:endParaRPr lang="fr-FR" dirty="0" smtClean="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el 1"/>
          <p:cNvSpPr>
            <a:spLocks noGrp="1"/>
          </p:cNvSpPr>
          <p:nvPr>
            <p:ph type="title"/>
          </p:nvPr>
        </p:nvSpPr>
        <p:spPr>
          <a:xfrm>
            <a:off x="457200" y="0"/>
            <a:ext cx="8229600" cy="1143000"/>
          </a:xfrm>
        </p:spPr>
        <p:txBody>
          <a:bodyPr/>
          <a:lstStyle/>
          <a:p>
            <a:r>
              <a:rPr lang="en-US" dirty="0" smtClean="0"/>
              <a:t>3.3 PUN</a:t>
            </a:r>
          </a:p>
        </p:txBody>
      </p:sp>
      <p:sp>
        <p:nvSpPr>
          <p:cNvPr id="79875" name="Tijdelijke aanduiding voor inhoud 2"/>
          <p:cNvSpPr>
            <a:spLocks noGrp="1"/>
          </p:cNvSpPr>
          <p:nvPr>
            <p:ph idx="1"/>
          </p:nvPr>
        </p:nvSpPr>
        <p:spPr>
          <a:xfrm>
            <a:off x="285720" y="928671"/>
            <a:ext cx="2428892" cy="642942"/>
          </a:xfrm>
        </p:spPr>
        <p:txBody>
          <a:bodyPr/>
          <a:lstStyle/>
          <a:p>
            <a:pPr>
              <a:lnSpc>
                <a:spcPct val="90000"/>
              </a:lnSpc>
              <a:defRPr/>
            </a:pPr>
            <a:r>
              <a:rPr lang="fr-FR" b="1" dirty="0" smtClean="0"/>
              <a:t>Inventaire</a:t>
            </a:r>
          </a:p>
          <a:p>
            <a:endParaRPr lang="en-GB" dirty="0" smtClean="0"/>
          </a:p>
        </p:txBody>
      </p:sp>
      <p:pic>
        <p:nvPicPr>
          <p:cNvPr id="79878" name="Picture 2"/>
          <p:cNvPicPr>
            <a:picLocks noChangeAspect="1" noChangeArrowheads="1"/>
          </p:cNvPicPr>
          <p:nvPr/>
        </p:nvPicPr>
        <p:blipFill>
          <a:blip r:embed="rId3" cstate="print"/>
          <a:srcRect b="10478"/>
          <a:stretch>
            <a:fillRect/>
          </a:stretch>
        </p:blipFill>
        <p:spPr bwMode="auto">
          <a:xfrm>
            <a:off x="3143240" y="1071546"/>
            <a:ext cx="5721033" cy="5357850"/>
          </a:xfrm>
          <a:prstGeom prst="rect">
            <a:avLst/>
          </a:prstGeom>
          <a:noFill/>
          <a:ln w="9525">
            <a:noFill/>
            <a:miter lim="800000"/>
            <a:headEnd/>
            <a:tailEnd/>
          </a:ln>
        </p:spPr>
      </p:pic>
      <p:sp>
        <p:nvSpPr>
          <p:cNvPr id="7" name="Rectangle 6"/>
          <p:cNvSpPr/>
          <p:nvPr/>
        </p:nvSpPr>
        <p:spPr>
          <a:xfrm>
            <a:off x="6516216" y="1196752"/>
            <a:ext cx="2232248" cy="369332"/>
          </a:xfrm>
          <a:prstGeom prst="rect">
            <a:avLst/>
          </a:prstGeom>
          <a:solidFill>
            <a:schemeClr val="bg1"/>
          </a:solidFill>
        </p:spPr>
        <p:txBody>
          <a:bodyPr wrap="square">
            <a:spAutoFit/>
          </a:bodyPr>
          <a:lstStyle/>
          <a:p>
            <a:r>
              <a:rPr lang="en-US" b="1" dirty="0" smtClean="0">
                <a:solidFill>
                  <a:srgbClr val="000000"/>
                </a:solidFill>
              </a:rPr>
              <a:t>FICHE DE STOCKAGE</a:t>
            </a:r>
            <a:endParaRPr lang="fr-FR" b="1" dirty="0">
              <a:solidFill>
                <a:srgbClr val="000000"/>
              </a:solidFill>
            </a:endParaRPr>
          </a:p>
        </p:txBody>
      </p:sp>
      <p:sp>
        <p:nvSpPr>
          <p:cNvPr id="8" name="Rectangle 7"/>
          <p:cNvSpPr/>
          <p:nvPr/>
        </p:nvSpPr>
        <p:spPr>
          <a:xfrm>
            <a:off x="3214678" y="1142984"/>
            <a:ext cx="2286000" cy="253916"/>
          </a:xfrm>
          <a:prstGeom prst="rect">
            <a:avLst/>
          </a:prstGeom>
        </p:spPr>
        <p:txBody>
          <a:bodyPr>
            <a:spAutoFit/>
          </a:bodyPr>
          <a:lstStyle/>
          <a:p>
            <a:r>
              <a:rPr lang="en-US" sz="1050" dirty="0" smtClean="0">
                <a:solidFill>
                  <a:prstClr val="black"/>
                </a:solidFill>
              </a:rPr>
              <a:t>N° DE CONTROLE D’</a:t>
            </a:r>
            <a:r>
              <a:rPr lang="en-GB" sz="1050" dirty="0" smtClean="0">
                <a:solidFill>
                  <a:prstClr val="black"/>
                </a:solidFill>
              </a:rPr>
              <a:t>INVENTAIRE</a:t>
            </a:r>
            <a:endParaRPr lang="fr-FR" sz="1050" dirty="0"/>
          </a:p>
        </p:txBody>
      </p:sp>
      <p:sp>
        <p:nvSpPr>
          <p:cNvPr id="10" name="Rectangle 9"/>
          <p:cNvSpPr/>
          <p:nvPr/>
        </p:nvSpPr>
        <p:spPr>
          <a:xfrm>
            <a:off x="1000100" y="2500306"/>
            <a:ext cx="1643058" cy="415498"/>
          </a:xfrm>
          <a:prstGeom prst="rect">
            <a:avLst/>
          </a:prstGeom>
        </p:spPr>
        <p:txBody>
          <a:bodyPr wrap="square">
            <a:spAutoFit/>
          </a:bodyPr>
          <a:lstStyle/>
          <a:p>
            <a:pPr lvl="0"/>
            <a:r>
              <a:rPr lang="en-US" sz="1050" dirty="0" smtClean="0">
                <a:solidFill>
                  <a:prstClr val="black"/>
                </a:solidFill>
              </a:rPr>
              <a:t>CHARGÉ DU CONTROLE D’</a:t>
            </a:r>
            <a:r>
              <a:rPr lang="en-GB" sz="1050" dirty="0" smtClean="0">
                <a:solidFill>
                  <a:prstClr val="black"/>
                </a:solidFill>
              </a:rPr>
              <a:t>INVENTAIRE</a:t>
            </a:r>
            <a:endParaRPr lang="en-US" sz="1050" dirty="0" smtClean="0">
              <a:solidFill>
                <a:prstClr val="black"/>
              </a:solidFill>
            </a:endParaRPr>
          </a:p>
        </p:txBody>
      </p:sp>
      <p:sp>
        <p:nvSpPr>
          <p:cNvPr id="11" name="Rectangle 10"/>
          <p:cNvSpPr/>
          <p:nvPr/>
        </p:nvSpPr>
        <p:spPr>
          <a:xfrm>
            <a:off x="1000100" y="3442130"/>
            <a:ext cx="2000264" cy="415498"/>
          </a:xfrm>
          <a:prstGeom prst="rect">
            <a:avLst/>
          </a:prstGeom>
        </p:spPr>
        <p:txBody>
          <a:bodyPr wrap="square">
            <a:spAutoFit/>
          </a:bodyPr>
          <a:lstStyle/>
          <a:p>
            <a:r>
              <a:rPr lang="en-US" sz="1050" dirty="0" smtClean="0">
                <a:solidFill>
                  <a:prstClr val="black"/>
                </a:solidFill>
              </a:rPr>
              <a:t>IDENTIFICATION DES ARTICLES REGLEMENTÉS</a:t>
            </a:r>
            <a:endParaRPr lang="fr-FR" dirty="0"/>
          </a:p>
        </p:txBody>
      </p:sp>
      <p:sp>
        <p:nvSpPr>
          <p:cNvPr id="12" name="Rectangle 11"/>
          <p:cNvSpPr/>
          <p:nvPr/>
        </p:nvSpPr>
        <p:spPr>
          <a:xfrm>
            <a:off x="785786" y="4103778"/>
            <a:ext cx="2103461" cy="253916"/>
          </a:xfrm>
          <a:prstGeom prst="rect">
            <a:avLst/>
          </a:prstGeom>
        </p:spPr>
        <p:txBody>
          <a:bodyPr wrap="none">
            <a:spAutoFit/>
          </a:bodyPr>
          <a:lstStyle/>
          <a:p>
            <a:r>
              <a:rPr lang="en-US" sz="1050" dirty="0" smtClean="0">
                <a:solidFill>
                  <a:prstClr val="black"/>
                </a:solidFill>
              </a:rPr>
              <a:t>INFORMATIONS SUR L’</a:t>
            </a:r>
            <a:r>
              <a:rPr lang="en-GB" sz="1050" dirty="0" smtClean="0">
                <a:solidFill>
                  <a:prstClr val="black"/>
                </a:solidFill>
              </a:rPr>
              <a:t>INVENTAIRE</a:t>
            </a:r>
            <a:endParaRPr lang="fr-FR" dirty="0"/>
          </a:p>
        </p:txBody>
      </p:sp>
      <p:sp>
        <p:nvSpPr>
          <p:cNvPr id="14" name="Rectangle 13"/>
          <p:cNvSpPr/>
          <p:nvPr/>
        </p:nvSpPr>
        <p:spPr>
          <a:xfrm>
            <a:off x="785786" y="4643446"/>
            <a:ext cx="1223816" cy="253916"/>
          </a:xfrm>
          <a:prstGeom prst="rect">
            <a:avLst/>
          </a:prstGeom>
        </p:spPr>
        <p:txBody>
          <a:bodyPr wrap="none">
            <a:spAutoFit/>
          </a:bodyPr>
          <a:lstStyle/>
          <a:p>
            <a:r>
              <a:rPr lang="en-US" sz="1050" dirty="0" smtClean="0">
                <a:solidFill>
                  <a:prstClr val="black"/>
                </a:solidFill>
              </a:rPr>
              <a:t>LIEU DE STOCKAGE</a:t>
            </a:r>
            <a:endParaRPr lang="fr-FR" dirty="0"/>
          </a:p>
        </p:txBody>
      </p:sp>
      <p:sp>
        <p:nvSpPr>
          <p:cNvPr id="15" name="ZoneTexte 14"/>
          <p:cNvSpPr txBox="1"/>
          <p:nvPr/>
        </p:nvSpPr>
        <p:spPr>
          <a:xfrm>
            <a:off x="0" y="142853"/>
            <a:ext cx="3000364" cy="369332"/>
          </a:xfrm>
          <a:prstGeom prst="rect">
            <a:avLst/>
          </a:prstGeom>
          <a:noFill/>
        </p:spPr>
        <p:txBody>
          <a:bodyPr wrap="square" rtlCol="0">
            <a:spAutoFit/>
          </a:bodyPr>
          <a:lstStyle/>
          <a:p>
            <a:r>
              <a:rPr lang="fr-FR" dirty="0" smtClean="0">
                <a:solidFill>
                  <a:srgbClr val="FF0000"/>
                </a:solidFill>
              </a:rPr>
              <a:t>NB: seul les titres sont lisibles</a:t>
            </a:r>
            <a:endParaRPr lang="fr-FR" dirty="0">
              <a:solidFill>
                <a:srgbClr val="FF0000"/>
              </a:solidFill>
            </a:endParaRPr>
          </a:p>
        </p:txBody>
      </p:sp>
      <p:sp>
        <p:nvSpPr>
          <p:cNvPr id="16" name="Rectangle 15"/>
          <p:cNvSpPr/>
          <p:nvPr/>
        </p:nvSpPr>
        <p:spPr>
          <a:xfrm>
            <a:off x="785786" y="5572140"/>
            <a:ext cx="2286000" cy="415498"/>
          </a:xfrm>
          <a:prstGeom prst="rect">
            <a:avLst/>
          </a:prstGeom>
        </p:spPr>
        <p:txBody>
          <a:bodyPr wrap="square">
            <a:spAutoFit/>
          </a:bodyPr>
          <a:lstStyle/>
          <a:p>
            <a:r>
              <a:rPr lang="en-US" sz="1050" dirty="0" smtClean="0">
                <a:solidFill>
                  <a:prstClr val="black"/>
                </a:solidFill>
              </a:rPr>
              <a:t>FIN DE L’ENREGISTREMENT DU STOCKAGE</a:t>
            </a:r>
            <a:endParaRPr lang="fr-FR" dirty="0"/>
          </a:p>
        </p:txBody>
      </p:sp>
      <p:sp>
        <p:nvSpPr>
          <p:cNvPr id="17" name="Rectangle 16"/>
          <p:cNvSpPr/>
          <p:nvPr/>
        </p:nvSpPr>
        <p:spPr>
          <a:xfrm>
            <a:off x="1071538" y="5143512"/>
            <a:ext cx="1500198" cy="428628"/>
          </a:xfrm>
          <a:prstGeom prst="rect">
            <a:avLst/>
          </a:prstGeom>
        </p:spPr>
        <p:txBody>
          <a:bodyPr wrap="square">
            <a:spAutoFit/>
          </a:bodyPr>
          <a:lstStyle/>
          <a:p>
            <a:r>
              <a:rPr lang="en-US" sz="1050" dirty="0" smtClean="0">
                <a:solidFill>
                  <a:prstClr val="black"/>
                </a:solidFill>
              </a:rPr>
              <a:t>CRÉATION D’UNE FICHE DE STOCKAGE</a:t>
            </a:r>
            <a:endParaRPr lang="fr-FR" dirty="0"/>
          </a:p>
        </p:txBody>
      </p:sp>
      <p:cxnSp>
        <p:nvCxnSpPr>
          <p:cNvPr id="19" name="Connecteur droit avec flèche 18"/>
          <p:cNvCxnSpPr/>
          <p:nvPr/>
        </p:nvCxnSpPr>
        <p:spPr>
          <a:xfrm rot="10800000">
            <a:off x="2428860" y="2714620"/>
            <a:ext cx="928694" cy="4286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flipV="1">
            <a:off x="2786050" y="3143248"/>
            <a:ext cx="3214710" cy="4286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endCxn id="12" idx="3"/>
          </p:cNvCxnSpPr>
          <p:nvPr/>
        </p:nvCxnSpPr>
        <p:spPr>
          <a:xfrm rot="10800000">
            <a:off x="2889248" y="4230736"/>
            <a:ext cx="3111513" cy="12695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rot="10800000" flipV="1">
            <a:off x="2500298" y="4643446"/>
            <a:ext cx="857256" cy="7143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10800000" flipV="1">
            <a:off x="2571736" y="5000636"/>
            <a:ext cx="3357586" cy="285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rot="10800000" flipV="1">
            <a:off x="2500298" y="5715016"/>
            <a:ext cx="857256" cy="7143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el 1"/>
          <p:cNvSpPr>
            <a:spLocks noGrp="1"/>
          </p:cNvSpPr>
          <p:nvPr>
            <p:ph type="title"/>
          </p:nvPr>
        </p:nvSpPr>
        <p:spPr>
          <a:xfrm>
            <a:off x="428596" y="0"/>
            <a:ext cx="4972056" cy="1011222"/>
          </a:xfrm>
        </p:spPr>
        <p:txBody>
          <a:bodyPr/>
          <a:lstStyle/>
          <a:p>
            <a:r>
              <a:rPr lang="fr-FR" dirty="0" smtClean="0"/>
              <a:t>3.3 PON</a:t>
            </a:r>
          </a:p>
        </p:txBody>
      </p:sp>
      <p:sp>
        <p:nvSpPr>
          <p:cNvPr id="79875" name="Tijdelijke aanduiding voor inhoud 2"/>
          <p:cNvSpPr>
            <a:spLocks noGrp="1"/>
          </p:cNvSpPr>
          <p:nvPr>
            <p:ph idx="1"/>
          </p:nvPr>
        </p:nvSpPr>
        <p:spPr>
          <a:xfrm>
            <a:off x="357158" y="1142984"/>
            <a:ext cx="2471726" cy="614353"/>
          </a:xfrm>
        </p:spPr>
        <p:txBody>
          <a:bodyPr/>
          <a:lstStyle/>
          <a:p>
            <a:pPr>
              <a:lnSpc>
                <a:spcPct val="90000"/>
              </a:lnSpc>
              <a:defRPr/>
            </a:pPr>
            <a:r>
              <a:rPr lang="fr-FR" b="1" smtClean="0"/>
              <a:t>Inventaire</a:t>
            </a:r>
          </a:p>
        </p:txBody>
      </p:sp>
      <p:pic>
        <p:nvPicPr>
          <p:cNvPr id="79879" name="Picture 3"/>
          <p:cNvPicPr>
            <a:picLocks noChangeAspect="1" noChangeArrowheads="1"/>
          </p:cNvPicPr>
          <p:nvPr/>
        </p:nvPicPr>
        <p:blipFill>
          <a:blip r:embed="rId3" cstate="print"/>
          <a:srcRect/>
          <a:stretch>
            <a:fillRect/>
          </a:stretch>
        </p:blipFill>
        <p:spPr bwMode="auto">
          <a:xfrm>
            <a:off x="4572000" y="857232"/>
            <a:ext cx="4364067" cy="5790781"/>
          </a:xfrm>
          <a:prstGeom prst="rect">
            <a:avLst/>
          </a:prstGeom>
          <a:noFill/>
          <a:ln w="9525">
            <a:noFill/>
            <a:miter lim="800000"/>
            <a:headEnd/>
            <a:tailEnd/>
          </a:ln>
        </p:spPr>
      </p:pic>
      <p:sp>
        <p:nvSpPr>
          <p:cNvPr id="7" name="Rectangle 6"/>
          <p:cNvSpPr/>
          <p:nvPr/>
        </p:nvSpPr>
        <p:spPr>
          <a:xfrm>
            <a:off x="2357422" y="6143644"/>
            <a:ext cx="2000296" cy="253916"/>
          </a:xfrm>
          <a:prstGeom prst="rect">
            <a:avLst/>
          </a:prstGeom>
        </p:spPr>
        <p:txBody>
          <a:bodyPr wrap="square">
            <a:spAutoFit/>
          </a:bodyPr>
          <a:lstStyle/>
          <a:p>
            <a:pPr>
              <a:defRPr/>
            </a:pPr>
            <a:r>
              <a:rPr lang="fr-FR" sz="1050" dirty="0" smtClean="0"/>
              <a:t>VÉRIFICATION DE LA RÉCEPTION</a:t>
            </a:r>
          </a:p>
        </p:txBody>
      </p:sp>
      <p:sp>
        <p:nvSpPr>
          <p:cNvPr id="8" name="Rectangle 7"/>
          <p:cNvSpPr/>
          <p:nvPr/>
        </p:nvSpPr>
        <p:spPr>
          <a:xfrm>
            <a:off x="4572000" y="674754"/>
            <a:ext cx="1513556" cy="253916"/>
          </a:xfrm>
          <a:prstGeom prst="rect">
            <a:avLst/>
          </a:prstGeom>
        </p:spPr>
        <p:txBody>
          <a:bodyPr wrap="none">
            <a:spAutoFit/>
          </a:bodyPr>
          <a:lstStyle/>
          <a:p>
            <a:r>
              <a:rPr lang="fr-FR" sz="1050" smtClean="0">
                <a:solidFill>
                  <a:prstClr val="black"/>
                </a:solidFill>
              </a:rPr>
              <a:t>NUMÉRO D’EXPÉDITION</a:t>
            </a:r>
            <a:endParaRPr lang="fr-FR"/>
          </a:p>
        </p:txBody>
      </p:sp>
      <p:sp>
        <p:nvSpPr>
          <p:cNvPr id="9" name="Rectangle 8"/>
          <p:cNvSpPr/>
          <p:nvPr/>
        </p:nvSpPr>
        <p:spPr>
          <a:xfrm>
            <a:off x="6980032" y="888975"/>
            <a:ext cx="1840440" cy="307777"/>
          </a:xfrm>
          <a:prstGeom prst="rect">
            <a:avLst/>
          </a:prstGeom>
          <a:solidFill>
            <a:srgbClr val="FFFFFF"/>
          </a:solidFill>
        </p:spPr>
        <p:txBody>
          <a:bodyPr wrap="none">
            <a:spAutoFit/>
          </a:bodyPr>
          <a:lstStyle/>
          <a:p>
            <a:r>
              <a:rPr lang="fr-FR" sz="1400" b="1" dirty="0" smtClean="0">
                <a:solidFill>
                  <a:prstClr val="black"/>
                </a:solidFill>
              </a:rPr>
              <a:t>FICHE DE TRANSPORT </a:t>
            </a:r>
            <a:endParaRPr lang="fr-FR" sz="2800" b="1" dirty="0"/>
          </a:p>
        </p:txBody>
      </p:sp>
      <p:sp>
        <p:nvSpPr>
          <p:cNvPr id="10" name="Rectangle 9"/>
          <p:cNvSpPr/>
          <p:nvPr/>
        </p:nvSpPr>
        <p:spPr>
          <a:xfrm>
            <a:off x="2928926" y="1785926"/>
            <a:ext cx="865943" cy="253916"/>
          </a:xfrm>
          <a:prstGeom prst="rect">
            <a:avLst/>
          </a:prstGeom>
        </p:spPr>
        <p:txBody>
          <a:bodyPr wrap="none">
            <a:spAutoFit/>
          </a:bodyPr>
          <a:lstStyle/>
          <a:p>
            <a:pPr lvl="0"/>
            <a:r>
              <a:rPr lang="fr-FR" sz="1050" dirty="0" smtClean="0">
                <a:solidFill>
                  <a:prstClr val="black"/>
                </a:solidFill>
              </a:rPr>
              <a:t>EXPÉDITEUR</a:t>
            </a:r>
          </a:p>
        </p:txBody>
      </p:sp>
      <p:sp>
        <p:nvSpPr>
          <p:cNvPr id="11" name="Rectangle 10"/>
          <p:cNvSpPr/>
          <p:nvPr/>
        </p:nvSpPr>
        <p:spPr>
          <a:xfrm>
            <a:off x="2786050" y="2389266"/>
            <a:ext cx="978153" cy="253916"/>
          </a:xfrm>
          <a:prstGeom prst="rect">
            <a:avLst/>
          </a:prstGeom>
        </p:spPr>
        <p:txBody>
          <a:bodyPr wrap="none">
            <a:spAutoFit/>
          </a:bodyPr>
          <a:lstStyle/>
          <a:p>
            <a:pPr lvl="0"/>
            <a:r>
              <a:rPr lang="fr-FR" sz="1050" dirty="0" smtClean="0">
                <a:solidFill>
                  <a:prstClr val="black"/>
                </a:solidFill>
              </a:rPr>
              <a:t>DESTINATAIRE</a:t>
            </a:r>
          </a:p>
        </p:txBody>
      </p:sp>
      <p:sp>
        <p:nvSpPr>
          <p:cNvPr id="12" name="Rectangle 11"/>
          <p:cNvSpPr/>
          <p:nvPr/>
        </p:nvSpPr>
        <p:spPr>
          <a:xfrm>
            <a:off x="1860206" y="3068960"/>
            <a:ext cx="1919706" cy="253916"/>
          </a:xfrm>
          <a:prstGeom prst="rect">
            <a:avLst/>
          </a:prstGeom>
        </p:spPr>
        <p:txBody>
          <a:bodyPr wrap="square">
            <a:spAutoFit/>
          </a:bodyPr>
          <a:lstStyle/>
          <a:p>
            <a:r>
              <a:rPr lang="fr-FR" sz="1050" dirty="0" smtClean="0">
                <a:solidFill>
                  <a:srgbClr val="000000"/>
                </a:solidFill>
              </a:rPr>
              <a:t>VERIFICATION AVANT DÉPART</a:t>
            </a:r>
            <a:endParaRPr lang="fr-FR" dirty="0">
              <a:solidFill>
                <a:srgbClr val="000000"/>
              </a:solidFill>
            </a:endParaRPr>
          </a:p>
        </p:txBody>
      </p:sp>
      <p:sp>
        <p:nvSpPr>
          <p:cNvPr id="13" name="Rectangle 12"/>
          <p:cNvSpPr/>
          <p:nvPr/>
        </p:nvSpPr>
        <p:spPr>
          <a:xfrm>
            <a:off x="1857356" y="3786190"/>
            <a:ext cx="2286000" cy="415498"/>
          </a:xfrm>
          <a:prstGeom prst="rect">
            <a:avLst/>
          </a:prstGeom>
        </p:spPr>
        <p:txBody>
          <a:bodyPr>
            <a:spAutoFit/>
          </a:bodyPr>
          <a:lstStyle/>
          <a:p>
            <a:r>
              <a:rPr lang="fr-FR" sz="1050" dirty="0" smtClean="0">
                <a:solidFill>
                  <a:prstClr val="black"/>
                </a:solidFill>
              </a:rPr>
              <a:t>IDENTIFICATION DES ARTICLES RÈGLEMENTÉS</a:t>
            </a:r>
            <a:endParaRPr lang="fr-FR" dirty="0"/>
          </a:p>
        </p:txBody>
      </p:sp>
      <p:sp>
        <p:nvSpPr>
          <p:cNvPr id="14" name="Rectangle 13"/>
          <p:cNvSpPr/>
          <p:nvPr/>
        </p:nvSpPr>
        <p:spPr>
          <a:xfrm>
            <a:off x="1705861" y="4357694"/>
            <a:ext cx="2008883" cy="253916"/>
          </a:xfrm>
          <a:prstGeom prst="rect">
            <a:avLst/>
          </a:prstGeom>
        </p:spPr>
        <p:txBody>
          <a:bodyPr wrap="none">
            <a:spAutoFit/>
          </a:bodyPr>
          <a:lstStyle/>
          <a:p>
            <a:r>
              <a:rPr lang="fr-FR" sz="1050" dirty="0" smtClean="0">
                <a:solidFill>
                  <a:prstClr val="black"/>
                </a:solidFill>
              </a:rPr>
              <a:t>À REMPLIR PAR LE DESTINATAIRE</a:t>
            </a:r>
            <a:endParaRPr lang="fr-FR" dirty="0"/>
          </a:p>
        </p:txBody>
      </p:sp>
      <p:sp>
        <p:nvSpPr>
          <p:cNvPr id="15" name="Rectangle 14"/>
          <p:cNvSpPr/>
          <p:nvPr/>
        </p:nvSpPr>
        <p:spPr>
          <a:xfrm>
            <a:off x="1857356" y="4714884"/>
            <a:ext cx="1909497" cy="253916"/>
          </a:xfrm>
          <a:prstGeom prst="rect">
            <a:avLst/>
          </a:prstGeom>
        </p:spPr>
        <p:txBody>
          <a:bodyPr wrap="none">
            <a:spAutoFit/>
          </a:bodyPr>
          <a:lstStyle/>
          <a:p>
            <a:pPr lvl="0">
              <a:defRPr/>
            </a:pPr>
            <a:r>
              <a:rPr lang="fr-FR" sz="1050" dirty="0" smtClean="0">
                <a:solidFill>
                  <a:prstClr val="black"/>
                </a:solidFill>
              </a:rPr>
              <a:t>RÉCEPTION DE LA CARGAISON</a:t>
            </a:r>
          </a:p>
        </p:txBody>
      </p:sp>
      <p:sp>
        <p:nvSpPr>
          <p:cNvPr id="16" name="Rectangle 15"/>
          <p:cNvSpPr/>
          <p:nvPr/>
        </p:nvSpPr>
        <p:spPr>
          <a:xfrm>
            <a:off x="1785918" y="5500702"/>
            <a:ext cx="2060179" cy="253916"/>
          </a:xfrm>
          <a:prstGeom prst="rect">
            <a:avLst/>
          </a:prstGeom>
        </p:spPr>
        <p:txBody>
          <a:bodyPr wrap="none">
            <a:spAutoFit/>
          </a:bodyPr>
          <a:lstStyle/>
          <a:p>
            <a:pPr lvl="0">
              <a:defRPr/>
            </a:pPr>
            <a:r>
              <a:rPr lang="fr-FR" sz="1050" dirty="0" smtClean="0">
                <a:solidFill>
                  <a:prstClr val="black"/>
                </a:solidFill>
              </a:rPr>
              <a:t>VÉRIFICATION DE LA CARGAISON</a:t>
            </a:r>
          </a:p>
        </p:txBody>
      </p:sp>
      <p:cxnSp>
        <p:nvCxnSpPr>
          <p:cNvPr id="17" name="Connecteur droit avec flèche 16"/>
          <p:cNvCxnSpPr/>
          <p:nvPr/>
        </p:nvCxnSpPr>
        <p:spPr>
          <a:xfrm rot="10800000">
            <a:off x="3786182" y="1928802"/>
            <a:ext cx="928694" cy="42862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flipV="1">
            <a:off x="3714744" y="2357430"/>
            <a:ext cx="3000396" cy="21431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a:off x="3786182" y="3214686"/>
            <a:ext cx="928694" cy="21431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0800000" flipV="1">
            <a:off x="3643306" y="3429000"/>
            <a:ext cx="3071834" cy="5000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rot="10800000" flipV="1">
            <a:off x="3643306" y="4429132"/>
            <a:ext cx="3143272" cy="7143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rot="10800000" flipV="1">
            <a:off x="3643306" y="4714884"/>
            <a:ext cx="3071836" cy="1428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10800000">
            <a:off x="3714744" y="5643578"/>
            <a:ext cx="1000132" cy="285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rot="10800000" flipV="1">
            <a:off x="4286248" y="6000768"/>
            <a:ext cx="2357454" cy="285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el 1"/>
          <p:cNvSpPr>
            <a:spLocks noGrp="1"/>
          </p:cNvSpPr>
          <p:nvPr>
            <p:ph type="title"/>
          </p:nvPr>
        </p:nvSpPr>
        <p:spPr/>
        <p:txBody>
          <a:bodyPr/>
          <a:lstStyle/>
          <a:p>
            <a:r>
              <a:rPr lang="en-US" dirty="0" smtClean="0"/>
              <a:t>3.3 </a:t>
            </a:r>
            <a:r>
              <a:rPr lang="en-US" dirty="0" smtClean="0">
                <a:solidFill>
                  <a:srgbClr val="000000"/>
                </a:solidFill>
              </a:rPr>
              <a:t>PON</a:t>
            </a:r>
          </a:p>
        </p:txBody>
      </p:sp>
      <p:sp>
        <p:nvSpPr>
          <p:cNvPr id="71683" name="Tijdelijke aanduiding voor inhoud 2"/>
          <p:cNvSpPr>
            <a:spLocks noGrp="1"/>
          </p:cNvSpPr>
          <p:nvPr>
            <p:ph idx="1"/>
          </p:nvPr>
        </p:nvSpPr>
        <p:spPr/>
        <p:txBody>
          <a:bodyPr rtlCol="0">
            <a:normAutofit fontScale="77500" lnSpcReduction="20000"/>
          </a:bodyPr>
          <a:lstStyle/>
          <a:p>
            <a:pPr>
              <a:defRPr/>
            </a:pPr>
            <a:r>
              <a:rPr lang="fr-FR" sz="3800" b="1" dirty="0" smtClean="0"/>
              <a:t>Documentation</a:t>
            </a:r>
          </a:p>
          <a:p>
            <a:pPr lvl="1" fontAlgn="auto">
              <a:spcAft>
                <a:spcPts val="0"/>
              </a:spcAft>
              <a:buFont typeface="Arial" pitchFamily="34" charset="0"/>
              <a:buChar char="–"/>
              <a:defRPr/>
            </a:pPr>
            <a:r>
              <a:rPr lang="fr-FR" dirty="0" smtClean="0"/>
              <a:t>Une bonne documentation constitue la base de tout système.</a:t>
            </a:r>
          </a:p>
          <a:p>
            <a:pPr lvl="1">
              <a:defRPr/>
            </a:pPr>
            <a:r>
              <a:rPr lang="fr-FR" dirty="0" smtClean="0"/>
              <a:t>Elle indique comment le système doit fonctionner, reflète la manière dont le système est mis en œuvre dans la pratique et peut démontrer que le système est efficace pour la réalisation des objectifs.</a:t>
            </a:r>
          </a:p>
          <a:p>
            <a:pPr lvl="1">
              <a:defRPr/>
            </a:pPr>
            <a:r>
              <a:rPr lang="fr-FR" dirty="0" smtClean="0"/>
              <a:t>Les informations importantes doivent être identifiées en fonction de différents paramètres tels que la valeur scientifique, l’intérêt commercial, les exigences réglementaires et les obligations contractuelles.</a:t>
            </a:r>
          </a:p>
          <a:p>
            <a:pPr lvl="1">
              <a:defRPr/>
            </a:pPr>
            <a:r>
              <a:rPr lang="fr-FR" dirty="0" smtClean="0"/>
              <a:t>Il est nécessaire de mettre en place des systèmes de sécurité afin d’éviter la perte ou l’altération d’informations due à un dysfonctionnement technique ou à une malveillance.</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el 1"/>
          <p:cNvSpPr>
            <a:spLocks noGrp="1"/>
          </p:cNvSpPr>
          <p:nvPr>
            <p:ph type="title"/>
          </p:nvPr>
        </p:nvSpPr>
        <p:spPr/>
        <p:txBody>
          <a:bodyPr/>
          <a:lstStyle/>
          <a:p>
            <a:r>
              <a:rPr lang="en-US" dirty="0" smtClean="0"/>
              <a:t>3.3 </a:t>
            </a:r>
            <a:r>
              <a:rPr lang="en-US" dirty="0" smtClean="0">
                <a:solidFill>
                  <a:srgbClr val="000000"/>
                </a:solidFill>
              </a:rPr>
              <a:t>PON</a:t>
            </a:r>
          </a:p>
        </p:txBody>
      </p:sp>
      <p:sp>
        <p:nvSpPr>
          <p:cNvPr id="72707" name="Tijdelijke aanduiding voor inhoud 2"/>
          <p:cNvSpPr>
            <a:spLocks noGrp="1"/>
          </p:cNvSpPr>
          <p:nvPr>
            <p:ph idx="1"/>
          </p:nvPr>
        </p:nvSpPr>
        <p:spPr>
          <a:xfrm>
            <a:off x="457200" y="1600200"/>
            <a:ext cx="8329642" cy="4525963"/>
          </a:xfrm>
        </p:spPr>
        <p:txBody>
          <a:bodyPr rtlCol="0">
            <a:normAutofit fontScale="70000" lnSpcReduction="20000"/>
          </a:bodyPr>
          <a:lstStyle/>
          <a:p>
            <a:pPr>
              <a:defRPr/>
            </a:pPr>
            <a:r>
              <a:rPr lang="fr-FR" dirty="0" smtClean="0"/>
              <a:t>Par</a:t>
            </a:r>
            <a:r>
              <a:rPr lang="fr-FR" sz="4000" dirty="0" smtClean="0"/>
              <a:t> </a:t>
            </a:r>
            <a:r>
              <a:rPr lang="fr-FR" sz="4100" b="1" dirty="0" smtClean="0"/>
              <a:t>documentation</a:t>
            </a:r>
            <a:r>
              <a:rPr lang="fr-FR" dirty="0" smtClean="0"/>
              <a:t>, on entend :</a:t>
            </a:r>
          </a:p>
          <a:p>
            <a:pPr lvl="1">
              <a:defRPr/>
            </a:pPr>
            <a:r>
              <a:rPr lang="fr-FR" dirty="0" smtClean="0"/>
              <a:t>les documents de politique, les manuels, les</a:t>
            </a:r>
            <a:r>
              <a:rPr lang="fr-FR" dirty="0" smtClean="0">
                <a:solidFill>
                  <a:srgbClr val="000000"/>
                </a:solidFill>
              </a:rPr>
              <a:t> </a:t>
            </a:r>
            <a:r>
              <a:rPr lang="fr-FR" dirty="0" err="1" smtClean="0">
                <a:solidFill>
                  <a:srgbClr val="000000"/>
                </a:solidFill>
              </a:rPr>
              <a:t>PONs</a:t>
            </a:r>
            <a:r>
              <a:rPr lang="fr-FR" dirty="0" smtClean="0"/>
              <a:t>, les instructions professionnelles ;</a:t>
            </a:r>
          </a:p>
          <a:p>
            <a:pPr lvl="1">
              <a:defRPr/>
            </a:pPr>
            <a:r>
              <a:rPr lang="fr-FR" dirty="0" smtClean="0"/>
              <a:t>les descriptions de poste, les attributions de responsabilités ;</a:t>
            </a:r>
          </a:p>
          <a:p>
            <a:pPr lvl="1">
              <a:defRPr/>
            </a:pPr>
            <a:r>
              <a:rPr lang="fr-FR" dirty="0" smtClean="0"/>
              <a:t>les procès-verbaux, plans d’action et listes de réunion ;</a:t>
            </a:r>
          </a:p>
          <a:p>
            <a:pPr lvl="1">
              <a:defRPr/>
            </a:pPr>
            <a:r>
              <a:rPr lang="fr-FR" dirty="0" smtClean="0"/>
              <a:t>les registres d’expériences, d’épreuves d’identité et de pureté, de suivi ;</a:t>
            </a:r>
          </a:p>
          <a:p>
            <a:pPr lvl="1">
              <a:defRPr/>
            </a:pPr>
            <a:r>
              <a:rPr lang="fr-FR" dirty="0" smtClean="0"/>
              <a:t>les bases de données pour les résultats et l’inventaire ;</a:t>
            </a:r>
          </a:p>
          <a:p>
            <a:pPr lvl="1">
              <a:defRPr/>
            </a:pPr>
            <a:r>
              <a:rPr lang="fr-FR" dirty="0" smtClean="0"/>
              <a:t>les rapports sur les études de sécurité, l’analyse réglementaire, la validation, la vérification, la certification ;</a:t>
            </a:r>
          </a:p>
          <a:p>
            <a:pPr lvl="1">
              <a:defRPr/>
            </a:pPr>
            <a:r>
              <a:rPr lang="fr-FR" dirty="0" smtClean="0"/>
              <a:t>les plans de projets pour les projets de recherche et développement ;</a:t>
            </a:r>
          </a:p>
          <a:p>
            <a:pPr lvl="1">
              <a:defRPr/>
            </a:pPr>
            <a:r>
              <a:rPr lang="fr-FR" dirty="0" smtClean="0"/>
              <a:t>le plan de formation, les registres de formation ;</a:t>
            </a:r>
          </a:p>
          <a:p>
            <a:pPr lvl="1">
              <a:defRPr/>
            </a:pPr>
            <a:r>
              <a:rPr lang="fr-FR" dirty="0" smtClean="0"/>
              <a:t>les rapports d’audit et d’inspection ; et</a:t>
            </a:r>
          </a:p>
          <a:p>
            <a:pPr lvl="1">
              <a:defRPr/>
            </a:pPr>
            <a:r>
              <a:rPr lang="fr-FR" dirty="0" smtClean="0"/>
              <a:t>les rapports sur les incidents, la réponse aux incidents.</a:t>
            </a: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el 1"/>
          <p:cNvSpPr>
            <a:spLocks noGrp="1"/>
          </p:cNvSpPr>
          <p:nvPr>
            <p:ph type="title"/>
          </p:nvPr>
        </p:nvSpPr>
        <p:spPr/>
        <p:txBody>
          <a:bodyPr/>
          <a:lstStyle/>
          <a:p>
            <a:r>
              <a:rPr lang="en-US" dirty="0" smtClean="0"/>
              <a:t>3.3 </a:t>
            </a:r>
            <a:r>
              <a:rPr lang="en-US" dirty="0" smtClean="0">
                <a:solidFill>
                  <a:srgbClr val="000000"/>
                </a:solidFill>
              </a:rPr>
              <a:t>PON</a:t>
            </a:r>
          </a:p>
        </p:txBody>
      </p:sp>
      <p:sp>
        <p:nvSpPr>
          <p:cNvPr id="73731" name="Tijdelijke aanduiding voor inhoud 2"/>
          <p:cNvSpPr>
            <a:spLocks noGrp="1"/>
          </p:cNvSpPr>
          <p:nvPr>
            <p:ph idx="1"/>
          </p:nvPr>
        </p:nvSpPr>
        <p:spPr/>
        <p:txBody>
          <a:bodyPr rtlCol="0">
            <a:normAutofit fontScale="92500" lnSpcReduction="20000"/>
          </a:bodyPr>
          <a:lstStyle/>
          <a:p>
            <a:pPr>
              <a:defRPr/>
            </a:pPr>
            <a:r>
              <a:rPr lang="fr-FR" sz="3500" b="1" dirty="0" smtClean="0">
                <a:solidFill>
                  <a:srgbClr val="000000"/>
                </a:solidFill>
              </a:rPr>
              <a:t>Traçabilité</a:t>
            </a:r>
          </a:p>
          <a:p>
            <a:pPr lvl="1">
              <a:defRPr/>
            </a:pPr>
            <a:r>
              <a:rPr lang="fr-FR" dirty="0" smtClean="0"/>
              <a:t>Il s’agit de </a:t>
            </a:r>
            <a:r>
              <a:rPr lang="fr-FR" b="1" dirty="0" smtClean="0">
                <a:solidFill>
                  <a:srgbClr val="FF0000"/>
                </a:solidFill>
              </a:rPr>
              <a:t>la capacité à suivre la trajectoire d’une plante biotechnologique pendant un/des stade(s) bien définis de mise au point, de production et de distribution de semences ou de plantes aux cultivateurs</a:t>
            </a:r>
            <a:r>
              <a:rPr lang="fr-FR" dirty="0" smtClean="0">
                <a:solidFill>
                  <a:srgbClr val="FF0000"/>
                </a:solidFill>
              </a:rPr>
              <a:t>. </a:t>
            </a:r>
          </a:p>
          <a:p>
            <a:pPr lvl="1" fontAlgn="auto">
              <a:spcAft>
                <a:spcPts val="0"/>
              </a:spcAft>
              <a:buFont typeface="Arial" pitchFamily="34" charset="0"/>
              <a:buChar char="–"/>
              <a:defRPr/>
            </a:pPr>
            <a:endParaRPr lang="fr-FR" dirty="0" smtClean="0"/>
          </a:p>
          <a:p>
            <a:pPr lvl="1">
              <a:defRPr/>
            </a:pPr>
            <a:r>
              <a:rPr lang="fr-FR" dirty="0" smtClean="0"/>
              <a:t>Les bases de données d’inventaire doivent être conçus pour faciliter la traçabilité. </a:t>
            </a:r>
          </a:p>
          <a:p>
            <a:pPr lvl="1" fontAlgn="auto">
              <a:spcAft>
                <a:spcPts val="0"/>
              </a:spcAft>
              <a:buFont typeface="Arial" pitchFamily="34" charset="0"/>
              <a:buChar char="–"/>
              <a:defRPr/>
            </a:pPr>
            <a:endParaRPr lang="fr-FR" dirty="0" smtClean="0"/>
          </a:p>
          <a:p>
            <a:pPr lvl="1">
              <a:defRPr/>
            </a:pPr>
            <a:r>
              <a:rPr lang="fr-FR" dirty="0" smtClean="0"/>
              <a:t>En outre, on doit prévoir le suivi rapide des relations entre différents matériels.</a:t>
            </a: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el 1"/>
          <p:cNvSpPr>
            <a:spLocks noGrp="1"/>
          </p:cNvSpPr>
          <p:nvPr>
            <p:ph type="title"/>
          </p:nvPr>
        </p:nvSpPr>
        <p:spPr/>
        <p:txBody>
          <a:bodyPr/>
          <a:lstStyle/>
          <a:p>
            <a:r>
              <a:rPr lang="fr-FR" dirty="0" smtClean="0"/>
              <a:t>3.4 Infrastructure et équipements</a:t>
            </a:r>
          </a:p>
        </p:txBody>
      </p:sp>
      <p:sp>
        <p:nvSpPr>
          <p:cNvPr id="83971" name="Tijdelijke aanduiding voor inhoud 2"/>
          <p:cNvSpPr>
            <a:spLocks noGrp="1"/>
          </p:cNvSpPr>
          <p:nvPr>
            <p:ph idx="1"/>
          </p:nvPr>
        </p:nvSpPr>
        <p:spPr>
          <a:xfrm>
            <a:off x="457200" y="1600201"/>
            <a:ext cx="8401080" cy="3971939"/>
          </a:xfrm>
        </p:spPr>
        <p:txBody>
          <a:bodyPr/>
          <a:lstStyle/>
          <a:p>
            <a:pPr>
              <a:lnSpc>
                <a:spcPct val="90000"/>
              </a:lnSpc>
              <a:defRPr/>
            </a:pPr>
            <a:r>
              <a:rPr lang="fr-FR" b="1" dirty="0" smtClean="0"/>
              <a:t>Installations (laboratoire, chambre de culture, serre, entrepôt)</a:t>
            </a:r>
          </a:p>
          <a:p>
            <a:pPr lvl="1"/>
            <a:r>
              <a:rPr lang="fr-FR" dirty="0" smtClean="0"/>
              <a:t>Les installations</a:t>
            </a:r>
            <a:r>
              <a:rPr lang="fr-FR" b="1" dirty="0" smtClean="0"/>
              <a:t> </a:t>
            </a:r>
            <a:r>
              <a:rPr lang="fr-FR" dirty="0" smtClean="0"/>
              <a:t>doivent avoir des caractéristiques de confinement appropriées et fonctionnelles</a:t>
            </a:r>
            <a:r>
              <a:rPr lang="fr-FR" dirty="0"/>
              <a:t>;</a:t>
            </a:r>
            <a:r>
              <a:rPr lang="fr-FR" dirty="0" smtClean="0"/>
              <a:t> les équipements d’aide au confinement doivent étant disponibles ainsi que les opérations contribuant à éviter la libération de matières qui peuvent se propager.</a:t>
            </a:r>
          </a:p>
          <a:p>
            <a:pPr lvl="1"/>
            <a:endParaRPr lang="fr-FR" dirty="0" smtClean="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el 1"/>
          <p:cNvSpPr>
            <a:spLocks noGrp="1"/>
          </p:cNvSpPr>
          <p:nvPr>
            <p:ph type="title"/>
          </p:nvPr>
        </p:nvSpPr>
        <p:spPr/>
        <p:txBody>
          <a:bodyPr/>
          <a:lstStyle/>
          <a:p>
            <a:r>
              <a:rPr lang="fr-FR" dirty="0" smtClean="0"/>
              <a:t>3.4 Infrastructure et équipements</a:t>
            </a:r>
          </a:p>
        </p:txBody>
      </p:sp>
      <p:sp>
        <p:nvSpPr>
          <p:cNvPr id="84995" name="Tijdelijke aanduiding voor inhoud 2"/>
          <p:cNvSpPr>
            <a:spLocks noGrp="1"/>
          </p:cNvSpPr>
          <p:nvPr>
            <p:ph idx="1"/>
          </p:nvPr>
        </p:nvSpPr>
        <p:spPr>
          <a:xfrm>
            <a:off x="457200" y="1600201"/>
            <a:ext cx="8229600" cy="971544"/>
          </a:xfrm>
        </p:spPr>
        <p:txBody>
          <a:bodyPr>
            <a:normAutofit/>
          </a:bodyPr>
          <a:lstStyle/>
          <a:p>
            <a:pPr>
              <a:lnSpc>
                <a:spcPct val="90000"/>
              </a:lnSpc>
              <a:defRPr/>
            </a:pPr>
            <a:r>
              <a:rPr lang="fr-FR" b="1" dirty="0" smtClean="0"/>
              <a:t>Installations (laboratoire, chambre de culture, serre, entrepôt)</a:t>
            </a:r>
          </a:p>
        </p:txBody>
      </p:sp>
      <p:sp>
        <p:nvSpPr>
          <p:cNvPr id="7" name="Tijdelijke aanduiding voor inhoud 2"/>
          <p:cNvSpPr txBox="1">
            <a:spLocks/>
          </p:cNvSpPr>
          <p:nvPr/>
        </p:nvSpPr>
        <p:spPr bwMode="auto">
          <a:xfrm>
            <a:off x="500034" y="2503488"/>
            <a:ext cx="5072098" cy="3925908"/>
          </a:xfrm>
          <a:prstGeom prst="rect">
            <a:avLst/>
          </a:prstGeom>
          <a:noFill/>
          <a:ln w="9525">
            <a:noFill/>
            <a:miter lim="800000"/>
            <a:headEnd/>
            <a:tailEnd/>
          </a:ln>
        </p:spPr>
        <p:txBody>
          <a:bodyPr lIns="0" tIns="0" rIns="0" bIns="0"/>
          <a:lstStyle/>
          <a:p>
            <a:pPr marL="901700" lvl="1" indent="-361950" eaLnBrk="0" hangingPunct="0">
              <a:spcBef>
                <a:spcPct val="20000"/>
              </a:spcBef>
              <a:buClr>
                <a:srgbClr val="7C7CA8"/>
              </a:buClr>
              <a:defRPr/>
            </a:pPr>
            <a:endParaRPr lang="fr-FR" sz="2000" kern="0" dirty="0" smtClean="0">
              <a:latin typeface="+mn-lt"/>
            </a:endParaRPr>
          </a:p>
          <a:p>
            <a:pPr marL="901700" lvl="1" indent="-361950" eaLnBrk="0" hangingPunct="0">
              <a:spcBef>
                <a:spcPct val="20000"/>
              </a:spcBef>
              <a:buClr>
                <a:srgbClr val="7C7CA8"/>
              </a:buClr>
              <a:defRPr/>
            </a:pPr>
            <a:r>
              <a:rPr lang="fr-FR" sz="2000" kern="0" dirty="0" smtClean="0">
                <a:latin typeface="+mn-lt"/>
              </a:rPr>
              <a:t>Certaines</a:t>
            </a:r>
            <a:r>
              <a:rPr lang="fr-FR" sz="2000" kern="0" dirty="0" smtClean="0"/>
              <a:t> caractéristiques des </a:t>
            </a:r>
            <a:r>
              <a:rPr lang="fr-FR" sz="2000" dirty="0" smtClean="0"/>
              <a:t>installations</a:t>
            </a:r>
            <a:r>
              <a:rPr lang="fr-FR" sz="2000" b="1" dirty="0" smtClean="0"/>
              <a:t> </a:t>
            </a:r>
            <a:r>
              <a:rPr lang="fr-FR" sz="2000" kern="0" dirty="0" smtClean="0"/>
              <a:t>nécessitent une vérification régulière de l</a:t>
            </a:r>
            <a:r>
              <a:rPr lang="fr-FR" sz="2000" kern="0" dirty="0" smtClean="0">
                <a:latin typeface="+mn-lt"/>
              </a:rPr>
              <a:t>eur performance, par exemple</a:t>
            </a:r>
            <a:r>
              <a:rPr lang="fr-FR" sz="2000" kern="0" dirty="0" smtClean="0"/>
              <a:t> les facteurs ambiants susceptibles</a:t>
            </a:r>
            <a:r>
              <a:rPr lang="fr-FR" sz="2000" kern="0" dirty="0" smtClean="0">
                <a:latin typeface="+mn-lt"/>
              </a:rPr>
              <a:t> d’influencer la qualité et le confinement.</a:t>
            </a:r>
          </a:p>
          <a:p>
            <a:pPr marL="901700" lvl="1" indent="-361950" eaLnBrk="0" hangingPunct="0">
              <a:spcBef>
                <a:spcPct val="20000"/>
              </a:spcBef>
              <a:buClr>
                <a:srgbClr val="7C7CA8"/>
              </a:buClr>
              <a:defRPr/>
            </a:pPr>
            <a:r>
              <a:rPr lang="fr-FR" sz="2000" kern="0" dirty="0" smtClean="0">
                <a:latin typeface="+mn-lt"/>
              </a:rPr>
              <a:t>Il est nécessaire de procéder </a:t>
            </a:r>
            <a:r>
              <a:rPr lang="fr-FR" sz="2000" kern="0" dirty="0" smtClean="0"/>
              <a:t>systématiquement à des inspections internes des </a:t>
            </a:r>
            <a:r>
              <a:rPr lang="fr-FR" sz="2000" dirty="0" smtClean="0"/>
              <a:t>installations</a:t>
            </a:r>
            <a:r>
              <a:rPr lang="fr-FR" sz="2000" b="1" dirty="0" smtClean="0"/>
              <a:t> </a:t>
            </a:r>
            <a:r>
              <a:rPr lang="fr-FR" sz="2000" dirty="0" smtClean="0"/>
              <a:t>afin de</a:t>
            </a:r>
            <a:r>
              <a:rPr lang="fr-FR" sz="2000" kern="0" dirty="0" smtClean="0">
                <a:latin typeface="+mn-lt"/>
              </a:rPr>
              <a:t> s’assurer que </a:t>
            </a:r>
            <a:r>
              <a:rPr lang="fr-FR" sz="2000" kern="0" dirty="0" smtClean="0"/>
              <a:t>le niveau approprié de </a:t>
            </a:r>
            <a:r>
              <a:rPr lang="fr-FR" sz="2000" kern="0" dirty="0" smtClean="0">
                <a:latin typeface="+mn-lt"/>
              </a:rPr>
              <a:t>confinement est maintenu.</a:t>
            </a:r>
            <a:endParaRPr lang="fr-FR" sz="2000" kern="0" dirty="0">
              <a:latin typeface="+mn-lt"/>
            </a:endParaRPr>
          </a:p>
        </p:txBody>
      </p:sp>
      <p:pic>
        <p:nvPicPr>
          <p:cNvPr id="84999" name="Picture 7"/>
          <p:cNvPicPr>
            <a:picLocks noChangeAspect="1" noChangeArrowheads="1"/>
          </p:cNvPicPr>
          <p:nvPr/>
        </p:nvPicPr>
        <p:blipFill>
          <a:blip r:embed="rId3" cstate="print"/>
          <a:srcRect/>
          <a:stretch>
            <a:fillRect/>
          </a:stretch>
        </p:blipFill>
        <p:spPr bwMode="auto">
          <a:xfrm>
            <a:off x="5715008" y="2500306"/>
            <a:ext cx="2898776" cy="3890962"/>
          </a:xfrm>
          <a:prstGeom prst="rect">
            <a:avLst/>
          </a:prstGeom>
          <a:noFill/>
          <a:ln w="9525">
            <a:noFill/>
            <a:miter lim="800000"/>
            <a:headEnd/>
            <a:tailEnd/>
          </a:ln>
        </p:spPr>
      </p:pic>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429256" y="6143644"/>
            <a:ext cx="1214446" cy="230832"/>
          </a:xfrm>
          <a:prstGeom prst="rect">
            <a:avLst/>
          </a:prstGeom>
        </p:spPr>
        <p:txBody>
          <a:bodyPr wrap="square">
            <a:spAutoFit/>
          </a:bodyPr>
          <a:lstStyle/>
          <a:p>
            <a:pPr>
              <a:tabLst>
                <a:tab pos="2867025" algn="l"/>
              </a:tabLst>
              <a:defRPr/>
            </a:pPr>
            <a:r>
              <a:rPr lang="fr-FR" sz="900" dirty="0" smtClean="0"/>
              <a:t>Page 1 de 4</a:t>
            </a:r>
          </a:p>
        </p:txBody>
      </p:sp>
      <p:graphicFrame>
        <p:nvGraphicFramePr>
          <p:cNvPr id="8" name="Tableau 7"/>
          <p:cNvGraphicFramePr>
            <a:graphicFrameLocks noGrp="1"/>
          </p:cNvGraphicFramePr>
          <p:nvPr/>
        </p:nvGraphicFramePr>
        <p:xfrm>
          <a:off x="357158" y="500042"/>
          <a:ext cx="8429684" cy="4541849"/>
        </p:xfrm>
        <a:graphic>
          <a:graphicData uri="http://schemas.openxmlformats.org/drawingml/2006/table">
            <a:tbl>
              <a:tblPr firstRow="1" bandRow="1">
                <a:tableStyleId>{5940675A-B579-460E-94D1-54222C63F5DA}</a:tableStyleId>
              </a:tblPr>
              <a:tblGrid>
                <a:gridCol w="4214842"/>
                <a:gridCol w="4214842"/>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RAPPORT D’INSPECTION DE SERRE</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Afin de s’assurer que les projets de recherche en milieu confiné respectent la réglementation et/ou les directives de l’État, il y a lieu de veiller à ce que des inspections régulières soient effectuées par un représentant du Comité institutionnel de biosécurité ou un chargé de la biosécurité.</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fr-FR" dirty="0"/>
                    </a:p>
                  </a:txBody>
                  <a:tcPr/>
                </a:tc>
              </a:tr>
              <a:tr h="305122">
                <a:tc>
                  <a:txBody>
                    <a:bodyPr/>
                    <a:lstStyle/>
                    <a:p>
                      <a:r>
                        <a:rPr lang="fr-FR" sz="900" dirty="0" smtClean="0"/>
                        <a:t>Nom du projet de recherche : </a:t>
                      </a:r>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fr-FR" sz="900" dirty="0" smtClean="0"/>
                        <a:t>Chargé de la biosécurité (nom et titre) :</a:t>
                      </a:r>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r>
                        <a:rPr lang="fr-FR" sz="900" dirty="0" smtClean="0"/>
                        <a:t>Gestionnaire de serre : </a:t>
                      </a:r>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fr-FR" sz="900" dirty="0" smtClean="0"/>
                        <a:t>Date d’inspection :</a:t>
                      </a:r>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00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Numéro de référence de l’agrément (le cas échéant)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fr-FR" sz="900" dirty="0" smtClean="0"/>
                        <a:t>Inspection effectuée par (nom et titre) :</a:t>
                      </a:r>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r>
                        <a:rPr lang="fr-FR" sz="900" dirty="0" smtClean="0"/>
                        <a:t>Lieu d’implantation de l’unité (adresse) :</a:t>
                      </a:r>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Signature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endParaRPr lang="fr-FR" sz="9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Date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Répondre aux questions ci-dessous. Cocher </a:t>
                      </a:r>
                      <a:r>
                        <a:rPr lang="fr-FR" sz="900" i="1" dirty="0" smtClean="0"/>
                        <a:t>Oui</a:t>
                      </a:r>
                      <a:r>
                        <a:rPr lang="fr-FR" sz="900" dirty="0" smtClean="0"/>
                        <a:t> ou </a:t>
                      </a:r>
                      <a:r>
                        <a:rPr lang="fr-FR" sz="900" i="1" dirty="0" smtClean="0"/>
                        <a:t>Non</a:t>
                      </a:r>
                      <a:r>
                        <a:rPr lang="fr-FR" sz="900" dirty="0" smtClean="0"/>
                        <a:t>. Si la réponse à l’une des questions est </a:t>
                      </a:r>
                      <a:r>
                        <a:rPr lang="fr-FR" sz="900" i="1" dirty="0" smtClean="0"/>
                        <a:t>Non</a:t>
                      </a:r>
                      <a:r>
                        <a:rPr lang="fr-FR" sz="900" dirty="0" smtClean="0"/>
                        <a:t>, veiller à ce que le chargé de la biosécurité apporte les corrections nécessaires, le cas échéant, ou contacter le chargé de la réglementation.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p>
                  </a:txBody>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Quel(le)s règlements/directives régissent les installations ? (Pays, État, </a:t>
                      </a:r>
                      <a:r>
                        <a:rPr lang="fr-FR" sz="900" i="1" dirty="0" smtClean="0"/>
                        <a:t>etc</a:t>
                      </a:r>
                      <a:r>
                        <a:rPr lang="fr-FR" sz="900" dirty="0" smtClean="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90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Un exemplaire des règlements/directives est-il placé à un endroit stratégique afin d’en faciliter l’accès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2867025" algn="l"/>
                        </a:tabLst>
                        <a:defRPr/>
                      </a:pPr>
                      <a:r>
                        <a:rPr lang="fr-FR" sz="900" dirty="0" smtClean="0">
                          <a:latin typeface="Wingdings" pitchFamily="2" charset="2"/>
                        </a:rPr>
                        <a:t>o </a:t>
                      </a:r>
                      <a:r>
                        <a:rPr lang="fr-FR" sz="900" dirty="0" smtClean="0"/>
                        <a:t>Oui</a:t>
                      </a:r>
                    </a:p>
                    <a:p>
                      <a:pPr>
                        <a:tabLst>
                          <a:tab pos="2867025" algn="l"/>
                        </a:tabLst>
                        <a:defRPr/>
                      </a:pPr>
                      <a:r>
                        <a:rPr lang="fr-FR" sz="900" dirty="0" smtClean="0">
                          <a:latin typeface="Wingdings" pitchFamily="2" charset="2"/>
                        </a:rPr>
                        <a:t>o </a:t>
                      </a:r>
                      <a:r>
                        <a:rPr lang="fr-FR" sz="900" dirty="0" smtClean="0"/>
                        <a:t>Non (expliquer pourquoi et décrire les mesures prises)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L’exploitation des installations fait-elle l’objet d’une licence ou d’un agrément de l’État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2867025" algn="l"/>
                        </a:tabLst>
                        <a:defRPr/>
                      </a:pPr>
                      <a:r>
                        <a:rPr lang="fr-FR" sz="900" dirty="0" smtClean="0">
                          <a:latin typeface="Wingdings" pitchFamily="2" charset="2"/>
                        </a:rPr>
                        <a:t>o </a:t>
                      </a:r>
                      <a:r>
                        <a:rPr lang="fr-FR" sz="900" dirty="0" smtClean="0"/>
                        <a:t>Non</a:t>
                      </a:r>
                    </a:p>
                    <a:p>
                      <a:pPr>
                        <a:tabLst>
                          <a:tab pos="2867025" algn="l"/>
                        </a:tabLst>
                        <a:defRPr/>
                      </a:pPr>
                      <a:r>
                        <a:rPr lang="fr-FR" sz="900" dirty="0" smtClean="0">
                          <a:latin typeface="Wingdings" pitchFamily="2" charset="2"/>
                        </a:rPr>
                        <a:t>o </a:t>
                      </a:r>
                      <a:r>
                        <a:rPr lang="fr-FR" sz="900" dirty="0" smtClean="0"/>
                        <a:t>Oui (si Oui, indiquer le numéro de la licence ou de l’agrément)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Un exemplaire des procédures d’utilisation normalisées pour la recherche dans des serres confinées est-il placé à un endroit stratégique afin d’en faciliter l’accès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2867025" algn="l"/>
                        </a:tabLst>
                        <a:defRPr/>
                      </a:pPr>
                      <a:r>
                        <a:rPr lang="fr-FR" sz="900" dirty="0" smtClean="0">
                          <a:latin typeface="Wingdings" pitchFamily="2" charset="2"/>
                        </a:rPr>
                        <a:t>o </a:t>
                      </a:r>
                      <a:r>
                        <a:rPr lang="fr-FR" sz="900" dirty="0" smtClean="0"/>
                        <a:t>Oui</a:t>
                      </a:r>
                    </a:p>
                    <a:p>
                      <a:pPr>
                        <a:tabLst>
                          <a:tab pos="2867025" algn="l"/>
                        </a:tabLst>
                        <a:defRPr/>
                      </a:pPr>
                      <a:r>
                        <a:rPr lang="fr-FR" sz="900" dirty="0" smtClean="0">
                          <a:latin typeface="Wingdings" pitchFamily="2" charset="2"/>
                        </a:rPr>
                        <a:t>o </a:t>
                      </a:r>
                      <a:r>
                        <a:rPr lang="fr-FR" sz="900" dirty="0" smtClean="0"/>
                        <a:t>Non (expliquer pourquoi et décrire les mesures prises)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Le laboratoire a-t-il été inspecté par les agents de l’État chargés de la réglementation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2867025" algn="l"/>
                        </a:tabLst>
                        <a:defRPr/>
                      </a:pPr>
                      <a:r>
                        <a:rPr lang="fr-FR" sz="900" dirty="0" smtClean="0">
                          <a:latin typeface="Wingdings" pitchFamily="2" charset="2"/>
                        </a:rPr>
                        <a:t>o </a:t>
                      </a:r>
                      <a:r>
                        <a:rPr lang="fr-FR" sz="900" dirty="0" smtClean="0"/>
                        <a:t>Non</a:t>
                      </a:r>
                    </a:p>
                    <a:p>
                      <a:pPr>
                        <a:tabLst>
                          <a:tab pos="2867025" algn="l"/>
                        </a:tabLst>
                        <a:defRPr/>
                      </a:pPr>
                      <a:r>
                        <a:rPr lang="fr-FR" sz="900" dirty="0" smtClean="0">
                          <a:latin typeface="Wingdings" pitchFamily="2" charset="2"/>
                        </a:rPr>
                        <a:t>o </a:t>
                      </a:r>
                      <a:r>
                        <a:rPr lang="fr-FR" sz="900" dirty="0" smtClean="0"/>
                        <a:t>Oui (préciser la date, le nom de l’inspecteur et l’agence)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28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Tient-on un inventaire concernant la notification/le numéro d’agrément, la date de réception, le mouvement (importation, </a:t>
                      </a:r>
                      <a:r>
                        <a:rPr lang="fr-FR" sz="900" dirty="0" err="1" smtClean="0"/>
                        <a:t>inter-États</a:t>
                      </a:r>
                      <a:r>
                        <a:rPr lang="fr-FR" sz="900" dirty="0" smtClean="0"/>
                        <a:t>, exportation), l’accroissement, la date de destruction, etc., du matériel transgénique réglementé dans la serre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2867025" algn="l"/>
                        </a:tabLst>
                        <a:defRPr/>
                      </a:pPr>
                      <a:r>
                        <a:rPr lang="fr-FR" sz="900" dirty="0" smtClean="0">
                          <a:latin typeface="Wingdings" pitchFamily="2" charset="2"/>
                        </a:rPr>
                        <a:t>o </a:t>
                      </a:r>
                      <a:r>
                        <a:rPr lang="fr-FR" sz="900" dirty="0" smtClean="0"/>
                        <a:t>Oui</a:t>
                      </a:r>
                    </a:p>
                    <a:p>
                      <a:pPr>
                        <a:tabLst>
                          <a:tab pos="2867025" algn="l"/>
                        </a:tabLst>
                        <a:defRPr/>
                      </a:pPr>
                      <a:r>
                        <a:rPr lang="fr-FR" sz="900" dirty="0" smtClean="0">
                          <a:latin typeface="Wingdings" pitchFamily="2" charset="2"/>
                        </a:rPr>
                        <a:t>o </a:t>
                      </a:r>
                      <a:r>
                        <a:rPr lang="fr-FR" sz="900" dirty="0" smtClean="0"/>
                        <a:t>Non (expliquer pourquoi et décrire les mesures prises)</a:t>
                      </a:r>
                    </a:p>
                    <a:p>
                      <a:pPr>
                        <a:tabLst>
                          <a:tab pos="2867025" algn="l"/>
                        </a:tabLst>
                        <a:defRPr/>
                      </a:pPr>
                      <a:endParaRPr lang="fr-FR" sz="90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el 1"/>
          <p:cNvSpPr>
            <a:spLocks noGrp="1"/>
          </p:cNvSpPr>
          <p:nvPr>
            <p:ph type="title"/>
          </p:nvPr>
        </p:nvSpPr>
        <p:spPr/>
        <p:txBody>
          <a:bodyPr/>
          <a:lstStyle/>
          <a:p>
            <a:r>
              <a:rPr lang="fr-FR" dirty="0" smtClean="0"/>
              <a:t>3.4 Infrastructure et équipements</a:t>
            </a:r>
          </a:p>
        </p:txBody>
      </p:sp>
      <p:sp>
        <p:nvSpPr>
          <p:cNvPr id="76803" name="Tijdelijke aanduiding voor inhoud 2"/>
          <p:cNvSpPr>
            <a:spLocks noGrp="1"/>
          </p:cNvSpPr>
          <p:nvPr>
            <p:ph idx="1"/>
          </p:nvPr>
        </p:nvSpPr>
        <p:spPr>
          <a:xfrm>
            <a:off x="457200" y="1600200"/>
            <a:ext cx="8329642" cy="4525963"/>
          </a:xfrm>
        </p:spPr>
        <p:txBody>
          <a:bodyPr rtlCol="0">
            <a:normAutofit fontScale="92500" lnSpcReduction="20000"/>
          </a:bodyPr>
          <a:lstStyle/>
          <a:p>
            <a:pPr>
              <a:defRPr/>
            </a:pPr>
            <a:r>
              <a:rPr lang="fr-FR" sz="3600" b="1" dirty="0" smtClean="0"/>
              <a:t>Installations (laboratoire, chambre de culture, serre, entrepôt)</a:t>
            </a:r>
            <a:endParaRPr lang="fr-FR" sz="3500" b="1" dirty="0" smtClean="0"/>
          </a:p>
          <a:p>
            <a:pPr lvl="1">
              <a:defRPr/>
            </a:pPr>
            <a:r>
              <a:rPr lang="fr-FR" dirty="0" smtClean="0"/>
              <a:t>Des opérations pertinentes exécutées par un personnel qualifié revêtent une importance capitale pour la réalisation quotidienne des objectifs en termes de gestion responsable, par exemple :</a:t>
            </a:r>
          </a:p>
          <a:p>
            <a:pPr lvl="2" fontAlgn="auto">
              <a:spcAft>
                <a:spcPts val="0"/>
              </a:spcAft>
              <a:buFont typeface="Arial" pitchFamily="34" charset="0"/>
              <a:buChar char="•"/>
              <a:defRPr/>
            </a:pPr>
            <a:r>
              <a:rPr lang="fr-FR" dirty="0" smtClean="0"/>
              <a:t>l’étiquetage des matériels ;</a:t>
            </a:r>
          </a:p>
          <a:p>
            <a:pPr lvl="2">
              <a:defRPr/>
            </a:pPr>
            <a:r>
              <a:rPr lang="fr-FR" dirty="0" smtClean="0">
                <a:solidFill>
                  <a:srgbClr val="000000"/>
                </a:solidFill>
              </a:rPr>
              <a:t>l’isolement reproductif au sein </a:t>
            </a:r>
            <a:r>
              <a:rPr lang="fr-FR" dirty="0" smtClean="0"/>
              <a:t>des installations ;</a:t>
            </a:r>
          </a:p>
          <a:p>
            <a:pPr lvl="2">
              <a:defRPr/>
            </a:pPr>
            <a:r>
              <a:rPr lang="fr-FR" dirty="0" smtClean="0"/>
              <a:t>la répartition de l’espace au sein des installations ;</a:t>
            </a:r>
          </a:p>
          <a:p>
            <a:pPr lvl="2">
              <a:defRPr/>
            </a:pPr>
            <a:r>
              <a:rPr lang="fr-FR" dirty="0" smtClean="0"/>
              <a:t>le nettoyage des équipements avant et après leur utilisation ;</a:t>
            </a:r>
          </a:p>
          <a:p>
            <a:pPr lvl="2">
              <a:defRPr/>
            </a:pPr>
            <a:r>
              <a:rPr lang="fr-FR" dirty="0" smtClean="0"/>
              <a:t>la disposition appropriée du matériel végétal ; et</a:t>
            </a:r>
          </a:p>
          <a:p>
            <a:pPr lvl="2">
              <a:defRPr/>
            </a:pPr>
            <a:r>
              <a:rPr lang="fr-FR" dirty="0" smtClean="0"/>
              <a:t>la saisie des informations dans un système unifié.</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a:xfrm>
            <a:off x="457200" y="1600201"/>
            <a:ext cx="8229600" cy="3971940"/>
          </a:xfrm>
        </p:spPr>
        <p:txBody>
          <a:bodyPr rtlCol="0">
            <a:normAutofit lnSpcReduction="10000"/>
          </a:bodyPr>
          <a:lstStyle/>
          <a:p>
            <a:pPr marL="457200" indent="-457200" fontAlgn="auto">
              <a:spcAft>
                <a:spcPts val="0"/>
              </a:spcAft>
              <a:buNone/>
              <a:defRPr/>
            </a:pPr>
            <a:r>
              <a:rPr lang="fr-FR" b="1" dirty="0" smtClean="0">
                <a:solidFill>
                  <a:srgbClr val="002060"/>
                </a:solidFill>
              </a:rPr>
              <a:t>3. Mise en place du programme de gestion responsable</a:t>
            </a:r>
          </a:p>
          <a:p>
            <a:pPr lvl="1" fontAlgn="auto">
              <a:spcAft>
                <a:spcPts val="0"/>
              </a:spcAft>
              <a:buFont typeface="Arial" pitchFamily="34" charset="0"/>
              <a:buChar char="–"/>
              <a:defRPr/>
            </a:pPr>
            <a:r>
              <a:rPr lang="fr-FR" dirty="0" smtClean="0"/>
              <a:t>Démarrage</a:t>
            </a:r>
          </a:p>
          <a:p>
            <a:pPr lvl="1">
              <a:defRPr/>
            </a:pPr>
            <a:r>
              <a:rPr lang="fr-FR" dirty="0" smtClean="0"/>
              <a:t>Analyse des risques et maîtrise des points critiques 	</a:t>
            </a:r>
          </a:p>
          <a:p>
            <a:pPr lvl="1">
              <a:defRPr/>
            </a:pPr>
            <a:r>
              <a:rPr lang="fr-FR" dirty="0" smtClean="0"/>
              <a:t>Procédure opératoire normalisée (PON)</a:t>
            </a:r>
          </a:p>
          <a:p>
            <a:pPr lvl="1">
              <a:defRPr/>
            </a:pPr>
            <a:r>
              <a:rPr lang="fr-FR" dirty="0" smtClean="0"/>
              <a:t>Infrastructure et équipements</a:t>
            </a:r>
          </a:p>
          <a:p>
            <a:pPr lvl="1">
              <a:defRPr/>
            </a:pPr>
            <a:r>
              <a:rPr lang="fr-FR" dirty="0" smtClean="0"/>
              <a:t>Mise en œuvre</a:t>
            </a:r>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el 1"/>
          <p:cNvSpPr>
            <a:spLocks noGrp="1"/>
          </p:cNvSpPr>
          <p:nvPr>
            <p:ph type="title"/>
          </p:nvPr>
        </p:nvSpPr>
        <p:spPr/>
        <p:txBody>
          <a:bodyPr/>
          <a:lstStyle/>
          <a:p>
            <a:r>
              <a:rPr lang="fr-FR" dirty="0" smtClean="0"/>
              <a:t>3.4 Infrastructure et équipements</a:t>
            </a:r>
          </a:p>
        </p:txBody>
      </p:sp>
      <p:sp>
        <p:nvSpPr>
          <p:cNvPr id="77827" name="Tijdelijke aanduiding voor inhoud 2"/>
          <p:cNvSpPr>
            <a:spLocks noGrp="1"/>
          </p:cNvSpPr>
          <p:nvPr>
            <p:ph idx="1"/>
          </p:nvPr>
        </p:nvSpPr>
        <p:spPr>
          <a:xfrm>
            <a:off x="457200" y="1600200"/>
            <a:ext cx="8229600" cy="4686320"/>
          </a:xfrm>
        </p:spPr>
        <p:txBody>
          <a:bodyPr rtlCol="0">
            <a:normAutofit fontScale="77500" lnSpcReduction="20000"/>
          </a:bodyPr>
          <a:lstStyle/>
          <a:p>
            <a:pPr>
              <a:lnSpc>
                <a:spcPct val="110000"/>
              </a:lnSpc>
              <a:defRPr/>
            </a:pPr>
            <a:r>
              <a:rPr lang="fr-FR" sz="3800" b="1" dirty="0" smtClean="0"/>
              <a:t>Opérations de terrain</a:t>
            </a:r>
          </a:p>
          <a:p>
            <a:pPr lvl="1">
              <a:defRPr/>
            </a:pPr>
            <a:r>
              <a:rPr lang="fr-FR" dirty="0" smtClean="0"/>
              <a:t>Le déploiement des cultures GM réglementées sur le terrain doit être confiné afin de réduire le risque d’exposition et de dispersion dans l’espace et dans le temps du matériel enclin à la propagation.</a:t>
            </a:r>
          </a:p>
          <a:p>
            <a:pPr lvl="1">
              <a:defRPr/>
            </a:pPr>
            <a:r>
              <a:rPr lang="fr-FR" dirty="0" smtClean="0"/>
              <a:t>Une attention particulière doit être accordée aux paramètres suivants :</a:t>
            </a:r>
          </a:p>
          <a:p>
            <a:pPr lvl="2" fontAlgn="auto">
              <a:spcAft>
                <a:spcPts val="0"/>
              </a:spcAft>
              <a:buFont typeface="Arial" pitchFamily="34" charset="0"/>
              <a:buChar char="•"/>
              <a:defRPr/>
            </a:pPr>
            <a:r>
              <a:rPr lang="fr-FR" dirty="0" smtClean="0"/>
              <a:t>l’étiquetage des matériels ;</a:t>
            </a:r>
          </a:p>
          <a:p>
            <a:pPr lvl="2">
              <a:defRPr/>
            </a:pPr>
            <a:r>
              <a:rPr lang="fr-FR" dirty="0" smtClean="0"/>
              <a:t>la définition et la vérification des </a:t>
            </a:r>
            <a:r>
              <a:rPr lang="fr-FR" dirty="0" smtClean="0">
                <a:solidFill>
                  <a:srgbClr val="000000"/>
                </a:solidFill>
              </a:rPr>
              <a:t>mesures d’isolement reproductif autour du site d’essai pratique ;</a:t>
            </a:r>
          </a:p>
          <a:p>
            <a:pPr lvl="2">
              <a:defRPr/>
            </a:pPr>
            <a:r>
              <a:rPr lang="fr-FR" dirty="0" smtClean="0">
                <a:solidFill>
                  <a:srgbClr val="000000"/>
                </a:solidFill>
              </a:rPr>
              <a:t>la vérification de l’isolement reproductif sur le site d’essai pratique, si nécessaire pour la pureté transgénique ;</a:t>
            </a:r>
          </a:p>
          <a:p>
            <a:pPr lvl="2">
              <a:defRPr/>
            </a:pPr>
            <a:r>
              <a:rPr lang="fr-FR" dirty="0" smtClean="0"/>
              <a:t>le nettoyage des équipements avant de quitter le site d’essai et parfois entre les différents lots de semences ;</a:t>
            </a:r>
          </a:p>
          <a:p>
            <a:pPr lvl="2">
              <a:defRPr/>
            </a:pPr>
            <a:r>
              <a:rPr lang="fr-FR" dirty="0" smtClean="0"/>
              <a:t>la disposition appropriée du matériel végétal après la récolte ;</a:t>
            </a:r>
          </a:p>
          <a:p>
            <a:pPr lvl="2">
              <a:defRPr/>
            </a:pPr>
            <a:r>
              <a:rPr lang="fr-FR" dirty="0" smtClean="0"/>
              <a:t>les restrictions sur l’utilisation de la terre après la récolte.</a:t>
            </a:r>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el 1"/>
          <p:cNvSpPr>
            <a:spLocks noGrp="1"/>
          </p:cNvSpPr>
          <p:nvPr>
            <p:ph type="title"/>
          </p:nvPr>
        </p:nvSpPr>
        <p:spPr/>
        <p:txBody>
          <a:bodyPr>
            <a:normAutofit/>
          </a:bodyPr>
          <a:lstStyle/>
          <a:p>
            <a:r>
              <a:rPr lang="fr-FR" dirty="0" smtClean="0"/>
              <a:t>3.5 Mise en œuvre du plan interne</a:t>
            </a:r>
          </a:p>
        </p:txBody>
      </p:sp>
      <p:sp>
        <p:nvSpPr>
          <p:cNvPr id="88067" name="Tijdelijke aanduiding voor inhoud 2"/>
          <p:cNvSpPr>
            <a:spLocks noGrp="1"/>
          </p:cNvSpPr>
          <p:nvPr>
            <p:ph idx="1"/>
          </p:nvPr>
        </p:nvSpPr>
        <p:spPr/>
        <p:txBody>
          <a:bodyPr>
            <a:normAutofit lnSpcReduction="10000"/>
          </a:bodyPr>
          <a:lstStyle/>
          <a:p>
            <a:r>
              <a:rPr lang="fr-FR" dirty="0" smtClean="0"/>
              <a:t>Le plan réel dépendra, dans une large mesure, de l’organisation et des activités spécifiques.</a:t>
            </a:r>
          </a:p>
          <a:p>
            <a:r>
              <a:rPr lang="fr-FR" dirty="0" smtClean="0"/>
              <a:t>La gestion responsable est primordiale.</a:t>
            </a:r>
          </a:p>
          <a:p>
            <a:r>
              <a:rPr lang="fr-FR" dirty="0" smtClean="0"/>
              <a:t>Intégrer la gestion responsable dans les processus et procédures existants</a:t>
            </a:r>
          </a:p>
          <a:p>
            <a:r>
              <a:rPr lang="fr-FR" dirty="0" smtClean="0"/>
              <a:t>Assurer la sensibilisation et promouvoir la collaboration</a:t>
            </a:r>
          </a:p>
          <a:p>
            <a:r>
              <a:rPr lang="fr-FR" dirty="0" smtClean="0"/>
              <a:t>Introduire la gestion responsable de manière progressive</a:t>
            </a:r>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indent="-457200" fontAlgn="auto">
              <a:spcAft>
                <a:spcPts val="0"/>
              </a:spcAft>
              <a:buNone/>
              <a:defRPr/>
            </a:pPr>
            <a:r>
              <a:rPr lang="en-GB" b="1" dirty="0" smtClean="0">
                <a:solidFill>
                  <a:srgbClr val="002060"/>
                </a:solidFill>
              </a:rPr>
              <a:t>3. </a:t>
            </a:r>
            <a:r>
              <a:rPr lang="fr-FR" b="1" dirty="0" smtClean="0">
                <a:solidFill>
                  <a:srgbClr val="002060"/>
                </a:solidFill>
              </a:rPr>
              <a:t>Mise en place du programme de gestion responsable</a:t>
            </a:r>
          </a:p>
          <a:p>
            <a:pPr lvl="1">
              <a:defRPr/>
            </a:pPr>
            <a:r>
              <a:rPr lang="fr-FR" dirty="0"/>
              <a:t>Démarrage</a:t>
            </a:r>
          </a:p>
          <a:p>
            <a:pPr lvl="1">
              <a:defRPr/>
            </a:pPr>
            <a:r>
              <a:rPr lang="fr-FR" dirty="0"/>
              <a:t>Analyse des risques et maîtrise des points critiques 	</a:t>
            </a:r>
          </a:p>
          <a:p>
            <a:pPr lvl="1">
              <a:defRPr/>
            </a:pPr>
            <a:r>
              <a:rPr lang="fr-FR" dirty="0"/>
              <a:t>Procédure opératoire normalisée (PON)</a:t>
            </a:r>
          </a:p>
          <a:p>
            <a:pPr lvl="1">
              <a:defRPr/>
            </a:pPr>
            <a:r>
              <a:rPr lang="fr-FR" dirty="0"/>
              <a:t>Infrastructure et équipements</a:t>
            </a:r>
          </a:p>
          <a:p>
            <a:pPr lvl="1">
              <a:defRPr/>
            </a:pPr>
            <a:r>
              <a:rPr lang="fr-FR"/>
              <a:t>Mise en œuvre</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el 1"/>
          <p:cNvSpPr>
            <a:spLocks noGrp="1"/>
          </p:cNvSpPr>
          <p:nvPr>
            <p:ph type="title"/>
          </p:nvPr>
        </p:nvSpPr>
        <p:spPr/>
        <p:txBody>
          <a:bodyPr/>
          <a:lstStyle/>
          <a:p>
            <a:r>
              <a:rPr lang="fr-FR" dirty="0" smtClean="0"/>
              <a:t>3.1 Démarrage</a:t>
            </a:r>
          </a:p>
        </p:txBody>
      </p:sp>
      <p:sp>
        <p:nvSpPr>
          <p:cNvPr id="62467" name="Tijdelijke aanduiding voor inhoud 2"/>
          <p:cNvSpPr>
            <a:spLocks noGrp="1"/>
          </p:cNvSpPr>
          <p:nvPr>
            <p:ph idx="1"/>
          </p:nvPr>
        </p:nvSpPr>
        <p:spPr>
          <a:xfrm>
            <a:off x="457200" y="1600200"/>
            <a:ext cx="8229600" cy="4686320"/>
          </a:xfrm>
        </p:spPr>
        <p:txBody>
          <a:bodyPr rtlCol="0">
            <a:normAutofit fontScale="92500" lnSpcReduction="20000"/>
          </a:bodyPr>
          <a:lstStyle/>
          <a:p>
            <a:pPr fontAlgn="auto">
              <a:spcAft>
                <a:spcPts val="0"/>
              </a:spcAft>
              <a:buFont typeface="Arial" pitchFamily="34" charset="0"/>
              <a:buChar char="•"/>
              <a:defRPr/>
            </a:pPr>
            <a:r>
              <a:rPr lang="fr-FR" b="1" dirty="0" smtClean="0">
                <a:solidFill>
                  <a:srgbClr val="FF0000"/>
                </a:solidFill>
              </a:rPr>
              <a:t>Important :</a:t>
            </a:r>
          </a:p>
          <a:p>
            <a:pPr lvl="1">
              <a:defRPr/>
            </a:pPr>
            <a:r>
              <a:rPr lang="fr-FR" dirty="0" smtClean="0"/>
              <a:t>soutien de la haute direction ;</a:t>
            </a:r>
          </a:p>
          <a:p>
            <a:pPr lvl="1">
              <a:defRPr/>
            </a:pPr>
            <a:r>
              <a:rPr lang="fr-FR" dirty="0" smtClean="0"/>
              <a:t>adhésion du personnel opérationnel.</a:t>
            </a:r>
          </a:p>
          <a:p>
            <a:pPr lvl="1" fontAlgn="auto">
              <a:spcAft>
                <a:spcPts val="0"/>
              </a:spcAft>
              <a:buFont typeface="Arial" pitchFamily="34" charset="0"/>
              <a:buChar char="–"/>
              <a:defRPr/>
            </a:pPr>
            <a:endParaRPr lang="fr-FR" dirty="0" smtClean="0"/>
          </a:p>
          <a:p>
            <a:pPr>
              <a:defRPr/>
            </a:pPr>
            <a:r>
              <a:rPr lang="fr-FR" dirty="0" smtClean="0"/>
              <a:t>Avoir un aperçu complet de la portée des activités, des projets et de la structure organisationnelle :</a:t>
            </a:r>
          </a:p>
          <a:p>
            <a:pPr lvl="1" fontAlgn="auto">
              <a:spcAft>
                <a:spcPts val="0"/>
              </a:spcAft>
              <a:buFont typeface="Arial" pitchFamily="34" charset="0"/>
              <a:buChar char="–"/>
              <a:defRPr/>
            </a:pPr>
            <a:r>
              <a:rPr lang="fr-FR" dirty="0" smtClean="0"/>
              <a:t>identifier les différentes phases et le processus ;</a:t>
            </a:r>
          </a:p>
          <a:p>
            <a:pPr lvl="1">
              <a:defRPr/>
            </a:pPr>
            <a:r>
              <a:rPr lang="fr-FR" dirty="0" smtClean="0"/>
              <a:t>dresser la liste des objectifs qui ont été définis pour chaque projet ;</a:t>
            </a:r>
          </a:p>
          <a:p>
            <a:pPr lvl="1">
              <a:defRPr/>
            </a:pPr>
            <a:r>
              <a:rPr lang="fr-FR" dirty="0" smtClean="0"/>
              <a:t>ensuite, pour chaque processus, procéder à une analyse des points de contrôle critiques.</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el 1"/>
          <p:cNvSpPr>
            <a:spLocks noGrp="1"/>
          </p:cNvSpPr>
          <p:nvPr>
            <p:ph type="title"/>
          </p:nvPr>
        </p:nvSpPr>
        <p:spPr/>
        <p:txBody>
          <a:bodyPr/>
          <a:lstStyle/>
          <a:p>
            <a:r>
              <a:rPr lang="fr-FR" dirty="0" smtClean="0"/>
              <a:t>3.2 Points de contrôle critiques</a:t>
            </a:r>
            <a:endParaRPr lang="en-US" dirty="0" smtClean="0"/>
          </a:p>
        </p:txBody>
      </p:sp>
      <p:sp>
        <p:nvSpPr>
          <p:cNvPr id="72707" name="Tijdelijke aanduiding voor inhoud 2"/>
          <p:cNvSpPr>
            <a:spLocks noGrp="1"/>
          </p:cNvSpPr>
          <p:nvPr>
            <p:ph idx="1"/>
          </p:nvPr>
        </p:nvSpPr>
        <p:spPr>
          <a:xfrm>
            <a:off x="357158" y="1600200"/>
            <a:ext cx="8429684" cy="4525963"/>
          </a:xfrm>
        </p:spPr>
        <p:txBody>
          <a:bodyPr>
            <a:normAutofit fontScale="92500" lnSpcReduction="10000"/>
          </a:bodyPr>
          <a:lstStyle/>
          <a:p>
            <a:pPr>
              <a:lnSpc>
                <a:spcPct val="90000"/>
              </a:lnSpc>
              <a:defRPr/>
            </a:pPr>
            <a:r>
              <a:rPr lang="fr-FR" b="1" dirty="0" smtClean="0"/>
              <a:t>Un point de contrôle critique (PCC)</a:t>
            </a:r>
          </a:p>
          <a:p>
            <a:pPr lvl="1"/>
            <a:r>
              <a:rPr lang="fr-FR" dirty="0" smtClean="0">
                <a:solidFill>
                  <a:srgbClr val="FF0000"/>
                </a:solidFill>
              </a:rPr>
              <a:t>Une étape à laquelle un contrôle peut être effectué pour éviter, éliminer ou réduire à un niveau acceptable une activité susceptible de compromettre l’un des thèmes du cycle de vie.</a:t>
            </a:r>
          </a:p>
          <a:p>
            <a:pPr lvl="1"/>
            <a:endParaRPr lang="fr-FR" b="1" i="1" dirty="0" smtClean="0"/>
          </a:p>
          <a:p>
            <a:pPr lvl="1">
              <a:buFont typeface="Wingdings" pitchFamily="2" charset="2"/>
              <a:buNone/>
            </a:pPr>
            <a:r>
              <a:rPr lang="fr-FR" i="1" dirty="0" smtClean="0"/>
              <a:t>(Veuillez prendre note du fait que le terme « contrôle », tel qu’employé ici, s’entend dans le sens de « avoir/prendre le contrôle de quelque chose » et ne doit pas être confondu avec le fait de tester, d’examiner attentivement ou de vérifier quelque chose).</a:t>
            </a:r>
            <a:endParaRPr lang="fr-FR" dirty="0" smtClean="0"/>
          </a:p>
          <a:p>
            <a:endParaRPr lang="fr-FR" dirty="0" smtClean="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el 1"/>
          <p:cNvSpPr>
            <a:spLocks noGrp="1"/>
          </p:cNvSpPr>
          <p:nvPr>
            <p:ph type="title"/>
          </p:nvPr>
        </p:nvSpPr>
        <p:spPr/>
        <p:txBody>
          <a:bodyPr/>
          <a:lstStyle/>
          <a:p>
            <a:r>
              <a:rPr lang="fr-FR" dirty="0" smtClean="0"/>
              <a:t>3.2 Points de contrôle critiques</a:t>
            </a:r>
            <a:endParaRPr lang="en-US" dirty="0" smtClean="0"/>
          </a:p>
        </p:txBody>
      </p:sp>
      <p:sp>
        <p:nvSpPr>
          <p:cNvPr id="64515" name="Tijdelijke aanduiding voor inhoud 2"/>
          <p:cNvSpPr>
            <a:spLocks noGrp="1"/>
          </p:cNvSpPr>
          <p:nvPr>
            <p:ph idx="1"/>
          </p:nvPr>
        </p:nvSpPr>
        <p:spPr>
          <a:xfrm>
            <a:off x="457200" y="1600200"/>
            <a:ext cx="8229600" cy="4829196"/>
          </a:xfrm>
        </p:spPr>
        <p:txBody>
          <a:bodyPr rtlCol="0">
            <a:normAutofit fontScale="92500" lnSpcReduction="20000"/>
          </a:bodyPr>
          <a:lstStyle/>
          <a:p>
            <a:pPr>
              <a:defRPr/>
            </a:pPr>
            <a:r>
              <a:rPr lang="fr-FR" dirty="0"/>
              <a:t>Le concept de PCC découle de « l’Analyse des risques et maîtrise des points critiques » (ARMPC) </a:t>
            </a:r>
          </a:p>
          <a:p>
            <a:pPr>
              <a:defRPr/>
            </a:pPr>
            <a:r>
              <a:rPr lang="fr-FR" dirty="0" smtClean="0"/>
              <a:t>L’ARMPC décrit 7 « principes », à savoir :</a:t>
            </a:r>
          </a:p>
          <a:p>
            <a:pPr lvl="2" fontAlgn="auto">
              <a:spcAft>
                <a:spcPts val="0"/>
              </a:spcAft>
              <a:buFontTx/>
              <a:buNone/>
              <a:defRPr/>
            </a:pPr>
            <a:r>
              <a:rPr lang="fr-FR" dirty="0" smtClean="0"/>
              <a:t>1 : procéder à une analyse des risques ;</a:t>
            </a:r>
          </a:p>
          <a:p>
            <a:pPr lvl="2" fontAlgn="auto">
              <a:spcAft>
                <a:spcPts val="0"/>
              </a:spcAft>
              <a:buFontTx/>
              <a:buNone/>
              <a:defRPr/>
            </a:pPr>
            <a:r>
              <a:rPr lang="fr-FR" dirty="0" smtClean="0"/>
              <a:t>2 : déterminer les Points de contrôle critiques (PCC) ;</a:t>
            </a:r>
          </a:p>
          <a:p>
            <a:pPr lvl="2" fontAlgn="auto">
              <a:spcAft>
                <a:spcPts val="0"/>
              </a:spcAft>
              <a:buFontTx/>
              <a:buNone/>
              <a:defRPr/>
            </a:pPr>
            <a:r>
              <a:rPr lang="fr-FR" dirty="0" smtClean="0"/>
              <a:t>3 : établir la/les limite(s) critique(s) ;</a:t>
            </a:r>
          </a:p>
          <a:p>
            <a:pPr lvl="2" fontAlgn="auto">
              <a:spcAft>
                <a:spcPts val="0"/>
              </a:spcAft>
              <a:buFontTx/>
              <a:buNone/>
              <a:defRPr/>
            </a:pPr>
            <a:r>
              <a:rPr lang="fr-FR" dirty="0" smtClean="0"/>
              <a:t>4 : mettre en place un système de suivi du contrôle d’un PCC ;</a:t>
            </a:r>
          </a:p>
          <a:p>
            <a:pPr lvl="2" fontAlgn="auto">
              <a:spcAft>
                <a:spcPts val="0"/>
              </a:spcAft>
              <a:buFontTx/>
              <a:buNone/>
              <a:defRPr/>
            </a:pPr>
            <a:r>
              <a:rPr lang="fr-FR" dirty="0" smtClean="0"/>
              <a:t>5 : déterminer les mesures correctives à prendre lorsque le suivi indique qu’un PCC donné échappe à tout contrôle ;</a:t>
            </a:r>
          </a:p>
          <a:p>
            <a:pPr lvl="2" fontAlgn="auto">
              <a:spcAft>
                <a:spcPts val="0"/>
              </a:spcAft>
              <a:buFontTx/>
              <a:buNone/>
              <a:defRPr/>
            </a:pPr>
            <a:r>
              <a:rPr lang="fr-FR" dirty="0" smtClean="0"/>
              <a:t>6 : mettre en place des </a:t>
            </a:r>
            <a:r>
              <a:rPr lang="fr-FR" dirty="0"/>
              <a:t>procédures de vérification afin de s’assurer que le système ARMPC fonctionne </a:t>
            </a:r>
            <a:r>
              <a:rPr lang="fr-FR" dirty="0" smtClean="0"/>
              <a:t>efficacement ;</a:t>
            </a:r>
          </a:p>
          <a:p>
            <a:pPr lvl="2" fontAlgn="auto">
              <a:spcAft>
                <a:spcPts val="0"/>
              </a:spcAft>
              <a:buFontTx/>
              <a:buNone/>
              <a:defRPr/>
            </a:pPr>
            <a:r>
              <a:rPr lang="fr-FR" dirty="0" smtClean="0"/>
              <a:t>7 : élaborer la documentation concernant l’ensemble des procédures et registres pertinents pour les présents principes et leur application</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el 1"/>
          <p:cNvSpPr>
            <a:spLocks noGrp="1"/>
          </p:cNvSpPr>
          <p:nvPr>
            <p:ph type="title"/>
          </p:nvPr>
        </p:nvSpPr>
        <p:spPr/>
        <p:txBody>
          <a:bodyPr/>
          <a:lstStyle/>
          <a:p>
            <a:r>
              <a:rPr lang="fr-FR" dirty="0" smtClean="0"/>
              <a:t>3.2 Points de contrôle critiques</a:t>
            </a:r>
            <a:endParaRPr lang="en-US" dirty="0" smtClean="0"/>
          </a:p>
        </p:txBody>
      </p:sp>
      <p:graphicFrame>
        <p:nvGraphicFramePr>
          <p:cNvPr id="5" name="Tableau 4"/>
          <p:cNvGraphicFramePr>
            <a:graphicFrameLocks noGrp="1"/>
          </p:cNvGraphicFramePr>
          <p:nvPr>
            <p:extLst>
              <p:ext uri="{D42A27DB-BD31-4B8C-83A1-F6EECF244321}">
                <p14:modId xmlns:p14="http://schemas.microsoft.com/office/powerpoint/2010/main" xmlns="" val="1378034018"/>
              </p:ext>
            </p:extLst>
          </p:nvPr>
        </p:nvGraphicFramePr>
        <p:xfrm>
          <a:off x="428596" y="1346447"/>
          <a:ext cx="8429683" cy="5025771"/>
        </p:xfrm>
        <a:graphic>
          <a:graphicData uri="http://schemas.openxmlformats.org/drawingml/2006/table">
            <a:tbl>
              <a:tblPr/>
              <a:tblGrid>
                <a:gridCol w="1005568"/>
                <a:gridCol w="197250"/>
                <a:gridCol w="868884"/>
                <a:gridCol w="321057"/>
                <a:gridCol w="179690"/>
                <a:gridCol w="427947"/>
                <a:gridCol w="1071570"/>
                <a:gridCol w="1067671"/>
                <a:gridCol w="1283594"/>
                <a:gridCol w="1003226"/>
                <a:gridCol w="1003226"/>
              </a:tblGrid>
              <a:tr h="71438">
                <a:tc>
                  <a:txBody>
                    <a:bodyPr/>
                    <a:lstStyle/>
                    <a:p>
                      <a:pPr>
                        <a:lnSpc>
                          <a:spcPct val="115000"/>
                        </a:lnSpc>
                        <a:spcAft>
                          <a:spcPts val="0"/>
                        </a:spcAft>
                      </a:pPr>
                      <a:r>
                        <a:rPr lang="fr-FR" sz="900" b="1" dirty="0">
                          <a:latin typeface="Calibri"/>
                          <a:ea typeface="Calibri"/>
                          <a:cs typeface="Times New Roman"/>
                        </a:rPr>
                        <a:t>Activité</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7">
                  <a:txBody>
                    <a:bodyPr/>
                    <a:lstStyle/>
                    <a:p>
                      <a:pPr>
                        <a:lnSpc>
                          <a:spcPct val="115000"/>
                        </a:lnSpc>
                        <a:spcAft>
                          <a:spcPts val="0"/>
                        </a:spcAft>
                      </a:pPr>
                      <a:r>
                        <a:rPr lang="fr-FR" sz="900" b="1" dirty="0" smtClean="0">
                          <a:solidFill>
                            <a:srgbClr val="000000"/>
                          </a:solidFill>
                          <a:latin typeface="Calibri"/>
                          <a:ea typeface="Calibri"/>
                          <a:cs typeface="Times New Roman"/>
                        </a:rPr>
                        <a:t>Construction</a:t>
                      </a:r>
                      <a:r>
                        <a:rPr lang="fr-FR" sz="900" b="1" baseline="0" dirty="0" smtClean="0">
                          <a:solidFill>
                            <a:srgbClr val="000000"/>
                          </a:solidFill>
                          <a:latin typeface="Calibri"/>
                          <a:ea typeface="Calibri"/>
                          <a:cs typeface="Times New Roman"/>
                        </a:rPr>
                        <a:t> du vecteur moléculaire</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900" b="1" dirty="0">
                          <a:latin typeface="Calibri"/>
                          <a:ea typeface="Calibri"/>
                          <a:cs typeface="Times New Roman"/>
                        </a:rPr>
                        <a:t>Version</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nSpc>
                          <a:spcPct val="115000"/>
                        </a:lnSpc>
                        <a:spcAft>
                          <a:spcPts val="0"/>
                        </a:spcAft>
                      </a:pPr>
                      <a:r>
                        <a:rPr lang="fr-FR" sz="900" b="1" dirty="0">
                          <a:latin typeface="Calibri"/>
                          <a:ea typeface="Calibri"/>
                          <a:cs typeface="Times New Roman"/>
                        </a:rPr>
                        <a:t>1.0</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08242">
                <a:tc>
                  <a:txBody>
                    <a:bodyPr/>
                    <a:lstStyle/>
                    <a:p>
                      <a:pPr>
                        <a:lnSpc>
                          <a:spcPct val="115000"/>
                        </a:lnSpc>
                        <a:spcAft>
                          <a:spcPts val="0"/>
                        </a:spcAft>
                      </a:pPr>
                      <a:r>
                        <a:rPr lang="fr-FR" sz="900" b="1" dirty="0">
                          <a:latin typeface="Calibri"/>
                          <a:ea typeface="Calibri"/>
                          <a:cs typeface="Times New Roman"/>
                        </a:rPr>
                        <a:t>Lieu</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7">
                  <a:txBody>
                    <a:bodyPr/>
                    <a:lstStyle/>
                    <a:p>
                      <a:pPr>
                        <a:lnSpc>
                          <a:spcPct val="115000"/>
                        </a:lnSpc>
                        <a:spcAft>
                          <a:spcPts val="0"/>
                        </a:spcAft>
                      </a:pP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900" b="1" dirty="0">
                          <a:latin typeface="Calibri"/>
                          <a:ea typeface="Calibri"/>
                          <a:cs typeface="Times New Roman"/>
                        </a:rPr>
                        <a:t>Date</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08242">
                <a:tc rowSpan="3">
                  <a:txBody>
                    <a:bodyPr/>
                    <a:lstStyle/>
                    <a:p>
                      <a:pPr>
                        <a:lnSpc>
                          <a:spcPct val="115000"/>
                        </a:lnSpc>
                        <a:spcAft>
                          <a:spcPts val="0"/>
                        </a:spcAft>
                      </a:pPr>
                      <a:r>
                        <a:rPr lang="fr-FR" sz="900" b="1" dirty="0">
                          <a:latin typeface="Calibri"/>
                          <a:ea typeface="Calibri"/>
                          <a:cs typeface="Times New Roman"/>
                        </a:rPr>
                        <a:t>Module</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fr-FR" sz="900" b="1">
                          <a:latin typeface="Calibri"/>
                          <a:ea typeface="Calibri"/>
                          <a:cs typeface="Times New Roman"/>
                        </a:rPr>
                        <a:t>X</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900" b="1" dirty="0">
                          <a:latin typeface="Calibri"/>
                          <a:ea typeface="Calibri"/>
                          <a:cs typeface="Times New Roman"/>
                        </a:rPr>
                        <a:t>Laboratoire confiné</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fr-FR" sz="900" b="1" dirty="0">
                          <a:latin typeface="Calibri"/>
                          <a:ea typeface="Calibri"/>
                          <a:cs typeface="Times New Roman"/>
                        </a:rPr>
                        <a:t>Essai confiné au champ</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900" b="1" dirty="0">
                          <a:latin typeface="Calibri"/>
                          <a:ea typeface="Calibri"/>
                          <a:cs typeface="Times New Roman"/>
                        </a:rPr>
                        <a:t>Auteur(s)</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96804">
                <a:tc vMerge="1">
                  <a:txBody>
                    <a:bodyPr/>
                    <a:lstStyle/>
                    <a:p>
                      <a:endParaRPr lang="fr-FR"/>
                    </a:p>
                  </a:txBody>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900" b="1" dirty="0">
                          <a:latin typeface="Calibri"/>
                          <a:ea typeface="Calibri"/>
                          <a:cs typeface="Times New Roman"/>
                        </a:rPr>
                        <a:t>Chambre de culture confinée</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fr-FR" sz="900" b="1" dirty="0">
                          <a:latin typeface="Calibri"/>
                          <a:ea typeface="Calibri"/>
                          <a:cs typeface="Times New Roman"/>
                        </a:rPr>
                        <a:t>Production de plantes et de semences</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hMerge="1">
                  <a:txBody>
                    <a:bodyPr/>
                    <a:lstStyle/>
                    <a:p>
                      <a:endParaRPr lang="fr-FR"/>
                    </a:p>
                  </a:txBody>
                  <a:tcPr/>
                </a:tc>
                <a:tc rowSpan="2">
                  <a:txBody>
                    <a:bodyPr/>
                    <a:lstStyle/>
                    <a:p>
                      <a:pPr>
                        <a:lnSpc>
                          <a:spcPct val="115000"/>
                        </a:lnSpc>
                        <a:spcAft>
                          <a:spcPts val="0"/>
                        </a:spcAft>
                      </a:pPr>
                      <a:r>
                        <a:rPr lang="fr-FR" sz="900" b="1" dirty="0">
                          <a:latin typeface="Calibri"/>
                          <a:ea typeface="Calibri"/>
                          <a:cs typeface="Times New Roman"/>
                        </a:rPr>
                        <a:t>Examiné et approuvé par (nom/date)</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nSpc>
                          <a:spcPct val="115000"/>
                        </a:lnSpc>
                        <a:spcAft>
                          <a:spcPts val="0"/>
                        </a:spcAft>
                      </a:pP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08242">
                <a:tc vMerge="1">
                  <a:txBody>
                    <a:bodyPr/>
                    <a:lstStyle/>
                    <a:p>
                      <a:endParaRPr lang="fr-FR"/>
                    </a:p>
                  </a:txBody>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900" b="1" dirty="0">
                          <a:latin typeface="Calibri"/>
                          <a:ea typeface="Calibri"/>
                          <a:cs typeface="Times New Roman"/>
                        </a:rPr>
                        <a:t>Serre confinée</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fr-FR" sz="900" b="1" dirty="0">
                          <a:latin typeface="Calibri"/>
                          <a:ea typeface="Calibri"/>
                          <a:cs typeface="Times New Roman"/>
                        </a:rPr>
                        <a:t>Production commerciale</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hMerge="1">
                  <a:txBody>
                    <a:bodyPr/>
                    <a:lstStyle/>
                    <a:p>
                      <a:endParaRPr lang="fr-FR"/>
                    </a:p>
                  </a:txBody>
                  <a:tcPr/>
                </a:tc>
                <a:tc vMerge="1">
                  <a:txBody>
                    <a:bodyPr/>
                    <a:lstStyle/>
                    <a:p>
                      <a:endParaRPr lang="fr-FR"/>
                    </a:p>
                  </a:txBody>
                  <a:tcPr/>
                </a:tc>
                <a:tc gridSpan="2">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98402">
                <a:tc gridSpan="11">
                  <a:txBody>
                    <a:bodyPr/>
                    <a:lstStyle/>
                    <a:p>
                      <a:pPr marL="177800" lvl="0" indent="-177800">
                        <a:lnSpc>
                          <a:spcPct val="115000"/>
                        </a:lnSpc>
                        <a:spcAft>
                          <a:spcPts val="0"/>
                        </a:spcAft>
                        <a:buFont typeface="+mj-lt"/>
                        <a:buAutoNum type="arabicPeriod"/>
                      </a:pPr>
                      <a:r>
                        <a:rPr lang="fr-FR" sz="900" b="1" dirty="0">
                          <a:latin typeface="Calibri"/>
                          <a:ea typeface="Calibri"/>
                          <a:cs typeface="Times New Roman"/>
                        </a:rPr>
                        <a:t>Matières premières</a:t>
                      </a:r>
                      <a:endParaRPr lang="fr-FR" sz="900" dirty="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96804">
                <a:tc rowSpan="2">
                  <a:txBody>
                    <a:bodyPr/>
                    <a:lstStyle/>
                    <a:p>
                      <a:pPr>
                        <a:lnSpc>
                          <a:spcPct val="115000"/>
                        </a:lnSpc>
                        <a:spcAft>
                          <a:spcPts val="0"/>
                        </a:spcAft>
                      </a:pPr>
                      <a:r>
                        <a:rPr lang="fr-FR" sz="900" b="1">
                          <a:latin typeface="Calibri"/>
                          <a:ea typeface="Calibri"/>
                          <a:cs typeface="Times New Roman"/>
                        </a:rPr>
                        <a:t>Description</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nSpc>
                          <a:spcPct val="115000"/>
                        </a:lnSpc>
                        <a:spcAft>
                          <a:spcPts val="0"/>
                        </a:spcAft>
                      </a:pPr>
                      <a:r>
                        <a:rPr lang="fr-FR" sz="900" b="1">
                          <a:latin typeface="Calibri"/>
                          <a:ea typeface="Calibri"/>
                          <a:cs typeface="Times New Roman"/>
                        </a:rPr>
                        <a:t>Risque</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fr-FR"/>
                    </a:p>
                  </a:txBody>
                  <a:tcPr/>
                </a:tc>
                <a:tc gridSpan="5">
                  <a:txBody>
                    <a:bodyPr/>
                    <a:lstStyle/>
                    <a:p>
                      <a:pPr>
                        <a:lnSpc>
                          <a:spcPct val="115000"/>
                        </a:lnSpc>
                        <a:spcAft>
                          <a:spcPts val="0"/>
                        </a:spcAft>
                      </a:pPr>
                      <a:r>
                        <a:rPr lang="fr-FR" sz="900" b="1">
                          <a:latin typeface="Calibri"/>
                          <a:ea typeface="Calibri"/>
                          <a:cs typeface="Times New Roman"/>
                        </a:rPr>
                        <a:t>PCC</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900" b="1">
                          <a:latin typeface="Calibri"/>
                          <a:ea typeface="Calibri"/>
                          <a:cs typeface="Times New Roman"/>
                        </a:rPr>
                        <a:t>Mesure</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b="1">
                          <a:latin typeface="Calibri"/>
                          <a:ea typeface="Calibri"/>
                          <a:cs typeface="Times New Roman"/>
                        </a:rPr>
                        <a:t>Suivi</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b="1">
                          <a:latin typeface="Calibri"/>
                          <a:ea typeface="Calibri"/>
                          <a:cs typeface="Times New Roman"/>
                        </a:rPr>
                        <a:t>Mesures correctives</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02">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3">
                  <a:txBody>
                    <a:bodyPr/>
                    <a:lstStyle/>
                    <a:p>
                      <a:pPr>
                        <a:lnSpc>
                          <a:spcPct val="115000"/>
                        </a:lnSpc>
                        <a:spcAft>
                          <a:spcPts val="0"/>
                        </a:spcAft>
                      </a:pPr>
                      <a:r>
                        <a:rPr lang="fr-FR" sz="900">
                          <a:latin typeface="Calibri"/>
                          <a:ea typeface="Calibri"/>
                          <a:cs typeface="Times New Roman"/>
                        </a:rPr>
                        <a:t>Point ou processus</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nSpc>
                          <a:spcPct val="115000"/>
                        </a:lnSpc>
                        <a:spcAft>
                          <a:spcPts val="0"/>
                        </a:spcAft>
                      </a:pPr>
                      <a:endParaRPr lang="fr-FR" sz="8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a:latin typeface="Calibri"/>
                          <a:ea typeface="Calibri"/>
                          <a:cs typeface="Times New Roman"/>
                        </a:rPr>
                        <a:t>Paramètre(s)</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a:latin typeface="Calibri"/>
                          <a:ea typeface="Calibri"/>
                          <a:cs typeface="Times New Roman"/>
                        </a:rPr>
                        <a:t>Limites critiques</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019">
                <a:tc>
                  <a:txBody>
                    <a:bodyPr/>
                    <a:lstStyle/>
                    <a:p>
                      <a:pPr>
                        <a:lnSpc>
                          <a:spcPct val="115000"/>
                        </a:lnSpc>
                        <a:spcAft>
                          <a:spcPts val="0"/>
                        </a:spcAft>
                      </a:pPr>
                      <a:r>
                        <a:rPr lang="fr-FR" sz="900" dirty="0" smtClean="0">
                          <a:latin typeface="Calibri"/>
                          <a:ea typeface="Calibri"/>
                          <a:cs typeface="Times New Roman"/>
                        </a:rPr>
                        <a:t>Acide </a:t>
                      </a:r>
                      <a:r>
                        <a:rPr lang="fr-FR" sz="900" dirty="0">
                          <a:latin typeface="Calibri"/>
                          <a:ea typeface="Calibri"/>
                          <a:cs typeface="Times New Roman"/>
                        </a:rPr>
                        <a:t>nucléique synthétique</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900">
                          <a:latin typeface="Calibri"/>
                          <a:ea typeface="Calibri"/>
                          <a:cs typeface="Times New Roman"/>
                        </a:rPr>
                        <a:t>Mauvais acide nucléique</a:t>
                      </a:r>
                      <a:endParaRPr lang="fr-FR" sz="9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nSpc>
                          <a:spcPct val="115000"/>
                        </a:lnSpc>
                        <a:spcAft>
                          <a:spcPts val="0"/>
                        </a:spcAft>
                      </a:pPr>
                      <a:r>
                        <a:rPr lang="fr-FR" sz="900">
                          <a:latin typeface="Calibri"/>
                          <a:ea typeface="Calibri"/>
                          <a:cs typeface="Times New Roman"/>
                        </a:rPr>
                        <a:t>Réception du matériel</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nSpc>
                          <a:spcPct val="115000"/>
                        </a:lnSpc>
                        <a:spcAft>
                          <a:spcPts val="0"/>
                        </a:spcAft>
                      </a:pPr>
                      <a:endParaRPr lang="fr-FR" sz="8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a:latin typeface="Calibri"/>
                          <a:ea typeface="Calibri"/>
                          <a:cs typeface="Times New Roman"/>
                        </a:rPr>
                        <a:t>Gène digne d’intérêt (GDI)</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a:latin typeface="Calibri"/>
                          <a:ea typeface="Calibri"/>
                          <a:cs typeface="Times New Roman"/>
                        </a:rPr>
                        <a:t>À déterminer en fonction de ce qui doit être reçu par contrat</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latin typeface="Calibri"/>
                          <a:ea typeface="Calibri"/>
                          <a:cs typeface="Times New Roman"/>
                        </a:rPr>
                        <a:t>Dès réception, s’assurer de la cohérence entre les documents d’accompagnement (certificat) et les attentes</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latin typeface="Calibri"/>
                          <a:ea typeface="Calibri"/>
                          <a:cs typeface="Times New Roman"/>
                        </a:rPr>
                        <a:t>Contrôle de séquence externe du matériel</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latin typeface="Calibri"/>
                          <a:ea typeface="Calibri"/>
                          <a:cs typeface="Times New Roman"/>
                        </a:rPr>
                        <a:t>Décider du rejet ou de l’autorisation de l’utilisation du matériel</a:t>
                      </a:r>
                    </a:p>
                    <a:p>
                      <a:pPr marL="82550" lvl="0" indent="-82550">
                        <a:lnSpc>
                          <a:spcPct val="115000"/>
                        </a:lnSpc>
                        <a:spcAft>
                          <a:spcPts val="0"/>
                        </a:spcAft>
                        <a:buFont typeface="Calibri"/>
                        <a:buChar char="-"/>
                      </a:pPr>
                      <a:r>
                        <a:rPr lang="fr-FR" sz="900" dirty="0">
                          <a:latin typeface="Calibri"/>
                          <a:ea typeface="Calibri"/>
                          <a:cs typeface="Times New Roman"/>
                        </a:rPr>
                        <a:t>Informer l’expéditeur du matériel</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7538">
                <a:tc>
                  <a:txBody>
                    <a:bodyPr/>
                    <a:lstStyle/>
                    <a:p>
                      <a:pPr>
                        <a:lnSpc>
                          <a:spcPct val="115000"/>
                        </a:lnSpc>
                        <a:spcAft>
                          <a:spcPts val="0"/>
                        </a:spcAft>
                      </a:pPr>
                      <a:r>
                        <a:rPr lang="fr-FR" sz="900" dirty="0">
                          <a:solidFill>
                            <a:srgbClr val="000000"/>
                          </a:solidFill>
                          <a:latin typeface="Calibri"/>
                          <a:ea typeface="Calibri"/>
                          <a:cs typeface="Times New Roman"/>
                        </a:rPr>
                        <a:t>Vecteur</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900" dirty="0">
                          <a:solidFill>
                            <a:srgbClr val="000000"/>
                          </a:solidFill>
                          <a:latin typeface="Calibri"/>
                          <a:ea typeface="Calibri"/>
                          <a:cs typeface="Times New Roman"/>
                        </a:rPr>
                        <a:t>Identification et/ou étiquetage erroné(e)</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nSpc>
                          <a:spcPct val="115000"/>
                        </a:lnSpc>
                        <a:spcAft>
                          <a:spcPts val="0"/>
                        </a:spcAft>
                      </a:pPr>
                      <a:r>
                        <a:rPr lang="fr-FR" sz="900" dirty="0">
                          <a:solidFill>
                            <a:srgbClr val="000000"/>
                          </a:solidFill>
                          <a:latin typeface="Calibri"/>
                          <a:ea typeface="Calibri"/>
                          <a:cs typeface="Times New Roman"/>
                        </a:rPr>
                        <a:t>Entrée et sortie des vecteurs des </a:t>
                      </a:r>
                      <a:r>
                        <a:rPr lang="fr-FR" sz="900" dirty="0" smtClean="0">
                          <a:solidFill>
                            <a:srgbClr val="000000"/>
                          </a:solidFill>
                          <a:latin typeface="Calibri"/>
                          <a:ea typeface="Calibri"/>
                          <a:cs typeface="Times New Roman"/>
                        </a:rPr>
                        <a:t>stocks</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nSpc>
                          <a:spcPct val="115000"/>
                        </a:lnSpc>
                        <a:spcAft>
                          <a:spcPts val="0"/>
                        </a:spcAft>
                      </a:pPr>
                      <a:endParaRPr lang="fr-FR" sz="8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dirty="0">
                          <a:solidFill>
                            <a:srgbClr val="000000"/>
                          </a:solidFill>
                          <a:latin typeface="Calibri"/>
                          <a:ea typeface="Calibri"/>
                          <a:cs typeface="Times New Roman"/>
                        </a:rPr>
                        <a:t>Présence de </a:t>
                      </a:r>
                      <a:r>
                        <a:rPr lang="fr-FR" sz="900" dirty="0" smtClean="0">
                          <a:solidFill>
                            <a:srgbClr val="000000"/>
                          </a:solidFill>
                          <a:latin typeface="Calibri"/>
                          <a:ea typeface="Calibri"/>
                          <a:cs typeface="Times New Roman"/>
                        </a:rPr>
                        <a:t>séquences spécifiques </a:t>
                      </a:r>
                      <a:r>
                        <a:rPr lang="fr-FR" sz="900" dirty="0">
                          <a:solidFill>
                            <a:srgbClr val="000000"/>
                          </a:solidFill>
                          <a:latin typeface="Calibri"/>
                          <a:ea typeface="Calibri"/>
                          <a:cs typeface="Times New Roman"/>
                        </a:rPr>
                        <a:t>dans le vecteur</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dirty="0">
                          <a:solidFill>
                            <a:srgbClr val="000000"/>
                          </a:solidFill>
                          <a:latin typeface="Calibri"/>
                          <a:ea typeface="Calibri"/>
                          <a:cs typeface="Times New Roman"/>
                        </a:rPr>
                        <a:t>Présence </a:t>
                      </a:r>
                      <a:r>
                        <a:rPr lang="fr-FR" sz="900" dirty="0" smtClean="0">
                          <a:solidFill>
                            <a:srgbClr val="000000"/>
                          </a:solidFill>
                          <a:latin typeface="Calibri"/>
                          <a:ea typeface="Calibri"/>
                          <a:cs typeface="Times New Roman"/>
                        </a:rPr>
                        <a:t>des séquences souhaités</a:t>
                      </a:r>
                      <a:r>
                        <a:rPr lang="fr-FR" sz="900" dirty="0">
                          <a:solidFill>
                            <a:srgbClr val="000000"/>
                          </a:solidFill>
                          <a:latin typeface="Calibri"/>
                          <a:ea typeface="Calibri"/>
                          <a:cs typeface="Times New Roman"/>
                        </a:rPr>
                        <a:t>/absence de tout </a:t>
                      </a:r>
                      <a:r>
                        <a:rPr lang="fr-FR" sz="900" dirty="0" smtClean="0">
                          <a:solidFill>
                            <a:srgbClr val="000000"/>
                          </a:solidFill>
                          <a:latin typeface="Calibri"/>
                          <a:ea typeface="Calibri"/>
                          <a:cs typeface="Times New Roman"/>
                        </a:rPr>
                        <a:t>autre séquence non </a:t>
                      </a:r>
                      <a:r>
                        <a:rPr lang="fr-FR" sz="900" dirty="0">
                          <a:solidFill>
                            <a:srgbClr val="000000"/>
                          </a:solidFill>
                          <a:latin typeface="Calibri"/>
                          <a:ea typeface="Calibri"/>
                          <a:cs typeface="Times New Roman"/>
                        </a:rPr>
                        <a:t>souhaité</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Étiquetage unique des vecteurs </a:t>
                      </a:r>
                    </a:p>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Vérification de l’étiquette et des informations dès le stockage</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Vérification des </a:t>
                      </a:r>
                      <a:r>
                        <a:rPr lang="fr-FR" sz="900" dirty="0" smtClean="0">
                          <a:solidFill>
                            <a:srgbClr val="000000"/>
                          </a:solidFill>
                          <a:latin typeface="Calibri"/>
                          <a:ea typeface="Calibri"/>
                          <a:cs typeface="Times New Roman"/>
                        </a:rPr>
                        <a:t>séquences </a:t>
                      </a:r>
                      <a:r>
                        <a:rPr lang="fr-FR" sz="900" dirty="0">
                          <a:solidFill>
                            <a:srgbClr val="000000"/>
                          </a:solidFill>
                          <a:latin typeface="Calibri"/>
                          <a:ea typeface="Calibri"/>
                          <a:cs typeface="Times New Roman"/>
                        </a:rPr>
                        <a:t>par </a:t>
                      </a:r>
                      <a:r>
                        <a:rPr lang="fr-FR" sz="900" dirty="0" smtClean="0">
                          <a:solidFill>
                            <a:srgbClr val="000000"/>
                          </a:solidFill>
                          <a:latin typeface="Calibri"/>
                          <a:ea typeface="Calibri"/>
                          <a:cs typeface="Times New Roman"/>
                        </a:rPr>
                        <a:t>séquençage</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Décider de l’élimination du vecteur</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2421">
                <a:tc>
                  <a:txBody>
                    <a:bodyPr/>
                    <a:lstStyle/>
                    <a:p>
                      <a:pPr>
                        <a:lnSpc>
                          <a:spcPct val="115000"/>
                        </a:lnSpc>
                        <a:spcAft>
                          <a:spcPts val="0"/>
                        </a:spcAft>
                      </a:pPr>
                      <a:r>
                        <a:rPr lang="fr-FR" sz="900" dirty="0">
                          <a:solidFill>
                            <a:srgbClr val="000000"/>
                          </a:solidFill>
                          <a:latin typeface="Calibri"/>
                          <a:ea typeface="Calibri"/>
                          <a:cs typeface="Times New Roman"/>
                        </a:rPr>
                        <a:t>Souches d’</a:t>
                      </a:r>
                      <a:r>
                        <a:rPr lang="fr-FR" sz="900" i="1" dirty="0" err="1">
                          <a:solidFill>
                            <a:srgbClr val="000000"/>
                          </a:solidFill>
                          <a:latin typeface="Calibri"/>
                          <a:ea typeface="Calibri"/>
                          <a:cs typeface="Times New Roman"/>
                        </a:rPr>
                        <a:t>Agrobacterium</a:t>
                      </a:r>
                      <a:r>
                        <a:rPr lang="fr-FR" sz="900" i="1" dirty="0">
                          <a:solidFill>
                            <a:srgbClr val="000000"/>
                          </a:solidFill>
                          <a:latin typeface="Calibri"/>
                          <a:ea typeface="Calibri"/>
                          <a:cs typeface="Times New Roman"/>
                        </a:rPr>
                        <a:t> </a:t>
                      </a:r>
                      <a:r>
                        <a:rPr lang="fr-FR" sz="900" i="1" dirty="0" err="1">
                          <a:solidFill>
                            <a:srgbClr val="000000"/>
                          </a:solidFill>
                          <a:latin typeface="Calibri"/>
                          <a:ea typeface="Calibri"/>
                          <a:cs typeface="Times New Roman"/>
                        </a:rPr>
                        <a:t>tumefaciens</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fr-FR" sz="900" dirty="0">
                          <a:solidFill>
                            <a:srgbClr val="000000"/>
                          </a:solidFill>
                          <a:latin typeface="Calibri"/>
                          <a:ea typeface="Calibri"/>
                          <a:cs typeface="Times New Roman"/>
                        </a:rPr>
                        <a:t>Identification et/ou étiquetage erroné(e)s</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3">
                  <a:txBody>
                    <a:bodyPr/>
                    <a:lstStyle/>
                    <a:p>
                      <a:pPr>
                        <a:lnSpc>
                          <a:spcPct val="115000"/>
                        </a:lnSpc>
                        <a:spcAft>
                          <a:spcPts val="0"/>
                        </a:spcAft>
                      </a:pPr>
                      <a:r>
                        <a:rPr lang="fr-FR" sz="900" dirty="0">
                          <a:solidFill>
                            <a:srgbClr val="000000"/>
                          </a:solidFill>
                          <a:latin typeface="Calibri"/>
                          <a:ea typeface="Calibri"/>
                          <a:cs typeface="Times New Roman"/>
                        </a:rPr>
                        <a:t>Stockage dans </a:t>
                      </a:r>
                      <a:r>
                        <a:rPr lang="fr-FR" sz="900" dirty="0" smtClean="0">
                          <a:solidFill>
                            <a:srgbClr val="000000"/>
                          </a:solidFill>
                          <a:latin typeface="Calibri"/>
                          <a:ea typeface="Calibri"/>
                          <a:cs typeface="Times New Roman"/>
                        </a:rPr>
                        <a:t>le stocks</a:t>
                      </a:r>
                      <a:r>
                        <a:rPr lang="fr-FR" sz="900" baseline="0" dirty="0" smtClean="0">
                          <a:solidFill>
                            <a:srgbClr val="000000"/>
                          </a:solidFill>
                          <a:latin typeface="Calibri"/>
                          <a:ea typeface="Calibri"/>
                          <a:cs typeface="Times New Roman"/>
                        </a:rPr>
                        <a:t> </a:t>
                      </a:r>
                      <a:r>
                        <a:rPr lang="fr-FR" sz="900" dirty="0" smtClean="0">
                          <a:solidFill>
                            <a:srgbClr val="000000"/>
                          </a:solidFill>
                          <a:latin typeface="Calibri"/>
                          <a:ea typeface="Calibri"/>
                          <a:cs typeface="Times New Roman"/>
                        </a:rPr>
                        <a:t>pour </a:t>
                      </a:r>
                      <a:r>
                        <a:rPr lang="fr-FR" sz="900" i="1" dirty="0" err="1" smtClean="0">
                          <a:solidFill>
                            <a:srgbClr val="000000"/>
                          </a:solidFill>
                          <a:latin typeface="Calibri"/>
                          <a:ea typeface="Calibri"/>
                          <a:cs typeface="Times New Roman"/>
                        </a:rPr>
                        <a:t>Agrobacterium</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pPr>
                        <a:lnSpc>
                          <a:spcPct val="115000"/>
                        </a:lnSpc>
                        <a:spcAft>
                          <a:spcPts val="0"/>
                        </a:spcAft>
                      </a:pPr>
                      <a:endParaRPr lang="fr-FR" sz="800">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dirty="0" smtClean="0">
                          <a:solidFill>
                            <a:srgbClr val="000000"/>
                          </a:solidFill>
                          <a:latin typeface="Calibri"/>
                          <a:ea typeface="Calibri"/>
                          <a:cs typeface="Times New Roman"/>
                        </a:rPr>
                        <a:t>Souches d’</a:t>
                      </a:r>
                      <a:r>
                        <a:rPr lang="fr-FR" sz="900" i="1" dirty="0" err="1" smtClean="0">
                          <a:solidFill>
                            <a:srgbClr val="000000"/>
                          </a:solidFill>
                          <a:latin typeface="Calibri"/>
                          <a:ea typeface="Calibri"/>
                          <a:cs typeface="Times New Roman"/>
                        </a:rPr>
                        <a:t>Agrobacterium</a:t>
                      </a:r>
                      <a:r>
                        <a:rPr lang="fr-FR" sz="900" i="1" dirty="0" smtClean="0">
                          <a:solidFill>
                            <a:srgbClr val="000000"/>
                          </a:solidFill>
                          <a:latin typeface="Calibri"/>
                          <a:ea typeface="Calibri"/>
                          <a:cs typeface="Times New Roman"/>
                        </a:rPr>
                        <a:t> </a:t>
                      </a:r>
                      <a:r>
                        <a:rPr lang="fr-FR" sz="900" i="1" dirty="0" err="1">
                          <a:solidFill>
                            <a:srgbClr val="000000"/>
                          </a:solidFill>
                          <a:latin typeface="Calibri"/>
                          <a:ea typeface="Calibri"/>
                          <a:cs typeface="Times New Roman"/>
                        </a:rPr>
                        <a:t>tumefaciens</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dirty="0">
                          <a:solidFill>
                            <a:srgbClr val="000000"/>
                          </a:solidFill>
                          <a:latin typeface="Calibri"/>
                          <a:ea typeface="Calibri"/>
                          <a:cs typeface="Times New Roman"/>
                        </a:rPr>
                        <a:t>À déterminer en fonction des souches</a:t>
                      </a:r>
                      <a:r>
                        <a:rPr lang="fr-FR" sz="900" i="1" dirty="0">
                          <a:solidFill>
                            <a:srgbClr val="000000"/>
                          </a:solidFill>
                          <a:latin typeface="Calibri"/>
                          <a:ea typeface="Calibri"/>
                          <a:cs typeface="Times New Roman"/>
                        </a:rPr>
                        <a:t> </a:t>
                      </a:r>
                      <a:r>
                        <a:rPr lang="fr-FR" sz="900" dirty="0">
                          <a:solidFill>
                            <a:srgbClr val="000000"/>
                          </a:solidFill>
                          <a:latin typeface="Calibri"/>
                          <a:ea typeface="Calibri"/>
                          <a:cs typeface="Times New Roman"/>
                        </a:rPr>
                        <a:t>d’</a:t>
                      </a:r>
                      <a:r>
                        <a:rPr lang="fr-FR" sz="900" i="1" dirty="0" err="1">
                          <a:solidFill>
                            <a:srgbClr val="000000"/>
                          </a:solidFill>
                          <a:latin typeface="Calibri"/>
                          <a:ea typeface="Calibri"/>
                          <a:cs typeface="Times New Roman"/>
                        </a:rPr>
                        <a:t>Agrobacterium</a:t>
                      </a:r>
                      <a:r>
                        <a:rPr lang="fr-FR" sz="900" i="1" dirty="0">
                          <a:solidFill>
                            <a:srgbClr val="000000"/>
                          </a:solidFill>
                          <a:latin typeface="Calibri"/>
                          <a:ea typeface="Calibri"/>
                          <a:cs typeface="Times New Roman"/>
                        </a:rPr>
                        <a:t> </a:t>
                      </a:r>
                      <a:r>
                        <a:rPr lang="fr-FR" sz="900" dirty="0">
                          <a:solidFill>
                            <a:srgbClr val="000000"/>
                          </a:solidFill>
                          <a:latin typeface="Calibri"/>
                          <a:ea typeface="Calibri"/>
                          <a:cs typeface="Times New Roman"/>
                        </a:rPr>
                        <a:t>désirées</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Vérification de l’étiquette de l’</a:t>
                      </a:r>
                      <a:r>
                        <a:rPr lang="fr-FR" sz="900" i="1" dirty="0" err="1">
                          <a:solidFill>
                            <a:srgbClr val="000000"/>
                          </a:solidFill>
                          <a:latin typeface="Calibri"/>
                          <a:ea typeface="Calibri"/>
                          <a:cs typeface="Times New Roman"/>
                        </a:rPr>
                        <a:t>Agrobacterium</a:t>
                      </a:r>
                      <a:r>
                        <a:rPr lang="fr-FR" sz="900" i="1" dirty="0">
                          <a:solidFill>
                            <a:srgbClr val="000000"/>
                          </a:solidFill>
                          <a:latin typeface="Calibri"/>
                          <a:ea typeface="Calibri"/>
                          <a:cs typeface="Times New Roman"/>
                        </a:rPr>
                        <a:t> </a:t>
                      </a:r>
                      <a:r>
                        <a:rPr lang="fr-FR" sz="900" dirty="0">
                          <a:solidFill>
                            <a:srgbClr val="000000"/>
                          </a:solidFill>
                          <a:latin typeface="Calibri"/>
                          <a:ea typeface="Calibri"/>
                          <a:cs typeface="Times New Roman"/>
                        </a:rPr>
                        <a:t>dès le stockage dans un </a:t>
                      </a:r>
                      <a:r>
                        <a:rPr lang="fr-FR" sz="900" dirty="0" smtClean="0">
                          <a:solidFill>
                            <a:srgbClr val="000000"/>
                          </a:solidFill>
                          <a:latin typeface="Calibri"/>
                          <a:ea typeface="Calibri"/>
                          <a:cs typeface="Times New Roman"/>
                        </a:rPr>
                        <a:t>dépôt </a:t>
                      </a:r>
                      <a:r>
                        <a:rPr lang="fr-FR" sz="900" dirty="0">
                          <a:solidFill>
                            <a:srgbClr val="000000"/>
                          </a:solidFill>
                          <a:latin typeface="Calibri"/>
                          <a:ea typeface="Calibri"/>
                          <a:cs typeface="Times New Roman"/>
                        </a:rPr>
                        <a:t>de -80° C et l’extraction</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Analyse des résultats en termes de transformation</a:t>
                      </a: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lvl="0" indent="-82550">
                        <a:lnSpc>
                          <a:spcPct val="115000"/>
                        </a:lnSpc>
                        <a:spcAft>
                          <a:spcPts val="0"/>
                        </a:spcAft>
                        <a:buFont typeface="Calibri"/>
                        <a:buChar char="-"/>
                      </a:pPr>
                      <a:r>
                        <a:rPr lang="fr-FR" sz="900" dirty="0">
                          <a:solidFill>
                            <a:srgbClr val="000000"/>
                          </a:solidFill>
                          <a:latin typeface="Calibri"/>
                          <a:ea typeface="Calibri"/>
                          <a:cs typeface="Times New Roman"/>
                        </a:rPr>
                        <a:t>Décider de l’élimination de l’</a:t>
                      </a:r>
                      <a:r>
                        <a:rPr lang="fr-FR" sz="900" i="1" dirty="0" err="1">
                          <a:solidFill>
                            <a:srgbClr val="000000"/>
                          </a:solidFill>
                          <a:latin typeface="Calibri"/>
                          <a:ea typeface="Calibri"/>
                          <a:cs typeface="Times New Roman"/>
                        </a:rPr>
                        <a:t>Agrobacterium</a:t>
                      </a:r>
                      <a:endParaRPr lang="fr-FR" sz="900" dirty="0">
                        <a:solidFill>
                          <a:srgbClr val="000000"/>
                        </a:solidFill>
                        <a:latin typeface="Calibri"/>
                        <a:ea typeface="Calibri"/>
                        <a:cs typeface="Times New Roman"/>
                      </a:endParaRPr>
                    </a:p>
                  </a:txBody>
                  <a:tcPr marL="38505" marR="385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el 1"/>
          <p:cNvSpPr>
            <a:spLocks noGrp="1"/>
          </p:cNvSpPr>
          <p:nvPr>
            <p:ph type="title"/>
          </p:nvPr>
        </p:nvSpPr>
        <p:spPr/>
        <p:txBody>
          <a:bodyPr/>
          <a:lstStyle/>
          <a:p>
            <a:r>
              <a:rPr lang="en-US" dirty="0" smtClean="0"/>
              <a:t>3.3 PUN</a:t>
            </a:r>
          </a:p>
        </p:txBody>
      </p:sp>
      <p:sp>
        <p:nvSpPr>
          <p:cNvPr id="66563" name="Tijdelijke aanduiding voor inhoud 2"/>
          <p:cNvSpPr>
            <a:spLocks noGrp="1"/>
          </p:cNvSpPr>
          <p:nvPr>
            <p:ph idx="1"/>
          </p:nvPr>
        </p:nvSpPr>
        <p:spPr/>
        <p:txBody>
          <a:bodyPr rtlCol="0">
            <a:normAutofit fontScale="92500" lnSpcReduction="10000"/>
          </a:bodyPr>
          <a:lstStyle/>
          <a:p>
            <a:pPr marL="342900" lvl="1" indent="-342900">
              <a:buFont typeface="Arial" pitchFamily="34" charset="0"/>
              <a:buChar char="•"/>
              <a:defRPr/>
            </a:pPr>
            <a:r>
              <a:rPr lang="fr-FR" sz="3500" b="1" dirty="0"/>
              <a:t>Procédures Opératoires Normalisées (</a:t>
            </a:r>
            <a:r>
              <a:rPr lang="fr-FR" sz="3500" b="1" dirty="0" err="1"/>
              <a:t>PONs</a:t>
            </a:r>
            <a:r>
              <a:rPr lang="fr-FR" sz="3500" b="1" dirty="0"/>
              <a:t>) </a:t>
            </a:r>
            <a:endParaRPr lang="fr-FR" sz="3500" b="1" dirty="0" smtClean="0"/>
          </a:p>
          <a:p>
            <a:pPr lvl="1" fontAlgn="auto">
              <a:spcAft>
                <a:spcPts val="0"/>
              </a:spcAft>
              <a:buFont typeface="Arial" pitchFamily="34" charset="0"/>
              <a:buChar char="–"/>
              <a:defRPr/>
            </a:pPr>
            <a:r>
              <a:rPr lang="fr-FR" dirty="0" smtClean="0"/>
              <a:t>Pour la formation ;</a:t>
            </a:r>
          </a:p>
          <a:p>
            <a:pPr lvl="1">
              <a:defRPr/>
            </a:pPr>
            <a:r>
              <a:rPr lang="fr-FR" dirty="0" smtClean="0"/>
              <a:t>Pour réunir l’expérience ;</a:t>
            </a:r>
          </a:p>
          <a:p>
            <a:pPr lvl="1">
              <a:defRPr/>
            </a:pPr>
            <a:r>
              <a:rPr lang="fr-FR" dirty="0" smtClean="0"/>
              <a:t>Pour la cohérence ;</a:t>
            </a:r>
          </a:p>
          <a:p>
            <a:pPr lvl="1" fontAlgn="auto">
              <a:spcAft>
                <a:spcPts val="0"/>
              </a:spcAft>
              <a:buFont typeface="Arial" pitchFamily="34" charset="0"/>
              <a:buChar char="–"/>
              <a:defRPr/>
            </a:pPr>
            <a:r>
              <a:rPr lang="fr-FR" dirty="0" smtClean="0"/>
              <a:t>Pour la documentation ;</a:t>
            </a:r>
          </a:p>
          <a:p>
            <a:pPr lvl="1" fontAlgn="auto">
              <a:spcAft>
                <a:spcPts val="0"/>
              </a:spcAft>
              <a:buFont typeface="Arial" pitchFamily="34" charset="0"/>
              <a:buChar char="–"/>
              <a:defRPr/>
            </a:pPr>
            <a:r>
              <a:rPr lang="fr-FR" dirty="0" smtClean="0"/>
              <a:t>Pour la référence.</a:t>
            </a:r>
          </a:p>
          <a:p>
            <a:pPr lvl="1" fontAlgn="auto">
              <a:spcAft>
                <a:spcPts val="0"/>
              </a:spcAft>
              <a:buFont typeface="Arial" pitchFamily="34" charset="0"/>
              <a:buChar char="–"/>
              <a:defRPr/>
            </a:pPr>
            <a:endParaRPr lang="fr-FR" dirty="0" smtClean="0"/>
          </a:p>
          <a:p>
            <a:pPr>
              <a:defRPr/>
            </a:pPr>
            <a:r>
              <a:rPr lang="fr-FR" dirty="0" smtClean="0"/>
              <a:t>Une organisation doit identifier clairement les personnes qui participeront à la gestion des </a:t>
            </a:r>
            <a:r>
              <a:rPr lang="fr-FR" dirty="0" err="1" smtClean="0">
                <a:solidFill>
                  <a:srgbClr val="000000"/>
                </a:solidFill>
              </a:rPr>
              <a:t>PONs</a:t>
            </a:r>
            <a:r>
              <a:rPr lang="fr-FR" dirty="0" smtClean="0">
                <a:solidFill>
                  <a:srgbClr val="000000"/>
                </a:solidFill>
              </a:rPr>
              <a:t>,</a:t>
            </a:r>
            <a:r>
              <a:rPr lang="fr-FR" dirty="0" smtClean="0"/>
              <a:t> ainsi que les processus de gestion.</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el 1"/>
          <p:cNvSpPr>
            <a:spLocks noGrp="1"/>
          </p:cNvSpPr>
          <p:nvPr>
            <p:ph type="title"/>
          </p:nvPr>
        </p:nvSpPr>
        <p:spPr>
          <a:xfrm>
            <a:off x="457200" y="274638"/>
            <a:ext cx="8229600" cy="725470"/>
          </a:xfrm>
        </p:spPr>
        <p:txBody>
          <a:bodyPr>
            <a:normAutofit fontScale="90000"/>
          </a:bodyPr>
          <a:lstStyle/>
          <a:p>
            <a:r>
              <a:rPr lang="en-US" dirty="0" smtClean="0"/>
              <a:t>3.3 </a:t>
            </a:r>
            <a:r>
              <a:rPr lang="en-US" dirty="0" smtClean="0">
                <a:solidFill>
                  <a:srgbClr val="000000"/>
                </a:solidFill>
              </a:rPr>
              <a:t>PON</a:t>
            </a:r>
          </a:p>
        </p:txBody>
      </p:sp>
      <p:sp>
        <p:nvSpPr>
          <p:cNvPr id="4" name="Rectangle 3"/>
          <p:cNvSpPr/>
          <p:nvPr/>
        </p:nvSpPr>
        <p:spPr>
          <a:xfrm>
            <a:off x="1000100" y="4000504"/>
            <a:ext cx="4572000" cy="1763881"/>
          </a:xfrm>
          <a:prstGeom prst="rect">
            <a:avLst/>
          </a:prstGeom>
        </p:spPr>
        <p:txBody>
          <a:bodyPr>
            <a:spAutoFit/>
          </a:bodyPr>
          <a:lstStyle/>
          <a:p>
            <a:pPr>
              <a:lnSpc>
                <a:spcPct val="150000"/>
              </a:lnSpc>
            </a:pPr>
            <a:r>
              <a:rPr lang="en-US" sz="1050" dirty="0" smtClean="0"/>
              <a:t>1. Introduction</a:t>
            </a:r>
          </a:p>
          <a:p>
            <a:pPr>
              <a:lnSpc>
                <a:spcPct val="150000"/>
              </a:lnSpc>
              <a:defRPr/>
            </a:pPr>
            <a:r>
              <a:rPr lang="en-US" sz="1050" dirty="0" smtClean="0"/>
              <a:t>2. </a:t>
            </a:r>
            <a:r>
              <a:rPr lang="fr-FR" sz="1050" dirty="0" smtClean="0"/>
              <a:t>Objectifs de cette procédure</a:t>
            </a:r>
          </a:p>
          <a:p>
            <a:pPr>
              <a:lnSpc>
                <a:spcPct val="150000"/>
              </a:lnSpc>
              <a:defRPr/>
            </a:pPr>
            <a:r>
              <a:rPr lang="en-US" sz="1050" dirty="0" smtClean="0"/>
              <a:t>3. </a:t>
            </a:r>
            <a:r>
              <a:rPr lang="fr-FR" sz="1050" dirty="0" smtClean="0"/>
              <a:t>Champ d’application</a:t>
            </a:r>
          </a:p>
          <a:p>
            <a:pPr>
              <a:lnSpc>
                <a:spcPct val="150000"/>
              </a:lnSpc>
              <a:defRPr/>
            </a:pPr>
            <a:r>
              <a:rPr lang="fr-FR" sz="1050" dirty="0" smtClean="0"/>
              <a:t>4. Termes et définitions</a:t>
            </a:r>
          </a:p>
          <a:p>
            <a:pPr>
              <a:lnSpc>
                <a:spcPct val="150000"/>
              </a:lnSpc>
              <a:defRPr/>
            </a:pPr>
            <a:r>
              <a:rPr lang="en-US" sz="1050" dirty="0" smtClean="0"/>
              <a:t>5. </a:t>
            </a:r>
            <a:r>
              <a:rPr lang="fr-FR" sz="1050" dirty="0" smtClean="0"/>
              <a:t>Responsabilités et procédure</a:t>
            </a:r>
          </a:p>
          <a:p>
            <a:pPr>
              <a:lnSpc>
                <a:spcPct val="150000"/>
              </a:lnSpc>
              <a:defRPr/>
            </a:pPr>
            <a:r>
              <a:rPr lang="fr-FR" sz="1050" dirty="0" smtClean="0"/>
              <a:t>6. Références</a:t>
            </a:r>
          </a:p>
          <a:p>
            <a:pPr>
              <a:lnSpc>
                <a:spcPct val="150000"/>
              </a:lnSpc>
              <a:defRPr/>
            </a:pPr>
            <a:r>
              <a:rPr lang="fr-FR" sz="1050" dirty="0" smtClean="0"/>
              <a:t>7. Annexes</a:t>
            </a:r>
          </a:p>
        </p:txBody>
      </p:sp>
      <p:graphicFrame>
        <p:nvGraphicFramePr>
          <p:cNvPr id="6" name="Tableau 5"/>
          <p:cNvGraphicFramePr>
            <a:graphicFrameLocks noGrp="1"/>
          </p:cNvGraphicFramePr>
          <p:nvPr>
            <p:extLst>
              <p:ext uri="{D42A27DB-BD31-4B8C-83A1-F6EECF244321}">
                <p14:modId xmlns:p14="http://schemas.microsoft.com/office/powerpoint/2010/main" xmlns="" val="2276258651"/>
              </p:ext>
            </p:extLst>
          </p:nvPr>
        </p:nvGraphicFramePr>
        <p:xfrm>
          <a:off x="964380" y="1323023"/>
          <a:ext cx="7215239" cy="2526659"/>
        </p:xfrm>
        <a:graphic>
          <a:graphicData uri="http://schemas.openxmlformats.org/drawingml/2006/table">
            <a:tbl>
              <a:tblPr firstRow="1" bandRow="1">
                <a:tableStyleId>{616DA210-FB5B-4158-B5E0-FEB733F419BA}</a:tableStyleId>
              </a:tblPr>
              <a:tblGrid>
                <a:gridCol w="1183758"/>
                <a:gridCol w="620051"/>
                <a:gridCol w="1803810"/>
                <a:gridCol w="1803810"/>
                <a:gridCol w="1803810"/>
              </a:tblGrid>
              <a:tr h="251451">
                <a:tc gridSpan="2">
                  <a:txBody>
                    <a:bodyPr/>
                    <a:lstStyle/>
                    <a:p>
                      <a:r>
                        <a:rPr lang="fr-FR" sz="1050" noProof="0" smtClean="0"/>
                        <a:t>Section XX</a:t>
                      </a:r>
                      <a:endParaRPr lang="fr-FR" sz="1050" noProof="0"/>
                    </a:p>
                  </a:txBody>
                  <a:tcPr/>
                </a:tc>
                <a:tc hMerge="1">
                  <a:txBody>
                    <a:bodyPr/>
                    <a:lstStyle/>
                    <a:p>
                      <a:endParaRPr lang="fr-FR"/>
                    </a:p>
                  </a:txBody>
                  <a:tcPr/>
                </a:tc>
                <a:tc>
                  <a:txBody>
                    <a:bodyPr/>
                    <a:lstStyle/>
                    <a:p>
                      <a:r>
                        <a:rPr lang="fr-FR" sz="1050" noProof="0" smtClean="0"/>
                        <a:t>Document 01</a:t>
                      </a:r>
                      <a:endParaRPr lang="fr-FR" sz="1050" noProof="0"/>
                    </a:p>
                  </a:txBody>
                  <a:tcPr/>
                </a:tc>
                <a:tc>
                  <a:txBody>
                    <a:bodyPr/>
                    <a:lstStyle/>
                    <a:p>
                      <a:r>
                        <a:rPr lang="fr-FR" sz="1050" noProof="0" smtClean="0"/>
                        <a:t>Version 00</a:t>
                      </a:r>
                      <a:endParaRPr lang="fr-FR" sz="1050" noProof="0"/>
                    </a:p>
                  </a:txBody>
                  <a:tcPr/>
                </a:tc>
                <a:tc>
                  <a:txBody>
                    <a:bodyPr/>
                    <a:lstStyle/>
                    <a:p>
                      <a:r>
                        <a:rPr lang="fr-FR" sz="1050" noProof="0" smtClean="0"/>
                        <a:t>Projet</a:t>
                      </a:r>
                      <a:r>
                        <a:rPr lang="fr-FR" sz="1050" baseline="0" noProof="0" smtClean="0"/>
                        <a:t> </a:t>
                      </a:r>
                      <a:r>
                        <a:rPr lang="fr-FR" sz="1050" noProof="0" smtClean="0"/>
                        <a:t>01</a:t>
                      </a:r>
                      <a:endParaRPr lang="fr-FR" sz="1050" noProof="0"/>
                    </a:p>
                  </a:txBody>
                  <a:tcPr/>
                </a:tc>
              </a:tr>
              <a:tr h="309239">
                <a:tc gridSpan="5">
                  <a:txBody>
                    <a:bodyPr/>
                    <a:lstStyle/>
                    <a:p>
                      <a:r>
                        <a:rPr lang="fr-FR" sz="1050" noProof="0" smtClean="0"/>
                        <a:t>TITRE INDICATIF</a:t>
                      </a:r>
                      <a:endParaRPr lang="fr-FR" sz="1050" noProof="0"/>
                    </a:p>
                  </a:txBody>
                  <a:tcPr>
                    <a:noFill/>
                  </a:tcPr>
                </a:tc>
                <a:tc hMerge="1">
                  <a:txBody>
                    <a:bodyPr/>
                    <a:lstStyle/>
                    <a:p>
                      <a:endParaRPr lang="fr-FR"/>
                    </a:p>
                  </a:txBody>
                  <a:tcPr/>
                </a:tc>
                <a:tc hMerge="1">
                  <a:txBody>
                    <a:bodyPr/>
                    <a:lstStyle/>
                    <a:p>
                      <a:endParaRPr lang="fr-FR"/>
                    </a:p>
                  </a:txBody>
                  <a:tcPr>
                    <a:noFill/>
                  </a:tcPr>
                </a:tc>
                <a:tc hMerge="1">
                  <a:txBody>
                    <a:bodyPr/>
                    <a:lstStyle/>
                    <a:p>
                      <a:endParaRPr lang="fr-FR" dirty="0"/>
                    </a:p>
                  </a:txBody>
                  <a:tcPr>
                    <a:noFill/>
                  </a:tcPr>
                </a:tc>
                <a:tc hMerge="1">
                  <a:txBody>
                    <a:bodyPr/>
                    <a:lstStyle/>
                    <a:p>
                      <a:endParaRPr lang="fr-FR" dirty="0"/>
                    </a:p>
                  </a:txBody>
                  <a:tcPr>
                    <a:noFill/>
                  </a:tcPr>
                </a:tc>
              </a:tr>
              <a:tr h="370840">
                <a:tc>
                  <a:txBody>
                    <a:bodyPr/>
                    <a:lstStyle/>
                    <a:p>
                      <a:r>
                        <a:rPr lang="en-US" sz="1050" dirty="0" smtClean="0"/>
                        <a:t>Auteur</a:t>
                      </a:r>
                      <a:endParaRPr lang="fr-FR" sz="1050" dirty="0"/>
                    </a:p>
                  </a:txBody>
                  <a:tcPr>
                    <a:noFill/>
                  </a:tcPr>
                </a:tc>
                <a:tc gridSpan="2">
                  <a:txBody>
                    <a:bodyPr/>
                    <a:lstStyle/>
                    <a:p>
                      <a:r>
                        <a:rPr lang="fr-FR" sz="1050" noProof="0" smtClean="0"/>
                        <a:t>Nom :</a:t>
                      </a:r>
                    </a:p>
                    <a:p>
                      <a:endParaRPr lang="fr-FR" sz="1050" noProof="0" smtClean="0"/>
                    </a:p>
                    <a:p>
                      <a:r>
                        <a:rPr lang="fr-FR" sz="1050" noProof="0" smtClean="0"/>
                        <a:t>Date :</a:t>
                      </a:r>
                      <a:endParaRPr lang="fr-FR" sz="1050" noProof="0"/>
                    </a:p>
                  </a:txBody>
                  <a:tcPr>
                    <a:noFill/>
                  </a:tcPr>
                </a:tc>
                <a:tc hMerge="1">
                  <a:txBody>
                    <a:bodyPr/>
                    <a:lstStyle/>
                    <a:p>
                      <a:endParaRPr lang="fr-FR" sz="1200" dirty="0"/>
                    </a:p>
                  </a:txBody>
                  <a:tcPr>
                    <a:noFill/>
                  </a:tcPr>
                </a:tc>
                <a:tc gridSpan="2">
                  <a:txBody>
                    <a:bodyPr/>
                    <a:lstStyle/>
                    <a:p>
                      <a:r>
                        <a:rPr lang="fr-FR" sz="1050" noProof="0" smtClean="0"/>
                        <a:t>Signature</a:t>
                      </a:r>
                      <a:endParaRPr lang="fr-FR" sz="1050" noProof="0"/>
                    </a:p>
                  </a:txBody>
                  <a:tcPr>
                    <a:noFill/>
                  </a:tcPr>
                </a:tc>
                <a:tc hMerge="1">
                  <a:txBody>
                    <a:bodyPr/>
                    <a:lstStyle/>
                    <a:p>
                      <a:endParaRPr lang="fr-FR" sz="1200" dirty="0"/>
                    </a:p>
                  </a:txBody>
                  <a:tcPr>
                    <a:noFill/>
                  </a:tcPr>
                </a:tc>
              </a:tr>
              <a:tr h="370840">
                <a:tc>
                  <a:txBody>
                    <a:bodyPr/>
                    <a:lstStyle/>
                    <a:p>
                      <a:r>
                        <a:rPr lang="en-US" sz="1050" dirty="0" smtClean="0"/>
                        <a:t>Approbation</a:t>
                      </a:r>
                      <a:endParaRPr lang="fr-FR" sz="1050" dirty="0"/>
                    </a:p>
                  </a:txBody>
                  <a:tcPr>
                    <a:noFill/>
                  </a:tcPr>
                </a:tc>
                <a:tc gridSpan="2">
                  <a:txBody>
                    <a:bodyPr/>
                    <a:lstStyle/>
                    <a:p>
                      <a:r>
                        <a:rPr lang="fr-FR" sz="1050" noProof="0" dirty="0" smtClean="0"/>
                        <a:t>Nom :</a:t>
                      </a:r>
                    </a:p>
                    <a:p>
                      <a:endParaRPr lang="fr-FR" sz="1050" noProof="0" dirty="0" smtClean="0"/>
                    </a:p>
                    <a:p>
                      <a:r>
                        <a:rPr lang="fr-FR" sz="1050" noProof="0" dirty="0" smtClean="0"/>
                        <a:t>Date :</a:t>
                      </a:r>
                      <a:endParaRPr lang="fr-FR" sz="1050" noProof="0" dirty="0"/>
                    </a:p>
                  </a:txBody>
                  <a:tcPr>
                    <a:noFill/>
                  </a:tcPr>
                </a:tc>
                <a:tc hMerge="1">
                  <a:txBody>
                    <a:bodyPr/>
                    <a:lstStyle/>
                    <a:p>
                      <a:endParaRPr lang="fr-FR" sz="1200" dirty="0"/>
                    </a:p>
                  </a:txBody>
                  <a:tcPr/>
                </a:tc>
                <a:tc gridSpan="2">
                  <a:txBody>
                    <a:bodyPr/>
                    <a:lstStyle/>
                    <a:p>
                      <a:r>
                        <a:rPr lang="fr-FR" sz="1050" noProof="0" smtClean="0"/>
                        <a:t>Signature</a:t>
                      </a:r>
                      <a:endParaRPr lang="fr-FR" sz="1050" noProof="0"/>
                    </a:p>
                  </a:txBody>
                  <a:tcPr>
                    <a:noFill/>
                  </a:tcPr>
                </a:tc>
                <a:tc hMerge="1">
                  <a:txBody>
                    <a:bodyPr/>
                    <a:lstStyle/>
                    <a:p>
                      <a:endParaRPr lang="fr-FR" sz="1200" dirty="0"/>
                    </a:p>
                  </a:txBody>
                  <a:tcPr/>
                </a:tc>
              </a:tr>
              <a:tr h="370840">
                <a:tc>
                  <a:txBody>
                    <a:bodyPr/>
                    <a:lstStyle/>
                    <a:p>
                      <a:r>
                        <a:rPr lang="en-US" sz="1050" dirty="0" smtClean="0"/>
                        <a:t>Approbation</a:t>
                      </a:r>
                      <a:endParaRPr lang="fr-FR" sz="1050" dirty="0"/>
                    </a:p>
                  </a:txBody>
                  <a:tcPr>
                    <a:noFill/>
                  </a:tcPr>
                </a:tc>
                <a:tc gridSpan="2">
                  <a:txBody>
                    <a:bodyPr/>
                    <a:lstStyle/>
                    <a:p>
                      <a:r>
                        <a:rPr lang="fr-FR" sz="1050" noProof="0" smtClean="0"/>
                        <a:t>Nom :</a:t>
                      </a:r>
                    </a:p>
                    <a:p>
                      <a:endParaRPr lang="fr-FR" sz="1050" noProof="0" smtClean="0"/>
                    </a:p>
                    <a:p>
                      <a:r>
                        <a:rPr lang="fr-FR" sz="1050" noProof="0" smtClean="0"/>
                        <a:t>Date :</a:t>
                      </a:r>
                      <a:endParaRPr lang="fr-FR" sz="1050" noProof="0"/>
                    </a:p>
                  </a:txBody>
                  <a:tcPr>
                    <a:noFill/>
                  </a:tcPr>
                </a:tc>
                <a:tc hMerge="1">
                  <a:txBody>
                    <a:bodyPr/>
                    <a:lstStyle/>
                    <a:p>
                      <a:endParaRPr lang="fr-FR" sz="1200" dirty="0"/>
                    </a:p>
                  </a:txBody>
                  <a:tcPr/>
                </a:tc>
                <a:tc gridSpan="2">
                  <a:txBody>
                    <a:bodyPr/>
                    <a:lstStyle/>
                    <a:p>
                      <a:r>
                        <a:rPr lang="fr-FR" sz="1050" noProof="0" smtClean="0"/>
                        <a:t>Signature</a:t>
                      </a:r>
                      <a:endParaRPr lang="fr-FR" sz="1050" noProof="0"/>
                    </a:p>
                  </a:txBody>
                  <a:tcPr>
                    <a:noFill/>
                  </a:tcPr>
                </a:tc>
                <a:tc hMerge="1">
                  <a:txBody>
                    <a:bodyPr/>
                    <a:lstStyle/>
                    <a:p>
                      <a:endParaRPr lang="fr-FR" sz="1200" dirty="0"/>
                    </a:p>
                  </a:txBody>
                  <a:tcPr/>
                </a:tc>
              </a:tr>
              <a:tr h="217184">
                <a:tc gridSpan="3">
                  <a:txBody>
                    <a:bodyPr/>
                    <a:lstStyle/>
                    <a:p>
                      <a:r>
                        <a:rPr lang="fr-FR" sz="1050" noProof="0" dirty="0" smtClean="0"/>
                        <a:t>Date de </a:t>
                      </a:r>
                      <a:r>
                        <a:rPr lang="fr-FR" sz="1050" noProof="0" dirty="0" err="1" smtClean="0"/>
                        <a:t>déliverance</a:t>
                      </a:r>
                      <a:endParaRPr lang="fr-FR" sz="1050" noProof="0" dirty="0"/>
                    </a:p>
                  </a:txBody>
                  <a:tcPr>
                    <a:noFill/>
                  </a:tcPr>
                </a:tc>
                <a:tc hMerge="1">
                  <a:txBody>
                    <a:bodyPr/>
                    <a:lstStyle/>
                    <a:p>
                      <a:endParaRPr lang="fr-FR" sz="1050" dirty="0"/>
                    </a:p>
                  </a:txBody>
                  <a:tcPr>
                    <a:noFill/>
                  </a:tcPr>
                </a:tc>
                <a:tc hMerge="1">
                  <a:txBody>
                    <a:bodyPr/>
                    <a:lstStyle/>
                    <a:p>
                      <a:endParaRPr lang="fr-F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noProof="0" dirty="0" smtClean="0"/>
                        <a:t>Date d’entrée en vigueur</a:t>
                      </a:r>
                    </a:p>
                  </a:txBody>
                  <a:tcPr>
                    <a:noFill/>
                  </a:tcPr>
                </a:tc>
                <a:tc hMerge="1">
                  <a:txBody>
                    <a:bodyPr/>
                    <a:lstStyle/>
                    <a:p>
                      <a:endParaRPr lang="fr-FR"/>
                    </a:p>
                  </a:txBody>
                  <a:tcPr/>
                </a:tc>
              </a:tr>
            </a:tbl>
          </a:graphicData>
        </a:graphic>
      </p:graphicFrame>
      <p:graphicFrame>
        <p:nvGraphicFramePr>
          <p:cNvPr id="7" name="Tableau 6"/>
          <p:cNvGraphicFramePr>
            <a:graphicFrameLocks noGrp="1"/>
          </p:cNvGraphicFramePr>
          <p:nvPr/>
        </p:nvGraphicFramePr>
        <p:xfrm>
          <a:off x="1214415" y="5783600"/>
          <a:ext cx="6929485" cy="502920"/>
        </p:xfrm>
        <a:graphic>
          <a:graphicData uri="http://schemas.openxmlformats.org/drawingml/2006/table">
            <a:tbl>
              <a:tblPr firstRow="1" bandRow="1">
                <a:tableStyleId>{616DA210-FB5B-4158-B5E0-FEB733F419BA}</a:tableStyleId>
              </a:tblPr>
              <a:tblGrid>
                <a:gridCol w="1136876"/>
                <a:gridCol w="595494"/>
                <a:gridCol w="806153"/>
                <a:gridCol w="2658590"/>
                <a:gridCol w="1732372"/>
              </a:tblGrid>
              <a:tr h="214314">
                <a:tc gridSpan="3">
                  <a:txBody>
                    <a:bodyPr/>
                    <a:lstStyle/>
                    <a:p>
                      <a:r>
                        <a:rPr lang="fr-FR" sz="1050" b="0" dirty="0" smtClean="0"/>
                        <a:t>Annexe 1</a:t>
                      </a:r>
                      <a:endParaRPr lang="fr-FR" sz="1050" b="0" dirty="0"/>
                    </a:p>
                  </a:txBody>
                  <a:tcPr>
                    <a:noFill/>
                  </a:tcPr>
                </a:tc>
                <a:tc hMerge="1">
                  <a:txBody>
                    <a:bodyPr/>
                    <a:lstStyle/>
                    <a:p>
                      <a:endParaRPr lang="fr-FR" sz="1050" dirty="0"/>
                    </a:p>
                  </a:txBody>
                  <a:tcPr>
                    <a:noFill/>
                  </a:tcPr>
                </a:tc>
                <a:tc hMerge="1">
                  <a:txBody>
                    <a:bodyPr/>
                    <a:lstStyle/>
                    <a:p>
                      <a:endParaRPr lang="fr-FR"/>
                    </a:p>
                  </a:txBody>
                  <a:tcPr/>
                </a:tc>
                <a:tc gridSpan="2">
                  <a:txBody>
                    <a:bodyPr/>
                    <a:lstStyle/>
                    <a:p>
                      <a:r>
                        <a:rPr lang="fr-FR" sz="1050" b="0" dirty="0" smtClean="0"/>
                        <a:t>Tableaux, formulaires, etc., couramment utilisés</a:t>
                      </a:r>
                      <a:endParaRPr lang="fr-FR" sz="1050" b="0" dirty="0"/>
                    </a:p>
                  </a:txBody>
                  <a:tcPr>
                    <a:noFill/>
                  </a:tcPr>
                </a:tc>
                <a:tc hMerge="1">
                  <a:txBody>
                    <a:bodyPr/>
                    <a:lstStyle/>
                    <a:p>
                      <a:endParaRPr lang="fr-FR"/>
                    </a:p>
                  </a:txBody>
                  <a:tcPr/>
                </a:tc>
              </a:tr>
              <a:tr h="248606">
                <a:tc gridSpan="3">
                  <a:txBody>
                    <a:bodyPr/>
                    <a:lstStyle/>
                    <a:p>
                      <a:r>
                        <a:rPr lang="fr-FR" sz="1050" b="0" dirty="0" smtClean="0"/>
                        <a:t>Annexe 2</a:t>
                      </a:r>
                      <a:endParaRPr lang="fr-FR" sz="1050" b="0" dirty="0"/>
                    </a:p>
                  </a:txBody>
                  <a:tcPr>
                    <a:noFill/>
                  </a:tcPr>
                </a:tc>
                <a:tc hMerge="1">
                  <a:txBody>
                    <a:bodyPr/>
                    <a:lstStyle/>
                    <a:p>
                      <a:endParaRPr lang="fr-FR"/>
                    </a:p>
                  </a:txBody>
                  <a:tcPr/>
                </a:tc>
                <a:tc hMerge="1">
                  <a:txBody>
                    <a:bodyPr/>
                    <a:lstStyle/>
                    <a:p>
                      <a:endParaRPr lang="fr-FR"/>
                    </a:p>
                  </a:txBody>
                  <a:tcPr/>
                </a:tc>
                <a:tc gridSpan="2">
                  <a:txBody>
                    <a:bodyPr/>
                    <a:lstStyle/>
                    <a:p>
                      <a:endParaRPr lang="fr-FR" sz="1050" b="0" dirty="0"/>
                    </a:p>
                  </a:txBody>
                  <a:tcPr>
                    <a:noFill/>
                  </a:tcPr>
                </a:tc>
                <a:tc hMerge="1">
                  <a:txBody>
                    <a:bodyPr/>
                    <a:lstStyle/>
                    <a:p>
                      <a:endParaRPr lang="fr-FR"/>
                    </a:p>
                  </a:txBody>
                  <a:tcPr/>
                </a:tc>
              </a:tr>
            </a:tbl>
          </a:graphicData>
        </a:graphic>
      </p:graphicFrame>
      <p:sp>
        <p:nvSpPr>
          <p:cNvPr id="8" name="Rectangle 7"/>
          <p:cNvSpPr/>
          <p:nvPr/>
        </p:nvSpPr>
        <p:spPr>
          <a:xfrm>
            <a:off x="1000100" y="6461232"/>
            <a:ext cx="4572000" cy="253916"/>
          </a:xfrm>
          <a:prstGeom prst="rect">
            <a:avLst/>
          </a:prstGeom>
        </p:spPr>
        <p:txBody>
          <a:bodyPr>
            <a:spAutoFit/>
          </a:bodyPr>
          <a:lstStyle/>
          <a:p>
            <a:pPr>
              <a:defRPr/>
            </a:pPr>
            <a:r>
              <a:rPr lang="fr-FR" sz="1050" dirty="0" smtClean="0"/>
              <a:t>Modèle de PON v.00.01 </a:t>
            </a:r>
            <a:r>
              <a:rPr lang="fr-FR" sz="1050" i="1" dirty="0" smtClean="0"/>
              <a:t>(SOP Template v.00.01) </a:t>
            </a:r>
            <a:r>
              <a:rPr lang="fr-FR" sz="1050" dirty="0" smtClean="0"/>
              <a:t> Page 1 de 1</a:t>
            </a:r>
            <a:endParaRPr lang="fr-FR" sz="1050" dirty="0"/>
          </a:p>
        </p:txBody>
      </p:sp>
      <p:sp>
        <p:nvSpPr>
          <p:cNvPr id="9" name="Rectangle 8"/>
          <p:cNvSpPr/>
          <p:nvPr/>
        </p:nvSpPr>
        <p:spPr>
          <a:xfrm>
            <a:off x="7621450" y="6461232"/>
            <a:ext cx="816249" cy="253916"/>
          </a:xfrm>
          <a:prstGeom prst="rect">
            <a:avLst/>
          </a:prstGeom>
        </p:spPr>
        <p:txBody>
          <a:bodyPr wrap="none">
            <a:spAutoFit/>
          </a:bodyPr>
          <a:lstStyle/>
          <a:p>
            <a:r>
              <a:rPr lang="fr-FR" sz="1050" dirty="0" smtClean="0">
                <a:solidFill>
                  <a:prstClr val="black"/>
                </a:solidFill>
              </a:rPr>
              <a:t>Page 1 de 1</a:t>
            </a:r>
            <a:endParaRPr lang="fr-FR" dirty="0"/>
          </a:p>
        </p:txBody>
      </p:sp>
      <p:sp>
        <p:nvSpPr>
          <p:cNvPr id="10" name="Rectangle 9"/>
          <p:cNvSpPr/>
          <p:nvPr/>
        </p:nvSpPr>
        <p:spPr>
          <a:xfrm>
            <a:off x="1000100" y="857232"/>
            <a:ext cx="907621" cy="253916"/>
          </a:xfrm>
          <a:prstGeom prst="rect">
            <a:avLst/>
          </a:prstGeom>
        </p:spPr>
        <p:txBody>
          <a:bodyPr wrap="none">
            <a:spAutoFit/>
          </a:bodyPr>
          <a:lstStyle/>
          <a:p>
            <a:r>
              <a:rPr lang="en-US" sz="1050" dirty="0" smtClean="0"/>
              <a:t>VOTRE LOGO</a:t>
            </a:r>
            <a:endParaRPr lang="fr-FR" sz="1050" dirty="0"/>
          </a:p>
        </p:txBody>
      </p:sp>
      <p:sp>
        <p:nvSpPr>
          <p:cNvPr id="11" name="Rectangle 10"/>
          <p:cNvSpPr/>
          <p:nvPr/>
        </p:nvSpPr>
        <p:spPr>
          <a:xfrm>
            <a:off x="2928926" y="928670"/>
            <a:ext cx="5214974" cy="253916"/>
          </a:xfrm>
          <a:prstGeom prst="rect">
            <a:avLst/>
          </a:prstGeom>
        </p:spPr>
        <p:txBody>
          <a:bodyPr wrap="square">
            <a:spAutoFit/>
          </a:bodyPr>
          <a:lstStyle/>
          <a:p>
            <a:pPr>
              <a:defRPr/>
            </a:pPr>
            <a:r>
              <a:rPr lang="fr-FR" sz="1050" dirty="0">
                <a:solidFill>
                  <a:srgbClr val="000000"/>
                </a:solidFill>
              </a:rPr>
              <a:t>Procédures Opératoires Normalisées (</a:t>
            </a:r>
            <a:r>
              <a:rPr lang="fr-FR" sz="1050" dirty="0" err="1">
                <a:solidFill>
                  <a:srgbClr val="000000"/>
                </a:solidFill>
              </a:rPr>
              <a:t>PONs</a:t>
            </a:r>
            <a:r>
              <a:rPr lang="fr-FR" sz="1050" dirty="0">
                <a:solidFill>
                  <a:srgbClr val="000000"/>
                </a:solidFill>
              </a:rPr>
              <a:t>) </a:t>
            </a:r>
            <a:endParaRPr lang="en-US" sz="1050" dirty="0" smtClean="0">
              <a:solidFill>
                <a:srgbClr val="000000"/>
              </a:solidFill>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el 1"/>
          <p:cNvSpPr>
            <a:spLocks noGrp="1"/>
          </p:cNvSpPr>
          <p:nvPr>
            <p:ph type="title"/>
          </p:nvPr>
        </p:nvSpPr>
        <p:spPr/>
        <p:txBody>
          <a:bodyPr/>
          <a:lstStyle/>
          <a:p>
            <a:r>
              <a:rPr lang="en-US" dirty="0" smtClean="0">
                <a:solidFill>
                  <a:srgbClr val="000000"/>
                </a:solidFill>
              </a:rPr>
              <a:t>3.3 PON</a:t>
            </a:r>
          </a:p>
        </p:txBody>
      </p:sp>
      <p:sp>
        <p:nvSpPr>
          <p:cNvPr id="77827" name="Tijdelijke aanduiding voor inhoud 2"/>
          <p:cNvSpPr>
            <a:spLocks noGrp="1"/>
          </p:cNvSpPr>
          <p:nvPr>
            <p:ph idx="1"/>
          </p:nvPr>
        </p:nvSpPr>
        <p:spPr/>
        <p:txBody>
          <a:bodyPr>
            <a:normAutofit fontScale="92500" lnSpcReduction="20000"/>
          </a:bodyPr>
          <a:lstStyle/>
          <a:p>
            <a:r>
              <a:rPr lang="fr-FR" dirty="0" smtClean="0"/>
              <a:t>Le cas échéant, la procédure faisant l’objet de la </a:t>
            </a:r>
            <a:r>
              <a:rPr lang="fr-FR" dirty="0" smtClean="0">
                <a:solidFill>
                  <a:srgbClr val="000000"/>
                </a:solidFill>
              </a:rPr>
              <a:t>PON</a:t>
            </a:r>
            <a:r>
              <a:rPr lang="fr-FR" dirty="0" smtClean="0"/>
              <a:t> doit être validée.</a:t>
            </a:r>
          </a:p>
          <a:p>
            <a:endParaRPr lang="fr-FR" dirty="0" smtClean="0"/>
          </a:p>
          <a:p>
            <a:r>
              <a:rPr lang="fr-FR" dirty="0" smtClean="0"/>
              <a:t>Nécessité d’assurer la communication et la formation (peut-être même une condition à remplir pour l’accomplissement de certaines tâches)</a:t>
            </a:r>
          </a:p>
          <a:p>
            <a:endParaRPr lang="fr-FR" dirty="0" smtClean="0"/>
          </a:p>
          <a:p>
            <a:r>
              <a:rPr lang="fr-FR" dirty="0" smtClean="0"/>
              <a:t>Nécessité de réviser et mettre à jour les </a:t>
            </a:r>
            <a:r>
              <a:rPr lang="fr-FR" dirty="0" smtClean="0">
                <a:solidFill>
                  <a:srgbClr val="000000"/>
                </a:solidFill>
              </a:rPr>
              <a:t>PON</a:t>
            </a:r>
            <a:r>
              <a:rPr lang="fr-FR" dirty="0" smtClean="0"/>
              <a:t> (et de communiquer ces mises à jour)</a:t>
            </a:r>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3847</TotalTime>
  <Words>2032</Words>
  <Application>Microsoft Office PowerPoint</Application>
  <PresentationFormat>On-screen Show (4:3)</PresentationFormat>
  <Paragraphs>289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Office-thema</vt:lpstr>
      <vt:lpstr>« Renforcement des capacités pour la gestion saine de la biotechnologie en Afrique subsaharienne (SABIMA) »  Cours sur la gestion responsable</vt:lpstr>
      <vt:lpstr>Slide 2</vt:lpstr>
      <vt:lpstr>3.1 Démarrage</vt:lpstr>
      <vt:lpstr>3.2 Points de contrôle critiques</vt:lpstr>
      <vt:lpstr>3.2 Points de contrôle critiques</vt:lpstr>
      <vt:lpstr>3.2 Points de contrôle critiques</vt:lpstr>
      <vt:lpstr>3.3 PUN</vt:lpstr>
      <vt:lpstr>3.3 PON</vt:lpstr>
      <vt:lpstr>3.3 PON</vt:lpstr>
      <vt:lpstr>3.3 PON</vt:lpstr>
      <vt:lpstr>3.3 PUN</vt:lpstr>
      <vt:lpstr>3.3 PON</vt:lpstr>
      <vt:lpstr>3.3 PON</vt:lpstr>
      <vt:lpstr>3.3 PON</vt:lpstr>
      <vt:lpstr>3.3 PON</vt:lpstr>
      <vt:lpstr>3.4 Infrastructure et équipements</vt:lpstr>
      <vt:lpstr>3.4 Infrastructure et équipements</vt:lpstr>
      <vt:lpstr>Slide 18</vt:lpstr>
      <vt:lpstr>3.4 Infrastructure et équipements</vt:lpstr>
      <vt:lpstr>3.4 Infrastructure et équipements</vt:lpstr>
      <vt:lpstr>3.5 Mise en œuvre du plan interne</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Patrick</dc:creator>
  <cp:lastModifiedBy>walhassan</cp:lastModifiedBy>
  <cp:revision>256</cp:revision>
  <dcterms:created xsi:type="dcterms:W3CDTF">2010-08-20T14:20:39Z</dcterms:created>
  <dcterms:modified xsi:type="dcterms:W3CDTF">2012-08-20T22:28:22Z</dcterms:modified>
</cp:coreProperties>
</file>