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2E0F-A1D6-4393-8279-BEC230769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47C26-B0FF-48BA-92EF-DD8A4F9FA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5DFA5-9B70-4160-8E2C-A86EB576B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71F0F-F37C-4DAF-8092-702562E3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5CA10-DAA7-4FB6-86FE-E9E8C059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2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EB19-B74E-4481-A0D2-0CF9F45F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66D2C-60F5-48B3-AF3A-F13854408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9EFD7-3026-4197-AA12-274F863D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CD206-A351-437D-9AB1-0AC9B568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7EAF3-BD18-45DA-9C48-2A6E716F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1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2AD4A-53A5-45F8-84F3-41FB3E5CE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DC5AD-D46C-414C-9BCC-0D6E7D42E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F76CA-789E-41C2-9F3C-A2FF5141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71AA4-381B-47B7-B3F9-34531A7D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59942-A975-4A56-95B6-2171CA20B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7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9FAD-0E04-465E-AF21-E688079F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BEAAF-C756-481D-A5ED-96DE54153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8F5B0-A4EE-44B5-9A51-B786B0C3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B9063-0EA4-420D-AB4B-1318CDC7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AE1BA-24C5-4DF1-9335-F3EE0520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9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9E96-D485-4B9C-BB2C-8D7A11080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DD831-16AC-490A-9D7D-FEE44DC04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81EA2-8351-4B1A-87A3-0389B717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0BAA4-4121-4D3B-8679-962E9C76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5C958-641A-4885-9C98-CABA8A0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0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FEDB4-2C07-4D2C-A2DC-E7FFD726F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707E3-46C8-4BF2-A972-4F4915EC5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C6EE6-38A9-446C-8180-0FAFC9EDC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81373-7506-4A32-883A-32B57C99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0A3B8-178C-48A5-BA56-C342C7085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F6817-4E70-4025-804A-0385B902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6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DD57-F9E6-4ED8-A6F8-AF399FA92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348AD-EDFC-45E2-B00C-26DC160D7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44988-9A33-455E-A72B-C774F6F59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5F9F3-EDAA-49C6-9A4B-1202743B7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47C1C-FE6C-4984-AB14-4751D9FF5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4FED6-CB07-4870-8D48-327C38BB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55F1F-3779-4BF0-8A10-B2EC6C8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16CD-70EA-4693-A0CF-940FA936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4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66DA8-C6E8-443E-A162-ADC4DA3A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BEB094-E101-4806-B973-7135822DF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95C03-773B-4DAC-B6FE-1046788F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23ADD-778B-4C55-9424-035439E0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2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167E9E-BEC7-4D9F-A8A7-430AB95B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4CD98-61AA-499A-AE61-A568D692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77128-3E9B-4937-92F5-3FDC2570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6BCE0-EB05-4224-9630-31DDBFDA1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2CEA7-78C5-4BF7-8690-D5647CEEC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0CEA4-9F1B-48F4-9A02-901D5C970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D4E70-3CB0-4834-8ED7-AF1BB2181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D2524-7A92-4614-9E27-B706A77BF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82697-1AAD-4B1F-BE5B-592BBC09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7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66CEF-DF76-4B60-9E13-DF794C00E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89FF6-4E2C-4EB4-BA84-52A47260F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47A86-9668-4636-9D09-A26C23E71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98E75-A481-4428-B1CB-4FDFB22C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35370-AD4A-4818-B23B-8A8C47F9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48499-A6BE-4023-B4EF-0A9A13B8C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34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C1B50-F802-4A45-8F42-6AFE6CA48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7B765-18AB-42D0-A015-48AA3CDE6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4AC64-59BC-4B89-AD8F-C2B3DDD2F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CA404-3BBB-442E-9154-E306FAD3E84D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8701A-1D77-4ED0-BDE1-968FC137E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76212-8577-4E96-AA6F-90398A3B5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7F833-398C-43E8-8FD2-264FBF140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08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6504-0D5B-4F68-8378-C2E2ED8F5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“Crops to End Hunger”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CEE5F0-2118-4189-A20E-BC868D0F1B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b="1" dirty="0"/>
              <a:t>Strategy and Options for CGIAR support for Plant Breeding </a:t>
            </a:r>
          </a:p>
          <a:p>
            <a:endParaRPr lang="en-GB" sz="2800" b="1" dirty="0"/>
          </a:p>
          <a:p>
            <a:r>
              <a:rPr lang="en-GB" b="1" dirty="0"/>
              <a:t>October 0218 </a:t>
            </a:r>
          </a:p>
        </p:txBody>
      </p:sp>
    </p:spTree>
    <p:extLst>
      <p:ext uri="{BB962C8B-B14F-4D97-AF65-F5344CB8AC3E}">
        <p14:creationId xmlns:p14="http://schemas.microsoft.com/office/powerpoint/2010/main" val="203793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9365-DEED-4648-8842-8DA10FD9E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Future challenges to the CGIAR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9C05F-86AC-4565-A09A-F18FE7B2F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Stronger research culture, leadership and accountability for the </a:t>
            </a:r>
            <a:r>
              <a:rPr lang="en-GB" b="1" dirty="0"/>
              <a:t>delivery of genetic gains </a:t>
            </a:r>
            <a:r>
              <a:rPr lang="en-GB" dirty="0"/>
              <a:t>from new crop varieties</a:t>
            </a:r>
          </a:p>
          <a:p>
            <a:endParaRPr lang="en-GB" dirty="0"/>
          </a:p>
          <a:p>
            <a:r>
              <a:rPr lang="en-GB" dirty="0"/>
              <a:t>Continuous </a:t>
            </a:r>
            <a:r>
              <a:rPr lang="en-GB" b="1" dirty="0"/>
              <a:t>professional development </a:t>
            </a:r>
            <a:r>
              <a:rPr lang="en-GB" dirty="0"/>
              <a:t>of plant breeders (currently 150 breeders in 10 Centres, working on 20 crops globally)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Financial resources </a:t>
            </a:r>
            <a:r>
              <a:rPr lang="en-GB" dirty="0"/>
              <a:t>– more efficient use of current resources and mobilising new resources for CG/NARS for priority crops/regions </a:t>
            </a:r>
          </a:p>
          <a:p>
            <a:r>
              <a:rPr lang="en-GB" dirty="0"/>
              <a:t>Current CG investment USD 120 m pa, with about 50% in Africa. </a:t>
            </a:r>
          </a:p>
        </p:txBody>
      </p:sp>
    </p:spTree>
    <p:extLst>
      <p:ext uri="{BB962C8B-B14F-4D97-AF65-F5344CB8AC3E}">
        <p14:creationId xmlns:p14="http://schemas.microsoft.com/office/powerpoint/2010/main" val="71039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F091B-0C11-4515-A894-0AFCC046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7D531-2D11-424D-A9D3-DDB15103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Increase the effectiveness of CGIAR supported breeding programs </a:t>
            </a:r>
          </a:p>
          <a:p>
            <a:r>
              <a:rPr lang="en-GB" dirty="0"/>
              <a:t>Strengthen partnerships with national breeding programs </a:t>
            </a:r>
          </a:p>
          <a:p>
            <a:r>
              <a:rPr lang="en-GB" dirty="0"/>
              <a:t>Develop and deliver more productive, resilient, nutritious varieties of staple crops, in demand by both farmers, consumers, and markets</a:t>
            </a:r>
          </a:p>
          <a:p>
            <a:r>
              <a:rPr lang="en-GB" dirty="0"/>
              <a:t>Identify target crops of importance in various geographic regions  </a:t>
            </a:r>
          </a:p>
        </p:txBody>
      </p:sp>
    </p:spTree>
    <p:extLst>
      <p:ext uri="{BB962C8B-B14F-4D97-AF65-F5344CB8AC3E}">
        <p14:creationId xmlns:p14="http://schemas.microsoft.com/office/powerpoint/2010/main" val="50046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B69C-6098-4688-8B9F-51837CC92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IFPRI Prioritization studies on 20 crops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00E2D-E290-490D-A46C-FC66027FB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Modelling of what would be the benefits of accelerating crop productivity through plant breeding to 203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Compares 20 staple crops, globally and regionally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Benefits on increasing income, reducing </a:t>
            </a:r>
            <a:r>
              <a:rPr lang="en-GB" dirty="0" err="1"/>
              <a:t>poverty,nurtion</a:t>
            </a:r>
            <a:r>
              <a:rPr lang="en-GB" dirty="0"/>
              <a:t> benefits, climate resilience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Evidence base to build the case for investments in crop breeding     </a:t>
            </a:r>
          </a:p>
        </p:txBody>
      </p:sp>
    </p:spTree>
    <p:extLst>
      <p:ext uri="{BB962C8B-B14F-4D97-AF65-F5344CB8AC3E}">
        <p14:creationId xmlns:p14="http://schemas.microsoft.com/office/powerpoint/2010/main" val="308997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9B0A-3B4B-4400-B593-D57F25ED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Global prioritization of 20 crops 2015-2030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34443-3A6F-4BBD-B59A-60D4E8FAC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496" y="3792656"/>
            <a:ext cx="10515600" cy="4351338"/>
          </a:xfrm>
        </p:spPr>
        <p:txBody>
          <a:bodyPr/>
          <a:lstStyle/>
          <a:p>
            <a:r>
              <a:rPr lang="en-GB" dirty="0"/>
              <a:t>X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1026" name="Chart 1" descr="image001">
            <a:extLst>
              <a:ext uri="{FF2B5EF4-FFF2-40B4-BE49-F238E27FC236}">
                <a16:creationId xmlns:a16="http://schemas.microsoft.com/office/drawing/2014/main" id="{0D0164C3-E718-4FD5-BA6C-0877CE322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546" y="1448972"/>
            <a:ext cx="8721968" cy="455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07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EB348-A098-4C15-9D8B-EF0109B0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Crop priority categories- global data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AE4CF-A8D3-4410-8F78-44EF79442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Super stars -  higher share of production 2015, faster growth to 2030 </a:t>
            </a:r>
          </a:p>
          <a:p>
            <a:endParaRPr lang="en-GB" dirty="0"/>
          </a:p>
          <a:p>
            <a:r>
              <a:rPr lang="en-GB" dirty="0"/>
              <a:t>Rising stars – lower share production 2015, faster growth to 2030 </a:t>
            </a:r>
          </a:p>
          <a:p>
            <a:endParaRPr lang="en-GB" dirty="0"/>
          </a:p>
          <a:p>
            <a:r>
              <a:rPr lang="en-GB" dirty="0"/>
              <a:t>Steady stars – high share of production 2015, slower growth to 2030 </a:t>
            </a:r>
          </a:p>
          <a:p>
            <a:endParaRPr lang="en-GB" dirty="0"/>
          </a:p>
          <a:p>
            <a:r>
              <a:rPr lang="en-GB" dirty="0"/>
              <a:t>Twinkling stars – lower share of production 2015, slower growth 2030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46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9B0A-3B4B-4400-B593-D57F25ED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Global prioritization of 20 crops 2015-2030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34443-3A6F-4BBD-B59A-60D4E8FAC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496" y="3792656"/>
            <a:ext cx="10515600" cy="4351338"/>
          </a:xfrm>
        </p:spPr>
        <p:txBody>
          <a:bodyPr/>
          <a:lstStyle/>
          <a:p>
            <a:r>
              <a:rPr lang="en-GB" dirty="0"/>
              <a:t>X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1026" name="Chart 1" descr="image001">
            <a:extLst>
              <a:ext uri="{FF2B5EF4-FFF2-40B4-BE49-F238E27FC236}">
                <a16:creationId xmlns:a16="http://schemas.microsoft.com/office/drawing/2014/main" id="{0D0164C3-E718-4FD5-BA6C-0877CE322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450" y="1513689"/>
            <a:ext cx="8721968" cy="455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5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D7FB3-3E49-479D-96C4-132C19EF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Implications for CGIAR breeding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9B5E0-3474-45F4-ABA0-C845750C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Focus on agreed set of priority staple food crops in specific regions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Develop series of </a:t>
            </a:r>
            <a:r>
              <a:rPr lang="en-GB" b="1" u="sng" dirty="0"/>
              <a:t>priority product profiles</a:t>
            </a:r>
            <a:r>
              <a:rPr lang="en-GB" dirty="0"/>
              <a:t>, in conjunction with NARS, famers , consumers and others along the value chain   </a:t>
            </a:r>
          </a:p>
          <a:p>
            <a:endParaRPr lang="en-GB" dirty="0"/>
          </a:p>
          <a:p>
            <a:r>
              <a:rPr lang="en-GB" dirty="0"/>
              <a:t>Implement CGIAR breeding programs in partnership with national breeding programs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Develop stronger regional plant breeding networks (</a:t>
            </a:r>
            <a:r>
              <a:rPr lang="en-GB" dirty="0" err="1"/>
              <a:t>eg</a:t>
            </a:r>
            <a:r>
              <a:rPr lang="en-GB" dirty="0"/>
              <a:t> PABRA)  </a:t>
            </a:r>
          </a:p>
        </p:txBody>
      </p:sp>
    </p:spTree>
    <p:extLst>
      <p:ext uri="{BB962C8B-B14F-4D97-AF65-F5344CB8AC3E}">
        <p14:creationId xmlns:p14="http://schemas.microsoft.com/office/powerpoint/2010/main" val="128587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50970-4393-4807-9059-6988AA3A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Measures of success of breeding programs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53345-67EC-4341-9F00-B90168C55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Genetic gains: </a:t>
            </a:r>
            <a:r>
              <a:rPr lang="en-GB" dirty="0"/>
              <a:t>Annual rate of genetic gain in productivity delivered in farmers fields by new varieties preferred by farmer and consumers</a:t>
            </a:r>
          </a:p>
          <a:p>
            <a:endParaRPr lang="en-GB" dirty="0"/>
          </a:p>
          <a:p>
            <a:r>
              <a:rPr lang="en-GB" b="1" dirty="0"/>
              <a:t>Rate of new varietal adoption and replacement:  </a:t>
            </a:r>
            <a:r>
              <a:rPr lang="en-GB" dirty="0"/>
              <a:t>Average area weighted age of varieties in farmers’ fields. </a:t>
            </a:r>
          </a:p>
        </p:txBody>
      </p:sp>
    </p:spTree>
    <p:extLst>
      <p:ext uri="{BB962C8B-B14F-4D97-AF65-F5344CB8AC3E}">
        <p14:creationId xmlns:p14="http://schemas.microsoft.com/office/powerpoint/2010/main" val="129816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9AF5-ED38-417F-9197-E985AD704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Modernization of plant breeding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26320-5312-419D-B7D1-4495D7E47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Promote use of best practices in plant breeding  - e.g. </a:t>
            </a:r>
          </a:p>
          <a:p>
            <a:pPr lvl="1"/>
            <a:r>
              <a:rPr lang="en-GB" u="sng" dirty="0"/>
              <a:t>Stronger partnerships with NARS </a:t>
            </a:r>
            <a:r>
              <a:rPr lang="en-GB" dirty="0"/>
              <a:t>to co-design product profiles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u="sng" dirty="0"/>
              <a:t>CGIAR-NARS joint decisions </a:t>
            </a:r>
            <a:r>
              <a:rPr lang="en-GB" dirty="0"/>
              <a:t>on testing from stage 1, joint selection of parents,  joint decisions on advancement and dissemination strategies</a:t>
            </a:r>
          </a:p>
          <a:p>
            <a:pPr marL="457200" lvl="1" indent="0">
              <a:buNone/>
            </a:pPr>
            <a:r>
              <a:rPr lang="en-GB" dirty="0"/>
              <a:t> </a:t>
            </a:r>
          </a:p>
          <a:p>
            <a:pPr lvl="1"/>
            <a:r>
              <a:rPr lang="en-GB" u="sng" dirty="0"/>
              <a:t>Institutional accountability </a:t>
            </a:r>
            <a:r>
              <a:rPr lang="en-GB" dirty="0"/>
              <a:t>for delivery of genetic gains from new varieties</a:t>
            </a:r>
          </a:p>
          <a:p>
            <a:pPr lvl="1"/>
            <a:r>
              <a:rPr lang="en-GB" dirty="0"/>
              <a:t>Continually optimised </a:t>
            </a:r>
            <a:r>
              <a:rPr lang="en-GB" u="sng" dirty="0"/>
              <a:t>breeding pipelines </a:t>
            </a:r>
          </a:p>
          <a:p>
            <a:pPr lvl="1"/>
            <a:r>
              <a:rPr lang="en-GB" dirty="0"/>
              <a:t>Upgrade phenotyping, </a:t>
            </a:r>
            <a:r>
              <a:rPr lang="en-GB" u="sng" dirty="0"/>
              <a:t>data management systems</a:t>
            </a:r>
            <a:r>
              <a:rPr lang="en-GB" dirty="0"/>
              <a:t>, breeding information management systems 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 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4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450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“Crops to End Hunger”  </vt:lpstr>
      <vt:lpstr>Purpose </vt:lpstr>
      <vt:lpstr>IFPRI Prioritization studies on 20 crops </vt:lpstr>
      <vt:lpstr>Global prioritization of 20 crops 2015-2030  </vt:lpstr>
      <vt:lpstr>Crop priority categories- global data   </vt:lpstr>
      <vt:lpstr>Global prioritization of 20 crops 2015-2030 </vt:lpstr>
      <vt:lpstr>Implications for CGIAR breeding programs </vt:lpstr>
      <vt:lpstr>Measures of success of breeding programs  </vt:lpstr>
      <vt:lpstr>Modernization of plant breeding programs </vt:lpstr>
      <vt:lpstr>Future challenges to the CGIAR system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“Crops to End Hunger”</dc:title>
  <dc:creator>Persley, Gabrielle (ILRI)</dc:creator>
  <cp:lastModifiedBy>Persley, Gabrielle (ILRI)</cp:lastModifiedBy>
  <cp:revision>10</cp:revision>
  <dcterms:created xsi:type="dcterms:W3CDTF">2018-10-26T11:17:02Z</dcterms:created>
  <dcterms:modified xsi:type="dcterms:W3CDTF">2018-10-26T12:34:19Z</dcterms:modified>
</cp:coreProperties>
</file>