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Private Sector Variety development/Distribution requirements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Group 1</a:t>
            </a:r>
          </a:p>
        </p:txBody>
      </p:sp>
    </p:spTree>
    <p:extLst>
      <p:ext uri="{BB962C8B-B14F-4D97-AF65-F5344CB8AC3E}">
        <p14:creationId xmlns:p14="http://schemas.microsoft.com/office/powerpoint/2010/main" val="24334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125" y="286603"/>
            <a:ext cx="10058400" cy="1450757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/>
              <a:t>Question 1</a:t>
            </a:r>
            <a:r>
              <a:rPr lang="en-US" sz="3600" dirty="0" smtClean="0"/>
              <a:t>: What are the Key drivers for private seed companies/organization to develop or license new products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277" y="1982059"/>
            <a:ext cx="10995982" cy="402336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+mj-lt"/>
              </a:rPr>
              <a:t>1. Shelf life and Milling quality  </a:t>
            </a:r>
          </a:p>
          <a:p>
            <a:pPr algn="just"/>
            <a:r>
              <a:rPr lang="en-US" sz="2400" dirty="0" smtClean="0">
                <a:latin typeface="+mj-lt"/>
              </a:rPr>
              <a:t>2. Profitability and Market share </a:t>
            </a:r>
          </a:p>
          <a:p>
            <a:pPr algn="just"/>
            <a:r>
              <a:rPr lang="en-US" sz="2400" dirty="0" smtClean="0">
                <a:latin typeface="+mj-lt"/>
              </a:rPr>
              <a:t>3. Market demand/Growing demand/Market niche </a:t>
            </a:r>
          </a:p>
          <a:p>
            <a:pPr algn="just"/>
            <a:r>
              <a:rPr lang="en-US" sz="2400" dirty="0" smtClean="0">
                <a:latin typeface="+mj-lt"/>
              </a:rPr>
              <a:t>4. Diversification  - need for diverse portfolio of crops/products to leverage on risks – </a:t>
            </a:r>
            <a:r>
              <a:rPr lang="en-US" sz="2400" dirty="0" err="1" smtClean="0">
                <a:latin typeface="+mj-lt"/>
              </a:rPr>
              <a:t>e.g</a:t>
            </a:r>
            <a:r>
              <a:rPr lang="en-US" sz="2400" dirty="0" smtClean="0">
                <a:latin typeface="+mj-lt"/>
              </a:rPr>
              <a:t> Market share fluctuations, policy shift (In Kenya its almost a mandatory required to fortify grain)</a:t>
            </a:r>
          </a:p>
          <a:p>
            <a:pPr algn="just"/>
            <a:r>
              <a:rPr lang="en-US" sz="2400" dirty="0" smtClean="0">
                <a:latin typeface="+mj-lt"/>
              </a:rPr>
              <a:t>5. Policy shift/requirement – national nutrition strategy, food security strategy </a:t>
            </a:r>
          </a:p>
          <a:p>
            <a:pPr algn="just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60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Question 2: How should market research, foresight and product profiles be used to identify promising varieties?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16433" cy="40233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latin typeface="+mj-lt"/>
              </a:rPr>
              <a:t>Start with market research </a:t>
            </a:r>
            <a:r>
              <a:rPr lang="en-US" dirty="0" smtClean="0">
                <a:latin typeface="+mj-lt"/>
              </a:rPr>
              <a:t>– so that you know what market wants</a:t>
            </a:r>
          </a:p>
          <a:p>
            <a:pPr algn="just"/>
            <a:r>
              <a:rPr lang="en-US" b="1" dirty="0" smtClean="0">
                <a:latin typeface="+mj-lt"/>
              </a:rPr>
              <a:t>Develop product profiles </a:t>
            </a:r>
            <a:r>
              <a:rPr lang="en-US" dirty="0" smtClean="0">
                <a:latin typeface="+mj-lt"/>
              </a:rPr>
              <a:t>– looking at the superior traits if the existing ones are not compelling then create a new ones in collaboration with farmers or farmers groups. 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+mj-lt"/>
              </a:rPr>
              <a:t>General questions – emerged from the discussion</a:t>
            </a:r>
            <a:endParaRPr lang="en-US" dirty="0" smtClean="0">
              <a:solidFill>
                <a:srgbClr val="00B0F0"/>
              </a:solidFill>
              <a:latin typeface="+mj-lt"/>
            </a:endParaRPr>
          </a:p>
          <a:p>
            <a:pPr algn="just"/>
            <a:r>
              <a:rPr lang="en-US" dirty="0">
                <a:latin typeface="+mj-lt"/>
              </a:rPr>
              <a:t>1. Who should be responsible for product market profile?</a:t>
            </a:r>
          </a:p>
          <a:p>
            <a:pPr algn="just"/>
            <a:r>
              <a:rPr lang="en-US" dirty="0">
                <a:latin typeface="+mj-lt"/>
              </a:rPr>
              <a:t>- it is the seed company but working together with the breeder closely to understand how they arrived at the varieties and who aspects did he focus on? – yield? Maturity? Which traits are more winning than the rest? </a:t>
            </a:r>
            <a:r>
              <a:rPr lang="en-US" i="1" dirty="0">
                <a:latin typeface="+mj-lt"/>
              </a:rPr>
              <a:t> In many cases, breeders focus on high yield and disease free/particular diseases resistance. By the time the breeder is ready with the variety that focus (disease resistance and yield is not relevant).</a:t>
            </a:r>
          </a:p>
          <a:p>
            <a:pPr algn="just"/>
            <a:r>
              <a:rPr lang="en-US" i="1" dirty="0">
                <a:latin typeface="+mj-lt"/>
              </a:rPr>
              <a:t>2. Can breeders balance market call as well as breeding call? Yes, they cant fully concentrate on market call but keep a pool of all </a:t>
            </a:r>
            <a:r>
              <a:rPr lang="en-US" i="1" dirty="0" err="1">
                <a:latin typeface="+mj-lt"/>
              </a:rPr>
              <a:t>germplasm</a:t>
            </a:r>
            <a:r>
              <a:rPr lang="en-US" i="1" dirty="0">
                <a:latin typeface="+mj-lt"/>
              </a:rPr>
              <a:t> relevant scientifically and will be </a:t>
            </a:r>
            <a:r>
              <a:rPr lang="en-US" i="1" dirty="0" err="1">
                <a:latin typeface="+mj-lt"/>
              </a:rPr>
              <a:t>rel</a:t>
            </a:r>
            <a:endParaRPr lang="en-US" dirty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The value of a new variety how can it be determined?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+mj-lt"/>
              </a:rPr>
              <a:t>1. Economic values </a:t>
            </a:r>
            <a:r>
              <a:rPr lang="en-US" dirty="0" smtClean="0">
                <a:latin typeface="+mj-lt"/>
              </a:rPr>
              <a:t>– Based on demand and projected costs. Note: The demand exists but I don’t have the product (</a:t>
            </a:r>
            <a:r>
              <a:rPr lang="en-US" i="1" dirty="0" smtClean="0">
                <a:latin typeface="+mj-lt"/>
              </a:rPr>
              <a:t>I look at production levels to et idea of how much I can make and the consider how long the product can be used in the market – the product life cycle). </a:t>
            </a:r>
          </a:p>
          <a:p>
            <a:pPr algn="just"/>
            <a:r>
              <a:rPr lang="en-US" b="1" dirty="0" smtClean="0">
                <a:latin typeface="+mj-lt"/>
              </a:rPr>
              <a:t>2. The social value – </a:t>
            </a:r>
            <a:r>
              <a:rPr lang="en-US" dirty="0" smtClean="0">
                <a:latin typeface="+mj-lt"/>
              </a:rPr>
              <a:t>Mainly answering the interest of society or community. Sometimes communities demands are subjective based on culture, cooking time, gender cross –cutting issues.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These social aspects need to put tangible value! </a:t>
            </a:r>
          </a:p>
          <a:p>
            <a:r>
              <a:rPr lang="en-US" dirty="0" smtClean="0">
                <a:latin typeface="+mj-lt"/>
              </a:rPr>
              <a:t>3. </a:t>
            </a:r>
            <a:r>
              <a:rPr lang="en-US" b="1" dirty="0" smtClean="0">
                <a:latin typeface="+mj-lt"/>
              </a:rPr>
              <a:t>Environmental consideration </a:t>
            </a:r>
            <a:r>
              <a:rPr lang="en-US" dirty="0" smtClean="0">
                <a:latin typeface="+mj-lt"/>
              </a:rPr>
              <a:t>– reducing the use of pesticides – so a variety that is more </a:t>
            </a:r>
            <a:r>
              <a:rPr lang="en-US" u="sng" dirty="0" smtClean="0">
                <a:latin typeface="+mj-lt"/>
              </a:rPr>
              <a:t>resilient </a:t>
            </a:r>
            <a:endParaRPr lang="en-US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5: How </a:t>
            </a:r>
            <a:r>
              <a:rPr lang="en-US" dirty="0" smtClean="0"/>
              <a:t>can commercial business cases intersect or contribute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Notes:</a:t>
            </a:r>
          </a:p>
          <a:p>
            <a:r>
              <a:rPr lang="en-US" dirty="0" smtClean="0">
                <a:latin typeface="+mj-lt"/>
              </a:rPr>
              <a:t>There are overlapping role of organizations/investors – but, how can they contribute to the overall goal of meeting the farmers’ demand?</a:t>
            </a:r>
          </a:p>
          <a:p>
            <a:r>
              <a:rPr lang="en-US" dirty="0" smtClean="0">
                <a:latin typeface="+mj-lt"/>
              </a:rPr>
              <a:t>1. </a:t>
            </a:r>
            <a:r>
              <a:rPr lang="en-US" b="1" dirty="0" smtClean="0">
                <a:latin typeface="+mj-lt"/>
              </a:rPr>
              <a:t>Through legislation and policy framework </a:t>
            </a:r>
            <a:r>
              <a:rPr lang="en-US" dirty="0" smtClean="0">
                <a:latin typeface="+mj-lt"/>
              </a:rPr>
              <a:t>– </a:t>
            </a:r>
            <a:r>
              <a:rPr lang="en-US" dirty="0" err="1" smtClean="0">
                <a:latin typeface="+mj-lt"/>
              </a:rPr>
              <a:t>Govt</a:t>
            </a:r>
            <a:r>
              <a:rPr lang="en-US" dirty="0" smtClean="0">
                <a:latin typeface="+mj-lt"/>
              </a:rPr>
              <a:t> requirement for bio fortification in Kenya for flour 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05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469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Private Sector Variety development/Distribution requirements </vt:lpstr>
      <vt:lpstr>Question 1: What are the Key drivers for private seed companies/organization to develop or license new products </vt:lpstr>
      <vt:lpstr>Question 2: How should market research, foresight and product profiles be used to identify promising varieties? </vt:lpstr>
      <vt:lpstr>Question 4: The value of a new variety how can it be determined?</vt:lpstr>
      <vt:lpstr>Question 5: How can commercial business cases intersect or contribute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</dc:title>
  <dc:creator>Onyango, Charles Ooko</dc:creator>
  <cp:lastModifiedBy>Onyango, Charles Ooko</cp:lastModifiedBy>
  <cp:revision>16</cp:revision>
  <dcterms:created xsi:type="dcterms:W3CDTF">2018-10-26T12:10:23Z</dcterms:created>
  <dcterms:modified xsi:type="dcterms:W3CDTF">2018-10-26T13:07:23Z</dcterms:modified>
</cp:coreProperties>
</file>