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8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3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3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4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F1F7-0606-4FE3-9AC0-3CB82C90AF4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95D3-2928-4844-A266-0A9CEBC62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Experience, success criteria and mistakes to avoid when trying to identify varieties with high market potential and winning investment for seed scaling and </a:t>
            </a:r>
            <a:r>
              <a:rPr lang="en-US" dirty="0" err="1" smtClean="0"/>
              <a:t>commercialisation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5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to win support for closer linkages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engagement </a:t>
            </a:r>
          </a:p>
          <a:p>
            <a:r>
              <a:rPr lang="en-US" dirty="0" smtClean="0"/>
              <a:t>Must be a shared interest</a:t>
            </a:r>
          </a:p>
          <a:p>
            <a:r>
              <a:rPr lang="en-US" dirty="0" smtClean="0"/>
              <a:t>Food and nutrition policy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9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7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Qtn:1 Key drivers for private seed </a:t>
            </a:r>
            <a:r>
              <a:rPr lang="en-US" sz="3600" b="1" dirty="0" err="1" smtClean="0">
                <a:solidFill>
                  <a:srgbClr val="FF0000"/>
                </a:solidFill>
              </a:rPr>
              <a:t>organisations</a:t>
            </a:r>
            <a:r>
              <a:rPr lang="en-US" sz="3600" b="1" dirty="0" smtClean="0">
                <a:solidFill>
                  <a:srgbClr val="FF0000"/>
                </a:solidFill>
              </a:rPr>
              <a:t> to </a:t>
            </a:r>
            <a:r>
              <a:rPr lang="en-US" sz="3600" b="1" dirty="0" err="1" smtClean="0">
                <a:solidFill>
                  <a:srgbClr val="FF0000"/>
                </a:solidFill>
              </a:rPr>
              <a:t>dev’p</a:t>
            </a:r>
            <a:r>
              <a:rPr lang="en-US" sz="3600" b="1" dirty="0" smtClean="0">
                <a:solidFill>
                  <a:srgbClr val="FF0000"/>
                </a:solidFill>
              </a:rPr>
              <a:t> or license new varieties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Understand market/ consumer demand </a:t>
            </a:r>
          </a:p>
          <a:p>
            <a:r>
              <a:rPr lang="en-US" dirty="0" smtClean="0"/>
              <a:t>Understanding growth adaptability rate (product profile)</a:t>
            </a:r>
          </a:p>
          <a:p>
            <a:r>
              <a:rPr lang="en-US" dirty="0" smtClean="0"/>
              <a:t>Product Usage / development – new life style trends dictate </a:t>
            </a:r>
            <a:r>
              <a:rPr lang="en-US" dirty="0" err="1" smtClean="0"/>
              <a:t>dev’tmt</a:t>
            </a:r>
            <a:r>
              <a:rPr lang="en-US" dirty="0" smtClean="0"/>
              <a:t> of nutritious rich foods </a:t>
            </a:r>
          </a:p>
          <a:p>
            <a:r>
              <a:rPr lang="en-US" dirty="0" smtClean="0"/>
              <a:t>Market segmentation – some varieties are market driven as opposed to other  </a:t>
            </a:r>
          </a:p>
          <a:p>
            <a:r>
              <a:rPr lang="en-US" dirty="0" smtClean="0"/>
              <a:t>Analysis of market trend </a:t>
            </a:r>
            <a:r>
              <a:rPr lang="en-US" dirty="0" err="1" smtClean="0"/>
              <a:t>dev’t</a:t>
            </a:r>
            <a:r>
              <a:rPr lang="en-US" dirty="0" smtClean="0"/>
              <a:t>/ product </a:t>
            </a:r>
            <a:r>
              <a:rPr lang="en-US" dirty="0" err="1" smtClean="0"/>
              <a:t>diversifiaction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358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QTN 2. How market research --- can be used to identify promising varieties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Stated preference approach – marketing tool to anticipate product usage, demand &amp; adaptability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7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Qtn</a:t>
            </a:r>
            <a:r>
              <a:rPr lang="en-US" dirty="0" smtClean="0">
                <a:solidFill>
                  <a:srgbClr val="FF0000"/>
                </a:solidFill>
              </a:rPr>
              <a:t> 3. Why no1 &amp;2 is it important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development starts at consumer level</a:t>
            </a:r>
          </a:p>
          <a:p>
            <a:pPr marL="0" indent="0">
              <a:buNone/>
            </a:pPr>
            <a:r>
              <a:rPr lang="en-US" dirty="0" smtClean="0"/>
              <a:t>Otherwise investment will be lost or wasted if little or no regard is given to this</a:t>
            </a:r>
          </a:p>
          <a:p>
            <a:pPr marL="0" indent="0">
              <a:buNone/>
            </a:pPr>
            <a:r>
              <a:rPr lang="en-US" dirty="0" smtClean="0"/>
              <a:t>## Bottom top approach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Who has the skills &amp; experience </a:t>
            </a:r>
          </a:p>
          <a:p>
            <a:pPr marL="0" indent="0">
              <a:buNone/>
            </a:pPr>
            <a:r>
              <a:rPr lang="en-US" dirty="0" smtClean="0"/>
              <a:t>All stake holders involved along the value chain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4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Qtn</a:t>
            </a:r>
            <a:r>
              <a:rPr lang="en-US" dirty="0" smtClean="0">
                <a:solidFill>
                  <a:srgbClr val="FF0000"/>
                </a:solidFill>
              </a:rPr>
              <a:t> 4. How value of new variety can be determined (social &amp; economic)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testing  </a:t>
            </a:r>
          </a:p>
          <a:p>
            <a:r>
              <a:rPr lang="en-US" dirty="0" smtClean="0"/>
              <a:t>Surveys to ascertain social &amp; economic impact </a:t>
            </a:r>
          </a:p>
          <a:p>
            <a:r>
              <a:rPr lang="en-US" dirty="0" err="1" smtClean="0"/>
              <a:t>Qtn</a:t>
            </a:r>
            <a:r>
              <a:rPr lang="en-US" dirty="0"/>
              <a:t> </a:t>
            </a:r>
            <a:r>
              <a:rPr lang="en-US" dirty="0" err="1" smtClean="0"/>
              <a:t>ans</a:t>
            </a:r>
            <a:r>
              <a:rPr lang="en-US" dirty="0" smtClean="0"/>
              <a:t> approach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ascertian</a:t>
            </a:r>
            <a:r>
              <a:rPr lang="en-US" dirty="0" smtClean="0"/>
              <a:t> usage, adaptability, test, preference </a:t>
            </a:r>
          </a:p>
          <a:p>
            <a:r>
              <a:rPr lang="en-US" dirty="0" smtClean="0"/>
              <a:t>willingness to pay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8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Qtn5. Contribution of commercial </a:t>
            </a:r>
            <a:r>
              <a:rPr lang="en-US" dirty="0" err="1" smtClean="0">
                <a:solidFill>
                  <a:srgbClr val="FF0000"/>
                </a:solidFill>
              </a:rPr>
              <a:t>buz</a:t>
            </a:r>
            <a:r>
              <a:rPr lang="en-US" dirty="0" smtClean="0">
                <a:solidFill>
                  <a:srgbClr val="FF0000"/>
                </a:solidFill>
              </a:rPr>
              <a:t> cases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sharing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Qtn</a:t>
            </a:r>
            <a:r>
              <a:rPr lang="en-US" dirty="0" smtClean="0">
                <a:solidFill>
                  <a:srgbClr val="FF0000"/>
                </a:solidFill>
              </a:rPr>
              <a:t> 6. How can technology be Used?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– database of all stakeholders</a:t>
            </a:r>
          </a:p>
          <a:p>
            <a:pPr marL="0" indent="0">
              <a:buNone/>
            </a:pPr>
            <a:r>
              <a:rPr lang="en-US" dirty="0" smtClean="0"/>
              <a:t>Collection of different kinds of relevant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87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Qtn7. Shared insights on critical drivers for new product design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sharing</a:t>
            </a:r>
          </a:p>
          <a:p>
            <a:r>
              <a:rPr lang="en-US" dirty="0" smtClean="0"/>
              <a:t>Information sharing regulations</a:t>
            </a:r>
          </a:p>
          <a:p>
            <a:r>
              <a:rPr lang="en-US" dirty="0" smtClean="0"/>
              <a:t>Collaborations </a:t>
            </a:r>
          </a:p>
          <a:p>
            <a:r>
              <a:rPr lang="en-US" dirty="0" smtClean="0"/>
              <a:t>Strengthening linkages with stakeholders </a:t>
            </a:r>
            <a:r>
              <a:rPr lang="en-US" dirty="0" err="1" smtClean="0"/>
              <a:t>i.e</a:t>
            </a:r>
            <a:r>
              <a:rPr lang="en-US" dirty="0" smtClean="0"/>
              <a:t> through business linkages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4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well understood is DLB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yet. Need for more capacity building and more stakeholder engagement along the value chain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6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      Experience, success criteria and mistakes to avoid when trying to identify varieties with high market potential and winning investment for seed scaling and commercialisation  </vt:lpstr>
      <vt:lpstr>Qtn:1 Key drivers for private seed organisations to dev’p or license new varieties </vt:lpstr>
      <vt:lpstr>QTN 2. How market research --- can be used to identify promising varieties </vt:lpstr>
      <vt:lpstr>Qtn 3. Why no1 &amp;2 is it important </vt:lpstr>
      <vt:lpstr>Qtn 4. How value of new variety can be determined (social &amp; economic) </vt:lpstr>
      <vt:lpstr>Qtn5. Contribution of commercial buz cases </vt:lpstr>
      <vt:lpstr>Qtn 6. How can technology be Used?</vt:lpstr>
      <vt:lpstr>Qtn7. Shared insights on critical drivers for new product design </vt:lpstr>
      <vt:lpstr>How well understood is DLB</vt:lpstr>
      <vt:lpstr>How to win support for closer linkages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Experience, success criteria and mistakes to avoid when trying to identify varieties with high market potential and winning investment for seed scaling and commercilasation  </dc:title>
  <dc:creator>Richards</dc:creator>
  <cp:lastModifiedBy>Anthony Vivienne CHBS</cp:lastModifiedBy>
  <cp:revision>8</cp:revision>
  <dcterms:created xsi:type="dcterms:W3CDTF">2018-10-26T12:10:15Z</dcterms:created>
  <dcterms:modified xsi:type="dcterms:W3CDTF">2018-11-19T11:45:50Z</dcterms:modified>
</cp:coreProperties>
</file>