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7"/>
  </p:notesMasterIdLst>
  <p:sldIdLst>
    <p:sldId id="420" r:id="rId2"/>
    <p:sldId id="473" r:id="rId3"/>
    <p:sldId id="356" r:id="rId4"/>
    <p:sldId id="357" r:id="rId5"/>
    <p:sldId id="526" r:id="rId6"/>
    <p:sldId id="479" r:id="rId7"/>
    <p:sldId id="405" r:id="rId8"/>
    <p:sldId id="531" r:id="rId9"/>
    <p:sldId id="493" r:id="rId10"/>
    <p:sldId id="494" r:id="rId11"/>
    <p:sldId id="484" r:id="rId12"/>
    <p:sldId id="485" r:id="rId13"/>
    <p:sldId id="365" r:id="rId14"/>
    <p:sldId id="529" r:id="rId15"/>
    <p:sldId id="49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21"/>
    <a:srgbClr val="D0F008"/>
    <a:srgbClr val="DD1447"/>
    <a:srgbClr val="4C39F4"/>
    <a:srgbClr val="61C680"/>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71" autoAdjust="0"/>
    <p:restoredTop sz="86425"/>
  </p:normalViewPr>
  <p:slideViewPr>
    <p:cSldViewPr>
      <p:cViewPr varScale="1">
        <p:scale>
          <a:sx n="104" d="100"/>
          <a:sy n="104" d="100"/>
        </p:scale>
        <p:origin x="360"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6" d="100"/>
        <a:sy n="126" d="100"/>
      </p:scale>
      <p:origin x="0" y="59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0C1FDC-B3FF-45D7-9015-95A6928F1B41}" type="datetimeFigureOut">
              <a:rPr lang="en-US" smtClean="0"/>
              <a:pPr/>
              <a:t>10/27/18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5126AA-C7FC-4228-B143-EBA3B24B1108}" type="slidenum">
              <a:rPr lang="en-US" smtClean="0"/>
              <a:pPr/>
              <a:t>‹#›</a:t>
            </a:fld>
            <a:endParaRPr lang="en-US"/>
          </a:p>
        </p:txBody>
      </p:sp>
    </p:spTree>
    <p:extLst>
      <p:ext uri="{BB962C8B-B14F-4D97-AF65-F5344CB8AC3E}">
        <p14:creationId xmlns:p14="http://schemas.microsoft.com/office/powerpoint/2010/main" val="3865208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2713D04-E1FF-4650-B4C9-7D5C8B902C9E}" type="slidenum">
              <a:rPr lang="en-US"/>
              <a:pPr/>
              <a:t>2</a:t>
            </a:fld>
            <a:endParaRPr lang="en-US" dirty="0"/>
          </a:p>
        </p:txBody>
      </p:sp>
      <p:sp>
        <p:nvSpPr>
          <p:cNvPr id="21507" name="Rectangle 1026"/>
          <p:cNvSpPr>
            <a:spLocks noGrp="1" noRot="1" noChangeAspect="1" noChangeArrowheads="1" noTextEdit="1"/>
          </p:cNvSpPr>
          <p:nvPr>
            <p:ph type="sldImg"/>
          </p:nvPr>
        </p:nvSpPr>
        <p:spPr>
          <a:xfrm>
            <a:off x="1212850" y="692150"/>
            <a:ext cx="4556125" cy="3416300"/>
          </a:xfrm>
          <a:solidFill>
            <a:srgbClr val="FFFFFF"/>
          </a:solidFill>
          <a:ln/>
        </p:spPr>
      </p:sp>
      <p:sp>
        <p:nvSpPr>
          <p:cNvPr id="21508" name="Rectangle 1027"/>
          <p:cNvSpPr>
            <a:spLocks noGrp="1" noChangeArrowheads="1"/>
          </p:cNvSpPr>
          <p:nvPr>
            <p:ph type="body" idx="1"/>
          </p:nvPr>
        </p:nvSpPr>
        <p:spPr>
          <a:xfrm>
            <a:off x="929955" y="4343718"/>
            <a:ext cx="5120330" cy="4113855"/>
          </a:xfrm>
          <a:solidFill>
            <a:srgbClr val="FFFFFF"/>
          </a:solidFill>
          <a:ln>
            <a:solidFill>
              <a:srgbClr val="000000"/>
            </a:solidFill>
          </a:ln>
        </p:spPr>
        <p:txBody>
          <a:bodyPr lIns="90080" tIns="45040" rIns="90080" bIns="45040"/>
          <a:lstStyle/>
          <a:p>
            <a:pPr eaLnBrk="1" hangingPunct="1"/>
            <a:endParaRPr lang="sw-KE">
              <a:latin typeface="Arial" charset="0"/>
              <a:ea typeface="ＭＳ Ｐゴシック" charset="-128"/>
            </a:endParaRPr>
          </a:p>
        </p:txBody>
      </p:sp>
    </p:spTree>
    <p:extLst>
      <p:ext uri="{BB962C8B-B14F-4D97-AF65-F5344CB8AC3E}">
        <p14:creationId xmlns:p14="http://schemas.microsoft.com/office/powerpoint/2010/main" val="199182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2713D04-E1FF-4650-B4C9-7D5C8B902C9E}" type="slidenum">
              <a:rPr lang="en-US"/>
              <a:pPr/>
              <a:t>6</a:t>
            </a:fld>
            <a:endParaRPr lang="en-US" dirty="0"/>
          </a:p>
        </p:txBody>
      </p:sp>
      <p:sp>
        <p:nvSpPr>
          <p:cNvPr id="21507" name="Rectangle 1026"/>
          <p:cNvSpPr>
            <a:spLocks noGrp="1" noRot="1" noChangeAspect="1" noChangeArrowheads="1" noTextEdit="1"/>
          </p:cNvSpPr>
          <p:nvPr>
            <p:ph type="sldImg"/>
          </p:nvPr>
        </p:nvSpPr>
        <p:spPr>
          <a:xfrm>
            <a:off x="1212850" y="692150"/>
            <a:ext cx="4556125" cy="3416300"/>
          </a:xfrm>
          <a:solidFill>
            <a:srgbClr val="FFFFFF"/>
          </a:solidFill>
          <a:ln/>
        </p:spPr>
      </p:sp>
      <p:sp>
        <p:nvSpPr>
          <p:cNvPr id="21508" name="Rectangle 1027"/>
          <p:cNvSpPr>
            <a:spLocks noGrp="1" noChangeArrowheads="1"/>
          </p:cNvSpPr>
          <p:nvPr>
            <p:ph type="body" idx="1"/>
          </p:nvPr>
        </p:nvSpPr>
        <p:spPr>
          <a:xfrm>
            <a:off x="929955" y="4343718"/>
            <a:ext cx="5120330" cy="4113855"/>
          </a:xfrm>
          <a:solidFill>
            <a:srgbClr val="FFFFFF"/>
          </a:solidFill>
          <a:ln>
            <a:solidFill>
              <a:srgbClr val="000000"/>
            </a:solidFill>
          </a:ln>
        </p:spPr>
        <p:txBody>
          <a:bodyPr lIns="90080" tIns="45040" rIns="90080" bIns="45040"/>
          <a:lstStyle/>
          <a:p>
            <a:pPr eaLnBrk="1" hangingPunct="1"/>
            <a:endParaRPr lang="sw-KE">
              <a:latin typeface="Arial" charset="0"/>
              <a:ea typeface="ＭＳ Ｐゴシック" charset="-128"/>
            </a:endParaRPr>
          </a:p>
        </p:txBody>
      </p:sp>
    </p:spTree>
    <p:extLst>
      <p:ext uri="{BB962C8B-B14F-4D97-AF65-F5344CB8AC3E}">
        <p14:creationId xmlns:p14="http://schemas.microsoft.com/office/powerpoint/2010/main" val="415833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126AA-C7FC-4228-B143-EBA3B24B1108}" type="slidenum">
              <a:rPr lang="en-US" smtClean="0"/>
              <a:t>7</a:t>
            </a:fld>
            <a:endParaRPr lang="en-US" dirty="0"/>
          </a:p>
        </p:txBody>
      </p:sp>
    </p:spTree>
    <p:extLst>
      <p:ext uri="{BB962C8B-B14F-4D97-AF65-F5344CB8AC3E}">
        <p14:creationId xmlns:p14="http://schemas.microsoft.com/office/powerpoint/2010/main" val="203999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5126AA-C7FC-4228-B143-EBA3B24B1108}" type="slidenum">
              <a:rPr lang="en-US" smtClean="0"/>
              <a:pPr/>
              <a:t>10</a:t>
            </a:fld>
            <a:endParaRPr lang="en-US" dirty="0"/>
          </a:p>
        </p:txBody>
      </p:sp>
    </p:spTree>
    <p:extLst>
      <p:ext uri="{BB962C8B-B14F-4D97-AF65-F5344CB8AC3E}">
        <p14:creationId xmlns:p14="http://schemas.microsoft.com/office/powerpoint/2010/main" val="408512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5054840-8EC4-447A-8EBF-150752F272AA}" type="slidenum">
              <a:rPr lang="de-DE" smtClean="0"/>
              <a:pPr/>
              <a:t>11</a:t>
            </a:fld>
            <a:endParaRPr lang="de-DE" dirty="0"/>
          </a:p>
        </p:txBody>
      </p:sp>
    </p:spTree>
    <p:extLst>
      <p:ext uri="{BB962C8B-B14F-4D97-AF65-F5344CB8AC3E}">
        <p14:creationId xmlns:p14="http://schemas.microsoft.com/office/powerpoint/2010/main" val="337225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5054840-8EC4-447A-8EBF-150752F272AA}" type="slidenum">
              <a:rPr lang="de-DE" smtClean="0"/>
              <a:pPr/>
              <a:t>12</a:t>
            </a:fld>
            <a:endParaRPr lang="de-DE" dirty="0"/>
          </a:p>
        </p:txBody>
      </p:sp>
    </p:spTree>
    <p:extLst>
      <p:ext uri="{BB962C8B-B14F-4D97-AF65-F5344CB8AC3E}">
        <p14:creationId xmlns:p14="http://schemas.microsoft.com/office/powerpoint/2010/main" val="318889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5054840-8EC4-447A-8EBF-150752F272AA}" type="slidenum">
              <a:rPr lang="de-DE" smtClean="0"/>
              <a:pPr/>
              <a:t>13</a:t>
            </a:fld>
            <a:endParaRPr lang="de-DE" dirty="0"/>
          </a:p>
        </p:txBody>
      </p:sp>
    </p:spTree>
    <p:extLst>
      <p:ext uri="{BB962C8B-B14F-4D97-AF65-F5344CB8AC3E}">
        <p14:creationId xmlns:p14="http://schemas.microsoft.com/office/powerpoint/2010/main" val="3113070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970"/>
          <a:stretch/>
        </p:blipFill>
        <p:spPr>
          <a:xfrm>
            <a:off x="4368509" y="1"/>
            <a:ext cx="4771177" cy="4724400"/>
          </a:xfrm>
          <a:prstGeom prst="rect">
            <a:avLst/>
          </a:prstGeom>
        </p:spPr>
      </p:pic>
      <p:pic>
        <p:nvPicPr>
          <p:cNvPr id="7" name="Picture 7" descr="IBP-logo"/>
          <p:cNvPicPr>
            <a:picLocks noChangeAspect="1" noChangeArrowheads="1"/>
          </p:cNvPicPr>
          <p:nvPr/>
        </p:nvPicPr>
        <p:blipFill>
          <a:blip r:embed="rId3"/>
          <a:srcRect/>
          <a:stretch>
            <a:fillRect/>
          </a:stretch>
        </p:blipFill>
        <p:spPr bwMode="auto">
          <a:xfrm>
            <a:off x="593725" y="6310313"/>
            <a:ext cx="503238" cy="503237"/>
          </a:xfrm>
          <a:prstGeom prst="rect">
            <a:avLst/>
          </a:prstGeom>
          <a:noFill/>
          <a:ln w="9525">
            <a:noFill/>
            <a:miter lim="800000"/>
            <a:headEnd/>
            <a:tailEnd/>
          </a:ln>
        </p:spPr>
      </p:pic>
      <p:sp>
        <p:nvSpPr>
          <p:cNvPr id="8" name="Title 1"/>
          <p:cNvSpPr>
            <a:spLocks noGrp="1"/>
          </p:cNvSpPr>
          <p:nvPr>
            <p:ph type="ctrTitle" hasCustomPrompt="1"/>
          </p:nvPr>
        </p:nvSpPr>
        <p:spPr>
          <a:xfrm>
            <a:off x="457200" y="2133600"/>
            <a:ext cx="6908800" cy="1008063"/>
          </a:xfrm>
        </p:spPr>
        <p:txBody>
          <a:bodyPr/>
          <a:lstStyle>
            <a:lvl1pPr>
              <a:defRPr sz="4000" b="1" baseline="0">
                <a:solidFill>
                  <a:srgbClr val="FF9933"/>
                </a:solidFill>
              </a:defRPr>
            </a:lvl1pPr>
          </a:lstStyle>
          <a:p>
            <a:pPr eaLnBrk="1" hangingPunct="1"/>
            <a:r>
              <a:rPr lang="en-CA" dirty="0"/>
              <a:t>Section title</a:t>
            </a:r>
            <a:endParaRPr lang="en-GB" dirty="0"/>
          </a:p>
        </p:txBody>
      </p:sp>
      <p:sp>
        <p:nvSpPr>
          <p:cNvPr id="9" name="Subtitle 2"/>
          <p:cNvSpPr>
            <a:spLocks noGrp="1"/>
          </p:cNvSpPr>
          <p:nvPr>
            <p:ph type="subTitle" idx="1" hasCustomPrompt="1"/>
          </p:nvPr>
        </p:nvSpPr>
        <p:spPr>
          <a:xfrm>
            <a:off x="468313" y="3140075"/>
            <a:ext cx="7304087" cy="1152525"/>
          </a:xfrm>
        </p:spPr>
        <p:txBody>
          <a:bodyPr/>
          <a:lstStyle>
            <a:lvl1pPr marL="0" indent="0">
              <a:buNone/>
              <a:defRPr sz="3000" b="0">
                <a:solidFill>
                  <a:srgbClr val="444444"/>
                </a:solidFill>
              </a:defRPr>
            </a:lvl1pPr>
          </a:lstStyle>
          <a:p>
            <a:pPr eaLnBrk="1" hangingPunct="1"/>
            <a:r>
              <a:rPr lang="en-CA" dirty="0"/>
              <a:t>Subtitle</a:t>
            </a:r>
            <a:endParaRPr lang="en-GB" dirty="0"/>
          </a:p>
        </p:txBody>
      </p:sp>
      <p:sp>
        <p:nvSpPr>
          <p:cNvPr id="6" name="Rectangle 5"/>
          <p:cNvSpPr/>
          <p:nvPr/>
        </p:nvSpPr>
        <p:spPr>
          <a:xfrm>
            <a:off x="4626770" y="0"/>
            <a:ext cx="4512916" cy="4724401"/>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5" name="Rectangle 4"/>
          <p:cNvSpPr/>
          <p:nvPr userDrawn="1"/>
        </p:nvSpPr>
        <p:spPr>
          <a:xfrm>
            <a:off x="5410200" y="3429000"/>
            <a:ext cx="3733800" cy="27432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p:nvPr>
        </p:nvSpPr>
        <p:spPr>
          <a:xfrm>
            <a:off x="457200" y="327025"/>
            <a:ext cx="8229600" cy="706438"/>
          </a:xfrm>
        </p:spPr>
        <p:txBody>
          <a:bodyPr/>
          <a:lstStyle>
            <a:lvl1pPr>
              <a:defRPr sz="3600" b="0">
                <a:solidFill>
                  <a:schemeClr val="accent3"/>
                </a:solidFill>
              </a:defRPr>
            </a:lvl1pPr>
          </a:lstStyle>
          <a:p>
            <a:r>
              <a:rPr lang="en-US"/>
              <a:t>Click to edit Master title style</a:t>
            </a:r>
            <a:endParaRPr lang="fr-FR" dirty="0"/>
          </a:p>
        </p:txBody>
      </p:sp>
      <p:sp>
        <p:nvSpPr>
          <p:cNvPr id="3" name="Espace réservé du contenu 2"/>
          <p:cNvSpPr>
            <a:spLocks noGrp="1"/>
          </p:cNvSpPr>
          <p:nvPr>
            <p:ph idx="1"/>
          </p:nvPr>
        </p:nvSpPr>
        <p:spPr>
          <a:xfrm>
            <a:off x="468313" y="914400"/>
            <a:ext cx="8229600" cy="5121275"/>
          </a:xfrm>
        </p:spPr>
        <p:txBody>
          <a:bodyPr/>
          <a:lstStyle>
            <a:lvl1pPr>
              <a:defRPr sz="2800" b="1"/>
            </a:lvl1pPr>
            <a:lvl2pPr marL="742950" indent="-285750">
              <a:buClr>
                <a:schemeClr val="accent3"/>
              </a:buClr>
              <a:buSzPct val="100000"/>
              <a:buFont typeface="Arial" panose="020B0604020202020204" pitchFamily="34" charset="0"/>
              <a:buChar char="◦"/>
              <a:defRPr sz="2400"/>
            </a:lvl2pPr>
            <a:lvl3pPr>
              <a:buClr>
                <a:schemeClr val="accent3"/>
              </a:buClr>
              <a:defRPr sz="2000"/>
            </a:lvl3pPr>
            <a:lvl4pPr>
              <a:defRPr sz="1800"/>
            </a:lvl4pPr>
            <a:lvl5pPr>
              <a:buClr>
                <a:srgbClr val="44444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Rectangle 3"/>
          <p:cNvSpPr/>
          <p:nvPr userDrawn="1"/>
        </p:nvSpPr>
        <p:spPr>
          <a:xfrm>
            <a:off x="5410200" y="3429000"/>
            <a:ext cx="3733800" cy="27432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1268413"/>
            <a:ext cx="8208143" cy="4968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5892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54851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6B7CCC6-52FD-411B-8229-BA18D15C7680}" type="datetimeFigureOut">
              <a:rPr lang="en-GB" smtClean="0"/>
              <a:t>27/10/2018</a:t>
            </a:fld>
            <a:endParaRPr lang="en-GB"/>
          </a:p>
        </p:txBody>
      </p:sp>
      <p:sp>
        <p:nvSpPr>
          <p:cNvPr id="5" name="Footer Placeholder 4"/>
          <p:cNvSpPr>
            <a:spLocks noGrp="1"/>
          </p:cNvSpPr>
          <p:nvPr>
            <p:ph type="ftr" sz="quarter" idx="11"/>
          </p:nvPr>
        </p:nvSpPr>
        <p:spPr>
          <a:xfrm>
            <a:off x="1187450" y="6337300"/>
            <a:ext cx="7488238" cy="476250"/>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6F0F173-2610-4EF1-9559-17EE9E5F7EC4}" type="slidenum">
              <a:rPr lang="en-GB" smtClean="0"/>
              <a:t>‹#›</a:t>
            </a:fld>
            <a:endParaRPr lang="en-GB"/>
          </a:p>
        </p:txBody>
      </p:sp>
    </p:spTree>
    <p:extLst>
      <p:ext uri="{BB962C8B-B14F-4D97-AF65-F5344CB8AC3E}">
        <p14:creationId xmlns:p14="http://schemas.microsoft.com/office/powerpoint/2010/main" val="388192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r="48812" b="45184"/>
          <a:stretch/>
        </p:blipFill>
        <p:spPr>
          <a:xfrm>
            <a:off x="6110654" y="3624705"/>
            <a:ext cx="3033346" cy="3233295"/>
          </a:xfrm>
          <a:prstGeom prst="rect">
            <a:avLst/>
          </a:prstGeom>
        </p:spPr>
      </p:pic>
      <p:sp>
        <p:nvSpPr>
          <p:cNvPr id="93186" name="Rectangle 2"/>
          <p:cNvSpPr>
            <a:spLocks noGrp="1" noChangeArrowheads="1"/>
          </p:cNvSpPr>
          <p:nvPr>
            <p:ph type="title"/>
          </p:nvPr>
        </p:nvSpPr>
        <p:spPr bwMode="auto">
          <a:xfrm>
            <a:off x="457200" y="419100"/>
            <a:ext cx="8229600" cy="706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ltLang="en-US" dirty="0"/>
          </a:p>
        </p:txBody>
      </p:sp>
      <p:sp>
        <p:nvSpPr>
          <p:cNvPr id="93187" name="Rectangle 3"/>
          <p:cNvSpPr>
            <a:spLocks noGrp="1" noChangeArrowheads="1"/>
          </p:cNvSpPr>
          <p:nvPr>
            <p:ph type="body" idx="1"/>
          </p:nvPr>
        </p:nvSpPr>
        <p:spPr bwMode="auto">
          <a:xfrm>
            <a:off x="468313" y="1143000"/>
            <a:ext cx="8229600"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pic>
        <p:nvPicPr>
          <p:cNvPr id="93189" name="Picture 7" descr="IBP-logo"/>
          <p:cNvPicPr>
            <a:picLocks noChangeAspect="1" noChangeArrowheads="1"/>
          </p:cNvPicPr>
          <p:nvPr/>
        </p:nvPicPr>
        <p:blipFill>
          <a:blip r:embed="rId9"/>
          <a:srcRect/>
          <a:stretch>
            <a:fillRect/>
          </a:stretch>
        </p:blipFill>
        <p:spPr bwMode="auto">
          <a:xfrm>
            <a:off x="593725" y="6310313"/>
            <a:ext cx="503238" cy="5032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0" r:id="rId5"/>
    <p:sldLayoutId id="2147483671" r:id="rId6"/>
  </p:sldLayoutIdLst>
  <p:hf sldNum="0" hdr="0" ftr="0" dt="0"/>
  <p:txStyles>
    <p:titleStyle>
      <a:lvl1pPr algn="l" rtl="0" eaLnBrk="1" fontAlgn="base" hangingPunct="1">
        <a:spcBef>
          <a:spcPct val="0"/>
        </a:spcBef>
        <a:spcAft>
          <a:spcPct val="0"/>
        </a:spcAft>
        <a:defRPr sz="3600">
          <a:solidFill>
            <a:schemeClr val="accent3"/>
          </a:solidFill>
          <a:latin typeface="+mj-lt"/>
          <a:ea typeface="+mj-ea"/>
          <a:cs typeface="+mj-cs"/>
        </a:defRPr>
      </a:lvl1pPr>
      <a:lvl2pPr algn="l" rtl="0" eaLnBrk="1" fontAlgn="base" hangingPunct="1">
        <a:spcBef>
          <a:spcPct val="0"/>
        </a:spcBef>
        <a:spcAft>
          <a:spcPct val="0"/>
        </a:spcAft>
        <a:defRPr sz="3400">
          <a:solidFill>
            <a:srgbClr val="215591"/>
          </a:solidFill>
          <a:latin typeface="Arial" charset="0"/>
          <a:cs typeface="Arial" charset="0"/>
        </a:defRPr>
      </a:lvl2pPr>
      <a:lvl3pPr algn="l" rtl="0" eaLnBrk="1" fontAlgn="base" hangingPunct="1">
        <a:spcBef>
          <a:spcPct val="0"/>
        </a:spcBef>
        <a:spcAft>
          <a:spcPct val="0"/>
        </a:spcAft>
        <a:defRPr sz="3400">
          <a:solidFill>
            <a:srgbClr val="215591"/>
          </a:solidFill>
          <a:latin typeface="Arial" charset="0"/>
          <a:cs typeface="Arial" charset="0"/>
        </a:defRPr>
      </a:lvl3pPr>
      <a:lvl4pPr algn="l" rtl="0" eaLnBrk="1" fontAlgn="base" hangingPunct="1">
        <a:spcBef>
          <a:spcPct val="0"/>
        </a:spcBef>
        <a:spcAft>
          <a:spcPct val="0"/>
        </a:spcAft>
        <a:defRPr sz="3400">
          <a:solidFill>
            <a:srgbClr val="215591"/>
          </a:solidFill>
          <a:latin typeface="Arial" charset="0"/>
          <a:cs typeface="Arial" charset="0"/>
        </a:defRPr>
      </a:lvl4pPr>
      <a:lvl5pPr algn="l" rtl="0" eaLnBrk="1" fontAlgn="base" hangingPunct="1">
        <a:spcBef>
          <a:spcPct val="0"/>
        </a:spcBef>
        <a:spcAft>
          <a:spcPct val="0"/>
        </a:spcAft>
        <a:defRPr sz="3400">
          <a:solidFill>
            <a:srgbClr val="215591"/>
          </a:solidFill>
          <a:latin typeface="Arial" charset="0"/>
          <a:cs typeface="Arial" charset="0"/>
        </a:defRPr>
      </a:lvl5pPr>
      <a:lvl6pPr marL="457200" algn="l" rtl="0" eaLnBrk="1" fontAlgn="base" hangingPunct="1">
        <a:spcBef>
          <a:spcPct val="0"/>
        </a:spcBef>
        <a:spcAft>
          <a:spcPct val="0"/>
        </a:spcAft>
        <a:defRPr sz="3400">
          <a:solidFill>
            <a:srgbClr val="215591"/>
          </a:solidFill>
          <a:latin typeface="Arial" charset="0"/>
          <a:cs typeface="Arial" charset="0"/>
        </a:defRPr>
      </a:lvl6pPr>
      <a:lvl7pPr marL="914400" algn="l" rtl="0" eaLnBrk="1" fontAlgn="base" hangingPunct="1">
        <a:spcBef>
          <a:spcPct val="0"/>
        </a:spcBef>
        <a:spcAft>
          <a:spcPct val="0"/>
        </a:spcAft>
        <a:defRPr sz="3400">
          <a:solidFill>
            <a:srgbClr val="215591"/>
          </a:solidFill>
          <a:latin typeface="Arial" charset="0"/>
          <a:cs typeface="Arial" charset="0"/>
        </a:defRPr>
      </a:lvl7pPr>
      <a:lvl8pPr marL="1371600" algn="l" rtl="0" eaLnBrk="1" fontAlgn="base" hangingPunct="1">
        <a:spcBef>
          <a:spcPct val="0"/>
        </a:spcBef>
        <a:spcAft>
          <a:spcPct val="0"/>
        </a:spcAft>
        <a:defRPr sz="3400">
          <a:solidFill>
            <a:srgbClr val="215591"/>
          </a:solidFill>
          <a:latin typeface="Arial" charset="0"/>
          <a:cs typeface="Arial" charset="0"/>
        </a:defRPr>
      </a:lvl8pPr>
      <a:lvl9pPr marL="1828800" algn="l" rtl="0" eaLnBrk="1" fontAlgn="base" hangingPunct="1">
        <a:spcBef>
          <a:spcPct val="0"/>
        </a:spcBef>
        <a:spcAft>
          <a:spcPct val="0"/>
        </a:spcAft>
        <a:defRPr sz="3400">
          <a:solidFill>
            <a:srgbClr val="215591"/>
          </a:solidFill>
          <a:latin typeface="Arial" charset="0"/>
          <a:cs typeface="Arial" charset="0"/>
        </a:defRPr>
      </a:lvl9pPr>
    </p:titleStyle>
    <p:bodyStyle>
      <a:lvl1pPr marL="342900" indent="-342900" algn="l" rtl="0" eaLnBrk="1" fontAlgn="base" hangingPunct="1">
        <a:spcBef>
          <a:spcPct val="20000"/>
        </a:spcBef>
        <a:spcAft>
          <a:spcPct val="0"/>
        </a:spcAft>
        <a:buClr>
          <a:srgbClr val="FF9933"/>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3"/>
        </a:buClr>
        <a:buFont typeface="Arial" panose="020B0604020202020204" pitchFamily="34" charset="0"/>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accent3"/>
        </a:buClr>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1800">
          <a:solidFill>
            <a:schemeClr val="tx1"/>
          </a:solidFill>
          <a:latin typeface="+mn-lt"/>
          <a:cs typeface="+mn-cs"/>
        </a:defRPr>
      </a:lvl4pPr>
      <a:lvl5pPr marL="2057400" indent="-228600" algn="l" rtl="0" eaLnBrk="1" fontAlgn="base" hangingPunct="1">
        <a:spcBef>
          <a:spcPct val="20000"/>
        </a:spcBef>
        <a:spcAft>
          <a:spcPct val="0"/>
        </a:spcAft>
        <a:buClr>
          <a:schemeClr val="tx1">
            <a:lumMod val="75000"/>
            <a:lumOff val="25000"/>
          </a:schemeClr>
        </a:buClr>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jpeg"/><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hyperlink" Target="https://www.integratedbreeding.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ntegratedbreeding.net/"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7" Type="http://schemas.openxmlformats.org/officeDocument/2006/relationships/image" Target="../media/image12.wmf"/><Relationship Id="rId2" Type="http://schemas.openxmlformats.org/officeDocument/2006/relationships/image" Target="../media/image7.tif"/><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tif"/><Relationship Id="rId4" Type="http://schemas.openxmlformats.org/officeDocument/2006/relationships/image" Target="../media/image9.ti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457200" y="1752600"/>
            <a:ext cx="8077200" cy="863600"/>
          </a:xfrm>
          <a:prstGeom prst="rect">
            <a:avLst/>
          </a:prstGeom>
        </p:spPr>
        <p:txBody>
          <a:bodyPr/>
          <a:lstStyle>
            <a:lvl1pPr algn="l" rtl="0" eaLnBrk="0" fontAlgn="base" hangingPunct="0">
              <a:spcBef>
                <a:spcPct val="0"/>
              </a:spcBef>
              <a:spcAft>
                <a:spcPct val="0"/>
              </a:spcAft>
              <a:defRPr sz="3400">
                <a:solidFill>
                  <a:srgbClr val="215591"/>
                </a:solidFill>
                <a:latin typeface="+mj-lt"/>
                <a:ea typeface="+mj-ea"/>
                <a:cs typeface="+mj-cs"/>
              </a:defRPr>
            </a:lvl1pPr>
            <a:lvl2pPr algn="l" rtl="0" eaLnBrk="0" fontAlgn="base" hangingPunct="0">
              <a:spcBef>
                <a:spcPct val="0"/>
              </a:spcBef>
              <a:spcAft>
                <a:spcPct val="0"/>
              </a:spcAft>
              <a:defRPr sz="3400">
                <a:solidFill>
                  <a:srgbClr val="215591"/>
                </a:solidFill>
                <a:latin typeface="Arial" charset="0"/>
                <a:cs typeface="Arial" charset="0"/>
              </a:defRPr>
            </a:lvl2pPr>
            <a:lvl3pPr algn="l" rtl="0" eaLnBrk="0" fontAlgn="base" hangingPunct="0">
              <a:spcBef>
                <a:spcPct val="0"/>
              </a:spcBef>
              <a:spcAft>
                <a:spcPct val="0"/>
              </a:spcAft>
              <a:defRPr sz="3400">
                <a:solidFill>
                  <a:srgbClr val="215591"/>
                </a:solidFill>
                <a:latin typeface="Arial" charset="0"/>
                <a:cs typeface="Arial" charset="0"/>
              </a:defRPr>
            </a:lvl3pPr>
            <a:lvl4pPr algn="l" rtl="0" eaLnBrk="0" fontAlgn="base" hangingPunct="0">
              <a:spcBef>
                <a:spcPct val="0"/>
              </a:spcBef>
              <a:spcAft>
                <a:spcPct val="0"/>
              </a:spcAft>
              <a:defRPr sz="3400">
                <a:solidFill>
                  <a:srgbClr val="215591"/>
                </a:solidFill>
                <a:latin typeface="Arial" charset="0"/>
                <a:cs typeface="Arial" charset="0"/>
              </a:defRPr>
            </a:lvl4pPr>
            <a:lvl5pPr algn="l" rtl="0" eaLnBrk="0" fontAlgn="base" hangingPunct="0">
              <a:spcBef>
                <a:spcPct val="0"/>
              </a:spcBef>
              <a:spcAft>
                <a:spcPct val="0"/>
              </a:spcAft>
              <a:defRPr sz="3400">
                <a:solidFill>
                  <a:srgbClr val="215591"/>
                </a:solidFill>
                <a:latin typeface="Arial" charset="0"/>
                <a:cs typeface="Arial" charset="0"/>
              </a:defRPr>
            </a:lvl5pPr>
            <a:lvl6pPr marL="457200" algn="l" rtl="0" eaLnBrk="0" fontAlgn="base" hangingPunct="0">
              <a:spcBef>
                <a:spcPct val="0"/>
              </a:spcBef>
              <a:spcAft>
                <a:spcPct val="0"/>
              </a:spcAft>
              <a:defRPr sz="3400">
                <a:solidFill>
                  <a:srgbClr val="215591"/>
                </a:solidFill>
                <a:latin typeface="Arial" charset="0"/>
                <a:cs typeface="Arial" charset="0"/>
              </a:defRPr>
            </a:lvl6pPr>
            <a:lvl7pPr marL="914400" algn="l" rtl="0" eaLnBrk="0" fontAlgn="base" hangingPunct="0">
              <a:spcBef>
                <a:spcPct val="0"/>
              </a:spcBef>
              <a:spcAft>
                <a:spcPct val="0"/>
              </a:spcAft>
              <a:defRPr sz="3400">
                <a:solidFill>
                  <a:srgbClr val="215591"/>
                </a:solidFill>
                <a:latin typeface="Arial" charset="0"/>
                <a:cs typeface="Arial" charset="0"/>
              </a:defRPr>
            </a:lvl7pPr>
            <a:lvl8pPr marL="1371600" algn="l" rtl="0" eaLnBrk="0" fontAlgn="base" hangingPunct="0">
              <a:spcBef>
                <a:spcPct val="0"/>
              </a:spcBef>
              <a:spcAft>
                <a:spcPct val="0"/>
              </a:spcAft>
              <a:defRPr sz="3400">
                <a:solidFill>
                  <a:srgbClr val="215591"/>
                </a:solidFill>
                <a:latin typeface="Arial" charset="0"/>
                <a:cs typeface="Arial" charset="0"/>
              </a:defRPr>
            </a:lvl8pPr>
            <a:lvl9pPr marL="1828800" algn="l" rtl="0" eaLnBrk="0" fontAlgn="base" hangingPunct="0">
              <a:spcBef>
                <a:spcPct val="0"/>
              </a:spcBef>
              <a:spcAft>
                <a:spcPct val="0"/>
              </a:spcAft>
              <a:defRPr sz="3400">
                <a:solidFill>
                  <a:srgbClr val="215591"/>
                </a:solidFill>
                <a:latin typeface="Arial" charset="0"/>
                <a:cs typeface="Arial" charset="0"/>
              </a:defRPr>
            </a:lvl9pPr>
          </a:lstStyle>
          <a:p>
            <a:r>
              <a:rPr lang="en-US" sz="3600" b="1" dirty="0"/>
              <a:t> </a:t>
            </a:r>
          </a:p>
          <a:p>
            <a:r>
              <a:rPr lang="en-US" sz="3600" b="1" dirty="0"/>
              <a:t>A journey towards meeting African farmers’ needs, the IBP perspective</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57" y="332657"/>
            <a:ext cx="1419943" cy="1419943"/>
          </a:xfrm>
          <a:prstGeom prst="rect">
            <a:avLst/>
          </a:prstGeom>
        </p:spPr>
      </p:pic>
      <p:sp>
        <p:nvSpPr>
          <p:cNvPr id="8" name="Rectangle 4"/>
          <p:cNvSpPr>
            <a:spLocks noChangeArrowheads="1"/>
          </p:cNvSpPr>
          <p:nvPr/>
        </p:nvSpPr>
        <p:spPr bwMode="auto">
          <a:xfrm>
            <a:off x="497756" y="4273836"/>
            <a:ext cx="5141044" cy="1441164"/>
          </a:xfrm>
          <a:prstGeom prst="rect">
            <a:avLst/>
          </a:prstGeom>
          <a:noFill/>
          <a:ln w="9525">
            <a:noFill/>
            <a:miter lim="800000"/>
            <a:headEnd/>
            <a:tailEnd/>
          </a:ln>
        </p:spPr>
        <p:txBody>
          <a:bodyPr wrap="square">
            <a:spAutoFit/>
          </a:bodyPr>
          <a:lstStyle/>
          <a:p>
            <a:pPr algn="ctr"/>
            <a:r>
              <a:rPr lang="en-US" sz="2000" b="1" dirty="0">
                <a:solidFill>
                  <a:schemeClr val="accent3"/>
                </a:solidFill>
              </a:rPr>
              <a:t>Jean-Marcel Ribaut</a:t>
            </a:r>
          </a:p>
          <a:p>
            <a:pPr algn="ctr">
              <a:lnSpc>
                <a:spcPct val="115000"/>
              </a:lnSpc>
              <a:spcAft>
                <a:spcPts val="0"/>
              </a:spcAft>
            </a:pPr>
            <a:r>
              <a:rPr lang="en-US" sz="2000" b="1" dirty="0">
                <a:solidFill>
                  <a:srgbClr val="E7252A"/>
                </a:solidFill>
              </a:rPr>
              <a:t>Demand Led Breeding meeting</a:t>
            </a:r>
          </a:p>
          <a:p>
            <a:pPr algn="ctr">
              <a:lnSpc>
                <a:spcPct val="115000"/>
              </a:lnSpc>
              <a:spcAft>
                <a:spcPts val="0"/>
              </a:spcAft>
            </a:pPr>
            <a:r>
              <a:rPr lang="en-US" sz="2000" b="1" dirty="0"/>
              <a:t>Nairobi</a:t>
            </a:r>
            <a:endParaRPr lang="en-US" sz="2000" b="1" dirty="0">
              <a:latin typeface="Calibri" charset="0"/>
              <a:ea typeface="Times New Roman" charset="0"/>
              <a:cs typeface="Mangal" charset="0"/>
            </a:endParaRPr>
          </a:p>
          <a:p>
            <a:pPr algn="ctr">
              <a:lnSpc>
                <a:spcPct val="115000"/>
              </a:lnSpc>
              <a:spcAft>
                <a:spcPts val="0"/>
              </a:spcAft>
            </a:pPr>
            <a:r>
              <a:rPr lang="en-IN" sz="2000" b="1" dirty="0">
                <a:solidFill>
                  <a:srgbClr val="002060"/>
                </a:solidFill>
                <a:latin typeface="Calibri" charset="0"/>
                <a:ea typeface="Times New Roman" charset="0"/>
                <a:cs typeface="Mangal" charset="0"/>
              </a:rPr>
              <a:t>27</a:t>
            </a:r>
            <a:r>
              <a:rPr lang="en-IN" sz="2000" b="1" baseline="30000" dirty="0">
                <a:solidFill>
                  <a:srgbClr val="002060"/>
                </a:solidFill>
                <a:latin typeface="Calibri" charset="0"/>
                <a:ea typeface="Times New Roman" charset="0"/>
                <a:cs typeface="Mangal" charset="0"/>
              </a:rPr>
              <a:t>th</a:t>
            </a:r>
            <a:r>
              <a:rPr lang="en-IN" sz="2000" b="1" dirty="0">
                <a:solidFill>
                  <a:srgbClr val="002060"/>
                </a:solidFill>
                <a:latin typeface="Calibri" charset="0"/>
                <a:ea typeface="Times New Roman" charset="0"/>
                <a:cs typeface="Mangal" charset="0"/>
              </a:rPr>
              <a:t> October,</a:t>
            </a:r>
            <a:r>
              <a:rPr lang="en-US" sz="2000" b="1" dirty="0">
                <a:solidFill>
                  <a:srgbClr val="002060"/>
                </a:solidFill>
                <a:latin typeface="Calibri" charset="0"/>
                <a:ea typeface="Times New Roman" charset="0"/>
                <a:cs typeface="Mangal" charset="0"/>
              </a:rPr>
              <a:t> </a:t>
            </a:r>
            <a:r>
              <a:rPr lang="en-IN" sz="2000" b="1" dirty="0">
                <a:solidFill>
                  <a:srgbClr val="002060"/>
                </a:solidFill>
                <a:latin typeface="Calibri" charset="0"/>
                <a:ea typeface="Times New Roman" charset="0"/>
                <a:cs typeface="Mangal" charset="0"/>
              </a:rPr>
              <a:t>2018</a:t>
            </a:r>
            <a:endParaRPr lang="en-US" sz="2000" dirty="0">
              <a:solidFill>
                <a:srgbClr val="595959"/>
              </a:solidFill>
              <a:effectLst/>
              <a:latin typeface="Calibri" charset="0"/>
              <a:ea typeface="Times New Roman" charset="0"/>
              <a:cs typeface="Mangal" charset="0"/>
            </a:endParaRPr>
          </a:p>
        </p:txBody>
      </p:sp>
      <p:pic>
        <p:nvPicPr>
          <p:cNvPr id="5" name="Picture 5" descr="BD19801_"/>
          <p:cNvPicPr>
            <a:picLocks noChangeAspect="1" noChangeArrowheads="1"/>
          </p:cNvPicPr>
          <p:nvPr/>
        </p:nvPicPr>
        <p:blipFill>
          <a:blip r:embed="rId3"/>
          <a:srcRect/>
          <a:stretch>
            <a:fillRect/>
          </a:stretch>
        </p:blipFill>
        <p:spPr bwMode="auto">
          <a:xfrm>
            <a:off x="7848600" y="119130"/>
            <a:ext cx="1143000" cy="2014470"/>
          </a:xfrm>
          <a:prstGeom prst="rect">
            <a:avLst/>
          </a:prstGeom>
          <a:noFill/>
          <a:ln w="9525">
            <a:noFill/>
            <a:miter lim="800000"/>
            <a:headEnd/>
            <a:tailEnd/>
          </a:ln>
        </p:spPr>
      </p:pic>
      <p:sp>
        <p:nvSpPr>
          <p:cNvPr id="6" name="Rechteck 3"/>
          <p:cNvSpPr/>
          <p:nvPr/>
        </p:nvSpPr>
        <p:spPr>
          <a:xfrm>
            <a:off x="1143000" y="6535579"/>
            <a:ext cx="4572000" cy="246221"/>
          </a:xfrm>
          <a:prstGeom prst="rect">
            <a:avLst/>
          </a:prstGeom>
        </p:spPr>
        <p:txBody>
          <a:bodyPr wrap="square">
            <a:spAutoFit/>
          </a:bodyPr>
          <a:lstStyle/>
          <a:p>
            <a:r>
              <a:rPr lang="en-US" sz="1000" i="1" dirty="0"/>
              <a:t>Enabling the Plant Breeding Revolution</a:t>
            </a:r>
          </a:p>
        </p:txBody>
      </p:sp>
    </p:spTree>
    <p:extLst>
      <p:ext uri="{BB962C8B-B14F-4D97-AF65-F5344CB8AC3E}">
        <p14:creationId xmlns:p14="http://schemas.microsoft.com/office/powerpoint/2010/main" val="961914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571275" y="3455313"/>
            <a:ext cx="6565152" cy="3810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214692" y="2236113"/>
            <a:ext cx="3643692" cy="2487954"/>
            <a:chOff x="-62292" y="1447800"/>
            <a:chExt cx="3643692" cy="2487954"/>
          </a:xfrm>
        </p:grpSpPr>
        <p:sp>
          <p:nvSpPr>
            <p:cNvPr id="42" name="Oval 41"/>
            <p:cNvSpPr/>
            <p:nvPr/>
          </p:nvSpPr>
          <p:spPr>
            <a:xfrm>
              <a:off x="290684" y="1546639"/>
              <a:ext cx="3290716" cy="238911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47800" y="2006025"/>
              <a:ext cx="2126748" cy="584775"/>
            </a:xfrm>
            <a:prstGeom prst="rect">
              <a:avLst/>
            </a:prstGeom>
            <a:noFill/>
          </p:spPr>
          <p:txBody>
            <a:bodyPr wrap="square" rtlCol="0">
              <a:spAutoFit/>
            </a:bodyPr>
            <a:lstStyle/>
            <a:p>
              <a:r>
                <a:rPr lang="fr-CA" sz="1600" b="1" dirty="0">
                  <a:latin typeface="Corbel" panose="020B0503020204020204" pitchFamily="34" charset="0"/>
                </a:rPr>
                <a:t>Breeders                          </a:t>
              </a:r>
              <a:r>
                <a:rPr lang="fr-CA" sz="1600" dirty="0">
                  <a:latin typeface="Corbel" panose="020B0503020204020204" pitchFamily="34" charset="0"/>
                </a:rPr>
                <a:t>(national programmes)</a:t>
              </a:r>
              <a:endParaRPr lang="en-US" sz="1600" dirty="0">
                <a:latin typeface="Corbel" panose="020B0503020204020204" pitchFamily="34" charset="0"/>
              </a:endParaRPr>
            </a:p>
          </p:txBody>
        </p:sp>
        <p:grpSp>
          <p:nvGrpSpPr>
            <p:cNvPr id="38" name="Group 37"/>
            <p:cNvGrpSpPr/>
            <p:nvPr/>
          </p:nvGrpSpPr>
          <p:grpSpPr>
            <a:xfrm>
              <a:off x="-62292" y="1447800"/>
              <a:ext cx="1895729" cy="2468904"/>
              <a:chOff x="324823" y="762000"/>
              <a:chExt cx="2083327" cy="2654490"/>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r="33719"/>
              <a:stretch/>
            </p:blipFill>
            <p:spPr>
              <a:xfrm>
                <a:off x="324823" y="1015536"/>
                <a:ext cx="894377" cy="2147418"/>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21906"/>
              <a:stretch/>
            </p:blipFill>
            <p:spPr>
              <a:xfrm>
                <a:off x="1066800" y="762000"/>
                <a:ext cx="1341350" cy="2654490"/>
              </a:xfrm>
              <a:prstGeom prst="rect">
                <a:avLst/>
              </a:prstGeom>
            </p:spPr>
          </p:pic>
        </p:grpSp>
      </p:grpSp>
      <p:grpSp>
        <p:nvGrpSpPr>
          <p:cNvPr id="12" name="Group 11"/>
          <p:cNvGrpSpPr/>
          <p:nvPr/>
        </p:nvGrpSpPr>
        <p:grpSpPr>
          <a:xfrm>
            <a:off x="762000" y="4730701"/>
            <a:ext cx="2404623" cy="1938916"/>
            <a:chOff x="533400" y="3942388"/>
            <a:chExt cx="2404623" cy="1938916"/>
          </a:xfrm>
        </p:grpSpPr>
        <p:grpSp>
          <p:nvGrpSpPr>
            <p:cNvPr id="44" name="Group 43"/>
            <p:cNvGrpSpPr/>
            <p:nvPr/>
          </p:nvGrpSpPr>
          <p:grpSpPr>
            <a:xfrm>
              <a:off x="1149401" y="3942388"/>
              <a:ext cx="1788622" cy="1938916"/>
              <a:chOff x="838509" y="3877574"/>
              <a:chExt cx="1788622" cy="2071304"/>
            </a:xfrm>
          </p:grpSpPr>
          <p:sp>
            <p:nvSpPr>
              <p:cNvPr id="28" name="U-Turn Arrow 27"/>
              <p:cNvSpPr/>
              <p:nvPr/>
            </p:nvSpPr>
            <p:spPr>
              <a:xfrm rot="5349913" flipV="1">
                <a:off x="695197" y="4188407"/>
                <a:ext cx="1985395" cy="1535548"/>
              </a:xfrm>
              <a:prstGeom prst="uturnArrow">
                <a:avLst>
                  <a:gd name="adj1" fmla="val 36112"/>
                  <a:gd name="adj2" fmla="val 25000"/>
                  <a:gd name="adj3" fmla="val 25000"/>
                  <a:gd name="adj4" fmla="val 50000"/>
                  <a:gd name="adj5" fmla="val 75000"/>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rot="5349913" flipH="1" flipV="1">
                <a:off x="1386032" y="3330051"/>
                <a:ext cx="693575" cy="1788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533400" y="4038600"/>
              <a:ext cx="2145783" cy="738664"/>
            </a:xfrm>
            <a:prstGeom prst="rect">
              <a:avLst/>
            </a:prstGeom>
            <a:noFill/>
          </p:spPr>
          <p:txBody>
            <a:bodyPr wrap="square" rtlCol="0">
              <a:spAutoFit/>
            </a:bodyPr>
            <a:lstStyle/>
            <a:p>
              <a:r>
                <a:rPr lang="fr-CA" sz="1400" dirty="0" err="1">
                  <a:latin typeface="League Spartan" panose="00000800000000000000" pitchFamily="50" charset="0"/>
                </a:rPr>
                <a:t>research</a:t>
              </a:r>
              <a:r>
                <a:rPr lang="fr-CA" sz="1400" dirty="0">
                  <a:latin typeface="League Spartan" panose="00000800000000000000" pitchFamily="50" charset="0"/>
                </a:rPr>
                <a:t> &amp; </a:t>
              </a:r>
              <a:r>
                <a:rPr lang="fr-CA" sz="1400" dirty="0" err="1">
                  <a:latin typeface="League Spartan" panose="00000800000000000000" pitchFamily="50" charset="0"/>
                </a:rPr>
                <a:t>breeding</a:t>
              </a:r>
              <a:endParaRPr lang="fr-CA" sz="1400" dirty="0">
                <a:latin typeface="League Spartan" panose="00000800000000000000" pitchFamily="50" charset="0"/>
              </a:endParaRPr>
            </a:p>
            <a:p>
              <a:r>
                <a:rPr lang="fr-CA" sz="1400" dirty="0" err="1">
                  <a:latin typeface="Corbel" panose="020B0503020204020204" pitchFamily="34" charset="0"/>
                </a:rPr>
                <a:t>create</a:t>
              </a:r>
              <a:r>
                <a:rPr lang="fr-CA" sz="1400" dirty="0">
                  <a:latin typeface="Corbel" panose="020B0503020204020204" pitchFamily="34" charset="0"/>
                </a:rPr>
                <a:t> </a:t>
              </a:r>
              <a:r>
                <a:rPr lang="fr-CA" sz="1400" dirty="0" err="1">
                  <a:latin typeface="Corbel" panose="020B0503020204020204" pitchFamily="34" charset="0"/>
                </a:rPr>
                <a:t>Foundation</a:t>
              </a:r>
              <a:r>
                <a:rPr lang="fr-CA" sz="1400" dirty="0">
                  <a:latin typeface="Corbel" panose="020B0503020204020204" pitchFamily="34" charset="0"/>
                </a:rPr>
                <a:t> </a:t>
              </a:r>
              <a:r>
                <a:rPr lang="fr-CA" sz="1400" dirty="0" err="1">
                  <a:latin typeface="Corbel" panose="020B0503020204020204" pitchFamily="34" charset="0"/>
                </a:rPr>
                <a:t>seed</a:t>
              </a:r>
              <a:endParaRPr lang="fr-CA" sz="1400" dirty="0">
                <a:latin typeface="Corbel" panose="020B0503020204020204" pitchFamily="34" charset="0"/>
              </a:endParaRPr>
            </a:p>
          </p:txBody>
        </p:sp>
      </p:grpSp>
      <p:grpSp>
        <p:nvGrpSpPr>
          <p:cNvPr id="41" name="Group 40"/>
          <p:cNvGrpSpPr/>
          <p:nvPr/>
        </p:nvGrpSpPr>
        <p:grpSpPr>
          <a:xfrm>
            <a:off x="1127448" y="1550313"/>
            <a:ext cx="6267096" cy="1318556"/>
            <a:chOff x="1143000" y="662644"/>
            <a:chExt cx="6781800" cy="1318556"/>
          </a:xfrm>
        </p:grpSpPr>
        <p:grpSp>
          <p:nvGrpSpPr>
            <p:cNvPr id="22" name="Group 21"/>
            <p:cNvGrpSpPr/>
            <p:nvPr/>
          </p:nvGrpSpPr>
          <p:grpSpPr>
            <a:xfrm>
              <a:off x="1143000" y="662644"/>
              <a:ext cx="6781800" cy="1318556"/>
              <a:chOff x="1143000" y="586444"/>
              <a:chExt cx="6781800" cy="1318556"/>
            </a:xfrm>
          </p:grpSpPr>
          <p:sp>
            <p:nvSpPr>
              <p:cNvPr id="19" name="U-Turn Arrow 18"/>
              <p:cNvSpPr/>
              <p:nvPr/>
            </p:nvSpPr>
            <p:spPr>
              <a:xfrm flipH="1">
                <a:off x="1143000" y="586444"/>
                <a:ext cx="6781800" cy="1149052"/>
              </a:xfrm>
              <a:prstGeom prst="uturnArrow">
                <a:avLst>
                  <a:gd name="adj1" fmla="val 36112"/>
                  <a:gd name="adj2" fmla="val 25000"/>
                  <a:gd name="adj3" fmla="val 25000"/>
                  <a:gd name="adj4" fmla="val 50000"/>
                  <a:gd name="adj5" fmla="val 75000"/>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7239000" y="1309696"/>
                <a:ext cx="685800" cy="59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2967230" y="700393"/>
              <a:ext cx="4129587" cy="523220"/>
            </a:xfrm>
            <a:prstGeom prst="rect">
              <a:avLst/>
            </a:prstGeom>
            <a:noFill/>
          </p:spPr>
          <p:txBody>
            <a:bodyPr wrap="square" rtlCol="0">
              <a:spAutoFit/>
            </a:bodyPr>
            <a:lstStyle/>
            <a:p>
              <a:r>
                <a:rPr lang="fr-CA" sz="1400" dirty="0">
                  <a:latin typeface="League Spartan" panose="00000800000000000000" pitchFamily="50" charset="0"/>
                </a:rPr>
                <a:t>PRA - </a:t>
              </a:r>
              <a:r>
                <a:rPr lang="fr-CA" sz="1400" dirty="0" err="1">
                  <a:latin typeface="League Spartan" panose="00000800000000000000" pitchFamily="50" charset="0"/>
                </a:rPr>
                <a:t>market</a:t>
              </a:r>
              <a:r>
                <a:rPr lang="fr-CA" sz="1400" dirty="0">
                  <a:latin typeface="League Spartan" panose="00000800000000000000" pitchFamily="50" charset="0"/>
                </a:rPr>
                <a:t> </a:t>
              </a:r>
              <a:r>
                <a:rPr lang="fr-CA" sz="1400" dirty="0" err="1">
                  <a:latin typeface="League Spartan" panose="00000800000000000000" pitchFamily="50" charset="0"/>
                </a:rPr>
                <a:t>demand</a:t>
              </a:r>
              <a:r>
                <a:rPr lang="fr-CA" sz="1400" dirty="0">
                  <a:latin typeface="League Spartan" panose="00000800000000000000" pitchFamily="50" charset="0"/>
                </a:rPr>
                <a:t> </a:t>
              </a:r>
              <a:r>
                <a:rPr lang="fr-CA" sz="1400" dirty="0">
                  <a:latin typeface="Corbel" panose="020B0503020204020204" pitchFamily="34" charset="0"/>
                </a:rPr>
                <a:t>(</a:t>
              </a:r>
              <a:r>
                <a:rPr lang="fr-CA" sz="1400" dirty="0" err="1">
                  <a:latin typeface="Corbel" panose="020B0503020204020204" pitchFamily="34" charset="0"/>
                </a:rPr>
                <a:t>general</a:t>
              </a:r>
              <a:r>
                <a:rPr lang="fr-CA" sz="1400" dirty="0">
                  <a:latin typeface="Corbel" panose="020B0503020204020204" pitchFamily="34" charset="0"/>
                </a:rPr>
                <a:t> traits ) value)</a:t>
              </a:r>
            </a:p>
          </p:txBody>
        </p:sp>
      </p:grpSp>
      <p:sp>
        <p:nvSpPr>
          <p:cNvPr id="33" name="Title 3"/>
          <p:cNvSpPr>
            <a:spLocks noGrp="1"/>
          </p:cNvSpPr>
          <p:nvPr>
            <p:ph type="title"/>
          </p:nvPr>
        </p:nvSpPr>
        <p:spPr>
          <a:xfrm>
            <a:off x="381000" y="381000"/>
            <a:ext cx="8610600" cy="706438"/>
          </a:xfrm>
        </p:spPr>
        <p:txBody>
          <a:bodyPr/>
          <a:lstStyle/>
          <a:p>
            <a:r>
              <a:rPr lang="en-US" sz="3200" dirty="0"/>
              <a:t>Broadening of our scope:</a:t>
            </a:r>
            <a:br>
              <a:rPr lang="en-US" sz="3200" dirty="0"/>
            </a:br>
            <a:r>
              <a:rPr lang="en-US" sz="2400" i="1" dirty="0">
                <a:solidFill>
                  <a:srgbClr val="FF7906"/>
                </a:solidFill>
              </a:rPr>
              <a:t>Linking actors along crop value chains from a data/knowledge management perspective </a:t>
            </a:r>
            <a:endParaRPr lang="en-US" sz="3200" i="1" dirty="0">
              <a:solidFill>
                <a:srgbClr val="FF7906"/>
              </a:solidFill>
            </a:endParaRPr>
          </a:p>
        </p:txBody>
      </p:sp>
      <p:grpSp>
        <p:nvGrpSpPr>
          <p:cNvPr id="63" name="Group 62"/>
          <p:cNvGrpSpPr/>
          <p:nvPr/>
        </p:nvGrpSpPr>
        <p:grpSpPr>
          <a:xfrm>
            <a:off x="5626990" y="4715444"/>
            <a:ext cx="2831210" cy="2828356"/>
            <a:chOff x="5716304" y="4308131"/>
            <a:chExt cx="2831210" cy="2828356"/>
          </a:xfrm>
        </p:grpSpPr>
        <p:grpSp>
          <p:nvGrpSpPr>
            <p:cNvPr id="36" name="Group 35"/>
            <p:cNvGrpSpPr/>
            <p:nvPr/>
          </p:nvGrpSpPr>
          <p:grpSpPr>
            <a:xfrm>
              <a:off x="5716304" y="4308131"/>
              <a:ext cx="2217595" cy="2061778"/>
              <a:chOff x="6545405" y="4038282"/>
              <a:chExt cx="2217595" cy="2061778"/>
            </a:xfrm>
          </p:grpSpPr>
          <p:sp>
            <p:nvSpPr>
              <p:cNvPr id="34" name="U-Turn Arrow 33"/>
              <p:cNvSpPr/>
              <p:nvPr/>
            </p:nvSpPr>
            <p:spPr>
              <a:xfrm rot="10749913" flipH="1">
                <a:off x="6557315" y="4057756"/>
                <a:ext cx="2205685" cy="1764507"/>
              </a:xfrm>
              <a:prstGeom prst="uturnArrow">
                <a:avLst>
                  <a:gd name="adj1" fmla="val 36112"/>
                  <a:gd name="adj2" fmla="val 25000"/>
                  <a:gd name="adj3" fmla="val 25000"/>
                  <a:gd name="adj4" fmla="val 50000"/>
                  <a:gd name="adj5" fmla="val 75000"/>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p:cNvSpPr/>
              <p:nvPr/>
            </p:nvSpPr>
            <p:spPr>
              <a:xfrm rot="10749913">
                <a:off x="6545405" y="4038282"/>
                <a:ext cx="721319" cy="2061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6401731" y="6182380"/>
              <a:ext cx="2145783" cy="954107"/>
            </a:xfrm>
            <a:prstGeom prst="rect">
              <a:avLst/>
            </a:prstGeom>
            <a:noFill/>
          </p:spPr>
          <p:txBody>
            <a:bodyPr wrap="square" rtlCol="0">
              <a:spAutoFit/>
            </a:bodyPr>
            <a:lstStyle/>
            <a:p>
              <a:r>
                <a:rPr lang="fr-CA" sz="1400" dirty="0" err="1">
                  <a:latin typeface="League Spartan" panose="00000800000000000000" pitchFamily="50" charset="0"/>
                </a:rPr>
                <a:t>seed</a:t>
              </a:r>
              <a:r>
                <a:rPr lang="fr-CA" sz="1400" dirty="0">
                  <a:latin typeface="League Spartan" panose="00000800000000000000" pitchFamily="50" charset="0"/>
                </a:rPr>
                <a:t> multiplication </a:t>
              </a:r>
              <a:r>
                <a:rPr lang="fr-CA" sz="1400" dirty="0">
                  <a:latin typeface="Corbel" panose="020B0503020204020204" pitchFamily="34" charset="0"/>
                </a:rPr>
                <a:t>certification and distribution</a:t>
              </a:r>
            </a:p>
          </p:txBody>
        </p:sp>
      </p:grpSp>
      <p:sp>
        <p:nvSpPr>
          <p:cNvPr id="54" name="TextBox 53"/>
          <p:cNvSpPr txBox="1"/>
          <p:nvPr/>
        </p:nvSpPr>
        <p:spPr>
          <a:xfrm>
            <a:off x="3323601" y="1922054"/>
            <a:ext cx="3663692" cy="307777"/>
          </a:xfrm>
          <a:prstGeom prst="rect">
            <a:avLst/>
          </a:prstGeom>
          <a:noFill/>
        </p:spPr>
        <p:txBody>
          <a:bodyPr wrap="square" rtlCol="0">
            <a:spAutoFit/>
          </a:bodyPr>
          <a:lstStyle/>
          <a:p>
            <a:r>
              <a:rPr lang="fr-CA" sz="1400" dirty="0" err="1">
                <a:latin typeface="League Spartan" panose="00000800000000000000" pitchFamily="50" charset="0"/>
              </a:rPr>
              <a:t>Evaluation</a:t>
            </a:r>
            <a:endParaRPr lang="fr-CA" sz="1400" dirty="0">
              <a:latin typeface="Corbel" panose="020B0503020204020204" pitchFamily="34" charset="0"/>
            </a:endParaRPr>
          </a:p>
        </p:txBody>
      </p:sp>
      <p:grpSp>
        <p:nvGrpSpPr>
          <p:cNvPr id="9" name="Group 8"/>
          <p:cNvGrpSpPr/>
          <p:nvPr/>
        </p:nvGrpSpPr>
        <p:grpSpPr>
          <a:xfrm>
            <a:off x="1657552" y="1855113"/>
            <a:ext cx="6198975" cy="1371600"/>
            <a:chOff x="1447800" y="990600"/>
            <a:chExt cx="6934200" cy="1371600"/>
          </a:xfrm>
        </p:grpSpPr>
        <p:sp>
          <p:nvSpPr>
            <p:cNvPr id="55" name="U-Turn Arrow 54"/>
            <p:cNvSpPr/>
            <p:nvPr/>
          </p:nvSpPr>
          <p:spPr>
            <a:xfrm flipH="1">
              <a:off x="1447800" y="990600"/>
              <a:ext cx="6781800" cy="1149052"/>
            </a:xfrm>
            <a:prstGeom prst="uturnArrow">
              <a:avLst>
                <a:gd name="adj1" fmla="val 36112"/>
                <a:gd name="adj2" fmla="val 25000"/>
                <a:gd name="adj3" fmla="val 25000"/>
                <a:gd name="adj4" fmla="val 50000"/>
                <a:gd name="adj5" fmla="val 75000"/>
              </a:avLst>
            </a:prstGeom>
            <a:solidFill>
              <a:schemeClr val="accent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ectangle 55"/>
            <p:cNvSpPr/>
            <p:nvPr/>
          </p:nvSpPr>
          <p:spPr>
            <a:xfrm>
              <a:off x="7772400" y="1547852"/>
              <a:ext cx="609600" cy="81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2819400" y="1868384"/>
            <a:ext cx="4724400" cy="307777"/>
          </a:xfrm>
          <a:prstGeom prst="rect">
            <a:avLst/>
          </a:prstGeom>
          <a:noFill/>
        </p:spPr>
        <p:txBody>
          <a:bodyPr wrap="square" rtlCol="0">
            <a:spAutoFit/>
          </a:bodyPr>
          <a:lstStyle/>
          <a:p>
            <a:r>
              <a:rPr lang="fr-CA" sz="1400" dirty="0">
                <a:solidFill>
                  <a:schemeClr val="bg1"/>
                </a:solidFill>
                <a:latin typeface="League Spartan" panose="00000800000000000000" pitchFamily="50" charset="0"/>
              </a:rPr>
              <a:t>PVS </a:t>
            </a:r>
            <a:r>
              <a:rPr lang="mr-IN" sz="1400" dirty="0">
                <a:solidFill>
                  <a:schemeClr val="bg1"/>
                </a:solidFill>
                <a:latin typeface="League Spartan" panose="00000800000000000000" pitchFamily="50" charset="0"/>
              </a:rPr>
              <a:t>–</a:t>
            </a:r>
            <a:r>
              <a:rPr lang="fr-CA" sz="1400" dirty="0">
                <a:solidFill>
                  <a:schemeClr val="bg1"/>
                </a:solidFill>
                <a:latin typeface="League Spartan" panose="00000800000000000000" pitchFamily="50" charset="0"/>
              </a:rPr>
              <a:t> </a:t>
            </a:r>
            <a:r>
              <a:rPr lang="fr-CA" sz="1400" dirty="0" err="1">
                <a:solidFill>
                  <a:schemeClr val="bg1"/>
                </a:solidFill>
                <a:latin typeface="League Spartan" panose="00000800000000000000" pitchFamily="50" charset="0"/>
              </a:rPr>
              <a:t>product</a:t>
            </a:r>
            <a:r>
              <a:rPr lang="fr-CA" sz="1400" dirty="0">
                <a:solidFill>
                  <a:schemeClr val="bg1"/>
                </a:solidFill>
                <a:latin typeface="League Spartan" panose="00000800000000000000" pitchFamily="50" charset="0"/>
              </a:rPr>
              <a:t> </a:t>
            </a:r>
            <a:r>
              <a:rPr lang="fr-CA" sz="1400" dirty="0" err="1">
                <a:solidFill>
                  <a:schemeClr val="bg1"/>
                </a:solidFill>
                <a:latin typeface="League Spartan" panose="00000800000000000000" pitchFamily="50" charset="0"/>
              </a:rPr>
              <a:t>evaluation</a:t>
            </a:r>
            <a:r>
              <a:rPr lang="fr-CA" sz="1400" dirty="0">
                <a:solidFill>
                  <a:schemeClr val="bg1"/>
                </a:solidFill>
                <a:latin typeface="Corbel" panose="020B0503020204020204" pitchFamily="34" charset="0"/>
              </a:rPr>
              <a:t> (</a:t>
            </a:r>
            <a:r>
              <a:rPr lang="fr-CA" sz="1400" dirty="0" err="1">
                <a:solidFill>
                  <a:schemeClr val="bg1"/>
                </a:solidFill>
                <a:latin typeface="Corbel" panose="020B0503020204020204" pitchFamily="34" charset="0"/>
              </a:rPr>
              <a:t>adapted</a:t>
            </a:r>
            <a:r>
              <a:rPr lang="fr-CA" sz="1400" dirty="0">
                <a:solidFill>
                  <a:schemeClr val="bg1"/>
                </a:solidFill>
                <a:latin typeface="Corbel" panose="020B0503020204020204" pitchFamily="34" charset="0"/>
              </a:rPr>
              <a:t> to </a:t>
            </a:r>
            <a:r>
              <a:rPr lang="fr-CA" sz="1400" dirty="0" err="1">
                <a:solidFill>
                  <a:schemeClr val="bg1"/>
                </a:solidFill>
                <a:latin typeface="Corbel" panose="020B0503020204020204" pitchFamily="34" charset="0"/>
              </a:rPr>
              <a:t>demand</a:t>
            </a:r>
            <a:r>
              <a:rPr lang="fr-CA" sz="1400" dirty="0">
                <a:solidFill>
                  <a:schemeClr val="bg1"/>
                </a:solidFill>
                <a:latin typeface="Corbel" panose="020B0503020204020204" pitchFamily="34" charset="0"/>
              </a:rPr>
              <a:t>) </a:t>
            </a:r>
          </a:p>
        </p:txBody>
      </p:sp>
      <p:sp>
        <p:nvSpPr>
          <p:cNvPr id="49" name="Oval 48"/>
          <p:cNvSpPr/>
          <p:nvPr/>
        </p:nvSpPr>
        <p:spPr>
          <a:xfrm>
            <a:off x="2802417" y="5073941"/>
            <a:ext cx="3352800" cy="222981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44434" y="5351222"/>
            <a:ext cx="2168356" cy="584775"/>
          </a:xfrm>
          <a:prstGeom prst="rect">
            <a:avLst/>
          </a:prstGeom>
          <a:noFill/>
        </p:spPr>
        <p:txBody>
          <a:bodyPr wrap="square" rtlCol="0">
            <a:spAutoFit/>
          </a:bodyPr>
          <a:lstStyle/>
          <a:p>
            <a:r>
              <a:rPr lang="fr-CA" sz="1600" b="1" dirty="0">
                <a:latin typeface="Corbel" panose="020B0503020204020204" pitchFamily="34" charset="0"/>
              </a:rPr>
              <a:t>Extension </a:t>
            </a:r>
            <a:r>
              <a:rPr lang="fr-CA" sz="1600" b="1" dirty="0" err="1">
                <a:latin typeface="Corbel" panose="020B0503020204020204" pitchFamily="34" charset="0"/>
              </a:rPr>
              <a:t>workers</a:t>
            </a:r>
            <a:r>
              <a:rPr lang="fr-CA" sz="1600" b="1" dirty="0">
                <a:latin typeface="Corbel" panose="020B0503020204020204" pitchFamily="34" charset="0"/>
              </a:rPr>
              <a:t> </a:t>
            </a:r>
          </a:p>
          <a:p>
            <a:r>
              <a:rPr lang="fr-CA" sz="1600" dirty="0">
                <a:latin typeface="Corbel" panose="020B0503020204020204" pitchFamily="34" charset="0"/>
              </a:rPr>
              <a:t>(</a:t>
            </a:r>
            <a:r>
              <a:rPr lang="fr-CA" sz="1600" dirty="0" err="1">
                <a:latin typeface="Corbel" panose="020B0503020204020204" pitchFamily="34" charset="0"/>
              </a:rPr>
              <a:t>seed</a:t>
            </a:r>
            <a:r>
              <a:rPr lang="fr-CA" sz="1600" dirty="0">
                <a:latin typeface="Corbel" panose="020B0503020204020204" pitchFamily="34" charset="0"/>
              </a:rPr>
              <a:t> business)</a:t>
            </a:r>
            <a:endParaRPr lang="en-US" sz="1600" dirty="0">
              <a:latin typeface="Corbel" panose="020B0503020204020204" pitchFamily="34" charset="0"/>
            </a:endParaRPr>
          </a:p>
        </p:txBody>
      </p:sp>
      <p:pic>
        <p:nvPicPr>
          <p:cNvPr id="50" name="Picture 4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3790" y="4975802"/>
            <a:ext cx="2062486" cy="2289511"/>
          </a:xfrm>
          <a:prstGeom prst="rect">
            <a:avLst/>
          </a:prstGeom>
        </p:spPr>
      </p:pic>
      <p:grpSp>
        <p:nvGrpSpPr>
          <p:cNvPr id="11" name="Group 10"/>
          <p:cNvGrpSpPr/>
          <p:nvPr/>
        </p:nvGrpSpPr>
        <p:grpSpPr>
          <a:xfrm>
            <a:off x="5167692" y="2312313"/>
            <a:ext cx="3647368" cy="2569087"/>
            <a:chOff x="5344232" y="1524000"/>
            <a:chExt cx="3647368" cy="2569087"/>
          </a:xfrm>
        </p:grpSpPr>
        <p:sp>
          <p:nvSpPr>
            <p:cNvPr id="48" name="Oval 47"/>
            <p:cNvSpPr/>
            <p:nvPr/>
          </p:nvSpPr>
          <p:spPr>
            <a:xfrm>
              <a:off x="5344232" y="1524000"/>
              <a:ext cx="3618738" cy="241668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289" y="1537703"/>
              <a:ext cx="3381185" cy="2555384"/>
            </a:xfrm>
            <a:prstGeom prst="rect">
              <a:avLst/>
            </a:prstGeom>
          </p:spPr>
        </p:pic>
        <p:sp>
          <p:nvSpPr>
            <p:cNvPr id="8" name="TextBox 7"/>
            <p:cNvSpPr txBox="1"/>
            <p:nvPr/>
          </p:nvSpPr>
          <p:spPr>
            <a:xfrm>
              <a:off x="6096000" y="1984312"/>
              <a:ext cx="2895600" cy="584775"/>
            </a:xfrm>
            <a:prstGeom prst="rect">
              <a:avLst/>
            </a:prstGeom>
            <a:noFill/>
          </p:spPr>
          <p:txBody>
            <a:bodyPr wrap="square" rtlCol="0">
              <a:spAutoFit/>
            </a:bodyPr>
            <a:lstStyle/>
            <a:p>
              <a:r>
                <a:rPr lang="fr-CA" sz="1600" b="1" dirty="0" err="1">
                  <a:latin typeface="Corbel" panose="020B0503020204020204" pitchFamily="34" charset="0"/>
                </a:rPr>
                <a:t>Farmers</a:t>
              </a:r>
              <a:r>
                <a:rPr lang="en-US" sz="1600" b="1" dirty="0">
                  <a:latin typeface="Corbel" panose="020B0503020204020204" pitchFamily="34" charset="0"/>
                </a:rPr>
                <a:t> </a:t>
              </a:r>
            </a:p>
            <a:p>
              <a:r>
                <a:rPr lang="en-US" sz="1600" dirty="0">
                  <a:latin typeface="Corbel" panose="020B0503020204020204" pitchFamily="34" charset="0"/>
                </a:rPr>
                <a:t>(local market and environment)</a:t>
              </a:r>
              <a:endParaRPr lang="fr-CA" sz="1600" dirty="0">
                <a:latin typeface="Corbel" panose="020B0503020204020204" pitchFamily="34" charset="0"/>
              </a:endParaRPr>
            </a:p>
          </p:txBody>
        </p:sp>
      </p:grpSp>
    </p:spTree>
    <p:extLst>
      <p:ext uri="{BB962C8B-B14F-4D97-AF65-F5344CB8AC3E}">
        <p14:creationId xmlns:p14="http://schemas.microsoft.com/office/powerpoint/2010/main" val="776629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5000" y="3552723"/>
            <a:ext cx="3429000" cy="3533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49" y="228600"/>
            <a:ext cx="7554351" cy="6858000"/>
          </a:xfrm>
          <a:prstGeom prst="rect">
            <a:avLst/>
          </a:prstGeom>
        </p:spPr>
      </p:pic>
      <p:sp>
        <p:nvSpPr>
          <p:cNvPr id="6" name="Title 1"/>
          <p:cNvSpPr>
            <a:spLocks noGrp="1"/>
          </p:cNvSpPr>
          <p:nvPr>
            <p:ph type="title"/>
          </p:nvPr>
        </p:nvSpPr>
        <p:spPr>
          <a:xfrm>
            <a:off x="304800" y="152400"/>
            <a:ext cx="8915400" cy="615553"/>
          </a:xfrm>
        </p:spPr>
        <p:txBody>
          <a:bodyPr/>
          <a:lstStyle/>
          <a:p>
            <a:r>
              <a:rPr lang="en-US" sz="3200" b="1" dirty="0"/>
              <a:t>Food Productivity value chain: the BMS/IBP</a:t>
            </a:r>
          </a:p>
        </p:txBody>
      </p:sp>
      <p:sp>
        <p:nvSpPr>
          <p:cNvPr id="7" name="Oval 6"/>
          <p:cNvSpPr/>
          <p:nvPr/>
        </p:nvSpPr>
        <p:spPr>
          <a:xfrm>
            <a:off x="2438400" y="3352800"/>
            <a:ext cx="39624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62200" y="2743200"/>
            <a:ext cx="40386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71800" y="2209800"/>
            <a:ext cx="28956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50634" y="2642838"/>
            <a:ext cx="8382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12080" y="2590800"/>
            <a:ext cx="685800" cy="7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486400" y="2971800"/>
            <a:ext cx="6858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615" b="96154" l="9497" r="82123"/>
                    </a14:imgEffect>
                  </a14:imgLayer>
                </a14:imgProps>
              </a:ext>
              <a:ext uri="{28A0092B-C50C-407E-A947-70E740481C1C}">
                <a14:useLocalDpi xmlns:a14="http://schemas.microsoft.com/office/drawing/2010/main" val="0"/>
              </a:ext>
            </a:extLst>
          </a:blip>
          <a:stretch>
            <a:fillRect/>
          </a:stretch>
        </p:blipFill>
        <p:spPr>
          <a:xfrm>
            <a:off x="1702777" y="2209800"/>
            <a:ext cx="1573823" cy="457200"/>
          </a:xfrm>
          <a:prstGeom prst="rect">
            <a:avLst/>
          </a:prstGeom>
        </p:spPr>
      </p:pic>
      <p:sp>
        <p:nvSpPr>
          <p:cNvPr id="2" name="Rectangle 1"/>
          <p:cNvSpPr/>
          <p:nvPr/>
        </p:nvSpPr>
        <p:spPr>
          <a:xfrm rot="18559229">
            <a:off x="5721261" y="2954289"/>
            <a:ext cx="35052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8559229">
            <a:off x="2408721" y="3123417"/>
            <a:ext cx="35052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04800" y="6019800"/>
            <a:ext cx="8382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1" descr="2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0135" y="4934706"/>
            <a:ext cx="480665" cy="3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58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5000" y="3552723"/>
            <a:ext cx="3429000" cy="3533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49" y="228600"/>
            <a:ext cx="7554351" cy="6858000"/>
          </a:xfrm>
          <a:prstGeom prst="rect">
            <a:avLst/>
          </a:prstGeom>
        </p:spPr>
      </p:pic>
      <p:sp>
        <p:nvSpPr>
          <p:cNvPr id="6" name="Title 1"/>
          <p:cNvSpPr>
            <a:spLocks noGrp="1"/>
          </p:cNvSpPr>
          <p:nvPr>
            <p:ph type="title"/>
          </p:nvPr>
        </p:nvSpPr>
        <p:spPr>
          <a:xfrm>
            <a:off x="304800" y="146447"/>
            <a:ext cx="9296400" cy="615553"/>
          </a:xfrm>
        </p:spPr>
        <p:txBody>
          <a:bodyPr/>
          <a:lstStyle/>
          <a:p>
            <a:r>
              <a:rPr lang="en-US" sz="3200" b="1" dirty="0"/>
              <a:t>Food Productivity value chain: the BMS/IBP</a:t>
            </a:r>
          </a:p>
        </p:txBody>
      </p:sp>
      <p:pic>
        <p:nvPicPr>
          <p:cNvPr id="30" name="Picture 29"/>
          <p:cNvPicPr>
            <a:picLocks noChangeAspect="1"/>
          </p:cNvPicPr>
          <p:nvPr/>
        </p:nvPicPr>
        <p:blipFill>
          <a:blip r:embed="rId4">
            <a:extLst>
              <a:ext uri="{BEBA8EAE-BF5A-486C-A8C5-ECC9F3942E4B}">
                <a14:imgProps xmlns:a14="http://schemas.microsoft.com/office/drawing/2010/main">
                  <a14:imgLayer r:embed="rId5">
                    <a14:imgEffect>
                      <a14:backgroundRemoval t="9615" b="96154" l="9497" r="82123"/>
                    </a14:imgEffect>
                  </a14:imgLayer>
                </a14:imgProps>
              </a:ext>
              <a:ext uri="{28A0092B-C50C-407E-A947-70E740481C1C}">
                <a14:useLocalDpi xmlns:a14="http://schemas.microsoft.com/office/drawing/2010/main" val="0"/>
              </a:ext>
            </a:extLst>
          </a:blip>
          <a:stretch>
            <a:fillRect/>
          </a:stretch>
        </p:blipFill>
        <p:spPr>
          <a:xfrm>
            <a:off x="1702777" y="2209800"/>
            <a:ext cx="1573823" cy="457200"/>
          </a:xfrm>
          <a:prstGeom prst="rect">
            <a:avLst/>
          </a:prstGeom>
        </p:spPr>
      </p:pic>
      <p:pic>
        <p:nvPicPr>
          <p:cNvPr id="31" name="Picture 11" descr="2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0135" y="4934706"/>
            <a:ext cx="480665" cy="3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04800" y="6019800"/>
            <a:ext cx="8382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611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5000" y="3552723"/>
            <a:ext cx="3429000" cy="3533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49" y="228600"/>
            <a:ext cx="7554351" cy="6858000"/>
          </a:xfrm>
          <a:prstGeom prst="rect">
            <a:avLst/>
          </a:prstGeom>
        </p:spPr>
      </p:pic>
      <p:sp>
        <p:nvSpPr>
          <p:cNvPr id="6" name="Title 1"/>
          <p:cNvSpPr>
            <a:spLocks noGrp="1"/>
          </p:cNvSpPr>
          <p:nvPr>
            <p:ph type="title"/>
          </p:nvPr>
        </p:nvSpPr>
        <p:spPr>
          <a:xfrm>
            <a:off x="304800" y="146447"/>
            <a:ext cx="9296400" cy="615553"/>
          </a:xfrm>
        </p:spPr>
        <p:txBody>
          <a:bodyPr/>
          <a:lstStyle/>
          <a:p>
            <a:r>
              <a:rPr lang="en-US" sz="3200" b="1" dirty="0"/>
              <a:t>Food Productivity value chain: the BMS/IBP</a:t>
            </a:r>
          </a:p>
        </p:txBody>
      </p:sp>
      <p:pic>
        <p:nvPicPr>
          <p:cNvPr id="30" name="Picture 29"/>
          <p:cNvPicPr>
            <a:picLocks noChangeAspect="1"/>
          </p:cNvPicPr>
          <p:nvPr/>
        </p:nvPicPr>
        <p:blipFill>
          <a:blip r:embed="rId4">
            <a:extLst>
              <a:ext uri="{BEBA8EAE-BF5A-486C-A8C5-ECC9F3942E4B}">
                <a14:imgProps xmlns:a14="http://schemas.microsoft.com/office/drawing/2010/main">
                  <a14:imgLayer r:embed="rId5">
                    <a14:imgEffect>
                      <a14:backgroundRemoval t="9615" b="96154" l="9497" r="82123"/>
                    </a14:imgEffect>
                  </a14:imgLayer>
                </a14:imgProps>
              </a:ext>
              <a:ext uri="{28A0092B-C50C-407E-A947-70E740481C1C}">
                <a14:useLocalDpi xmlns:a14="http://schemas.microsoft.com/office/drawing/2010/main" val="0"/>
              </a:ext>
            </a:extLst>
          </a:blip>
          <a:stretch>
            <a:fillRect/>
          </a:stretch>
        </p:blipFill>
        <p:spPr>
          <a:xfrm>
            <a:off x="1702777" y="2209800"/>
            <a:ext cx="1573823" cy="457200"/>
          </a:xfrm>
          <a:prstGeom prst="rect">
            <a:avLst/>
          </a:prstGeom>
        </p:spPr>
      </p:pic>
      <p:pic>
        <p:nvPicPr>
          <p:cNvPr id="31" name="Picture 11" descr="2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0135" y="4934706"/>
            <a:ext cx="480665" cy="3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04800" y="6019800"/>
            <a:ext cx="8382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507815">
            <a:off x="1382196" y="3718352"/>
            <a:ext cx="2971800" cy="896106"/>
          </a:xfrm>
          <a:prstGeom prst="ellipse">
            <a:avLst/>
          </a:prstGeom>
          <a:solidFill>
            <a:srgbClr val="FF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0858927">
            <a:off x="1354767" y="3046017"/>
            <a:ext cx="2971800" cy="2301578"/>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62608" y="1066800"/>
            <a:ext cx="3890392" cy="4642356"/>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74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1" grpId="0" animBg="1"/>
      <p:bldP spid="11" grpId="1" animBg="1"/>
      <p:bldP spid="11"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57400"/>
            <a:ext cx="9144000"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57200" y="152400"/>
            <a:ext cx="8229600" cy="706438"/>
          </a:xfrm>
        </p:spPr>
        <p:txBody>
          <a:bodyPr/>
          <a:lstStyle/>
          <a:p>
            <a:r>
              <a:rPr lang="fr-CA" b="1" dirty="0"/>
              <a:t>Conclusions and Perspectives</a:t>
            </a:r>
            <a:endParaRPr lang="en-US" b="1" dirty="0"/>
          </a:p>
        </p:txBody>
      </p:sp>
      <p:sp>
        <p:nvSpPr>
          <p:cNvPr id="3" name="Content Placeholder 2"/>
          <p:cNvSpPr>
            <a:spLocks noGrp="1"/>
          </p:cNvSpPr>
          <p:nvPr>
            <p:ph idx="1"/>
          </p:nvPr>
        </p:nvSpPr>
        <p:spPr>
          <a:xfrm>
            <a:off x="468313" y="914400"/>
            <a:ext cx="7837488" cy="5121275"/>
          </a:xfrm>
        </p:spPr>
        <p:txBody>
          <a:bodyPr/>
          <a:lstStyle/>
          <a:p>
            <a:pPr marL="0" indent="0">
              <a:buNone/>
            </a:pPr>
            <a:r>
              <a:rPr lang="en-US" dirty="0">
                <a:solidFill>
                  <a:srgbClr val="DD1447"/>
                </a:solidFill>
              </a:rPr>
              <a:t>The IBP will continue to focus on: </a:t>
            </a:r>
          </a:p>
          <a:p>
            <a:r>
              <a:rPr lang="en-US" sz="2200" b="0" dirty="0"/>
              <a:t>leading and supporting the digitalization of breeding programs in Africa as our primary target;</a:t>
            </a:r>
          </a:p>
          <a:p>
            <a:r>
              <a:rPr lang="en-US" sz="2200" b="0" dirty="0"/>
              <a:t>coordinating the modernization of breeding activities by building on our existing network and initiatives; and</a:t>
            </a:r>
          </a:p>
          <a:p>
            <a:r>
              <a:rPr lang="en-US" sz="2200" b="0" dirty="0"/>
              <a:t>contributing to the implementation of data/information integration along the crop –  and ultimately, the food – value chain</a:t>
            </a:r>
          </a:p>
          <a:p>
            <a:pPr marL="0" indent="0">
              <a:buNone/>
            </a:pPr>
            <a:r>
              <a:rPr lang="en-US" dirty="0">
                <a:solidFill>
                  <a:srgbClr val="DD1447"/>
                </a:solidFill>
              </a:rPr>
              <a:t>Our Role: </a:t>
            </a:r>
          </a:p>
          <a:p>
            <a:r>
              <a:rPr lang="en-US" sz="2400" b="0" dirty="0"/>
              <a:t>“Goods and Services” in data - information - knowledge management to support effective DLB</a:t>
            </a:r>
          </a:p>
          <a:p>
            <a:r>
              <a:rPr lang="en-US" sz="2400" b="0" dirty="0"/>
              <a:t>Building on partnership and existing initiatives in the arena</a:t>
            </a:r>
          </a:p>
          <a:p>
            <a:endParaRPr lang="en-US" sz="2400" b="0" dirty="0"/>
          </a:p>
        </p:txBody>
      </p:sp>
    </p:spTree>
    <p:extLst>
      <p:ext uri="{BB962C8B-B14F-4D97-AF65-F5344CB8AC3E}">
        <p14:creationId xmlns:p14="http://schemas.microsoft.com/office/powerpoint/2010/main" val="3430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00" y="2057400"/>
            <a:ext cx="7258276" cy="4800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572" t="27098" r="3690" b="17162"/>
          <a:stretch/>
        </p:blipFill>
        <p:spPr>
          <a:xfrm>
            <a:off x="0" y="62800"/>
            <a:ext cx="5486400" cy="252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809" t="18520" r="3929" b="9090"/>
          <a:stretch/>
        </p:blipFill>
        <p:spPr>
          <a:xfrm>
            <a:off x="4066245" y="1905000"/>
            <a:ext cx="4925355" cy="2732778"/>
          </a:xfrm>
          <a:prstGeom prst="rect">
            <a:avLst/>
          </a:prstGeom>
        </p:spPr>
      </p:pic>
      <p:sp>
        <p:nvSpPr>
          <p:cNvPr id="6" name="Rectangle 3"/>
          <p:cNvSpPr txBox="1">
            <a:spLocks noChangeArrowheads="1"/>
          </p:cNvSpPr>
          <p:nvPr/>
        </p:nvSpPr>
        <p:spPr>
          <a:xfrm>
            <a:off x="457200" y="3078163"/>
            <a:ext cx="3859425" cy="1265237"/>
          </a:xfrm>
          <a:prstGeom prst="rect">
            <a:avLst/>
          </a:prstGeom>
        </p:spPr>
        <p:txBody>
          <a:bodyPr/>
          <a:lstStyle>
            <a:lvl1pPr marL="342900" indent="-342900" algn="l" rtl="0" eaLnBrk="0" fontAlgn="base" hangingPunct="0">
              <a:spcBef>
                <a:spcPct val="20000"/>
              </a:spcBef>
              <a:spcAft>
                <a:spcPct val="0"/>
              </a:spcAft>
              <a:buClr>
                <a:srgbClr val="FF9933"/>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CAA19"/>
              </a:buClr>
              <a:buFont typeface="Wingdings" pitchFamily="2" charset="2"/>
              <a:buChar char="ü"/>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a:lstStyle>
          <a:p>
            <a:pPr marL="0" indent="0" eaLnBrk="1" hangingPunct="1">
              <a:buNone/>
            </a:pPr>
            <a:r>
              <a:rPr lang="en-CA" altLang="en-US" sz="3600" b="1" i="1" kern="0" dirty="0">
                <a:solidFill>
                  <a:schemeClr val="accent3"/>
                </a:solidFill>
              </a:rPr>
              <a:t>Thank you!</a:t>
            </a:r>
          </a:p>
        </p:txBody>
      </p:sp>
      <p:sp>
        <p:nvSpPr>
          <p:cNvPr id="17" name="TextBox 16"/>
          <p:cNvSpPr txBox="1"/>
          <p:nvPr/>
        </p:nvSpPr>
        <p:spPr>
          <a:xfrm>
            <a:off x="7479762" y="5294293"/>
            <a:ext cx="1664238" cy="954107"/>
          </a:xfrm>
          <a:prstGeom prst="rect">
            <a:avLst/>
          </a:prstGeom>
          <a:noFill/>
        </p:spPr>
        <p:txBody>
          <a:bodyPr wrap="none" rtlCol="0">
            <a:spAutoFit/>
          </a:bodyPr>
          <a:lstStyle/>
          <a:p>
            <a:pPr algn="ctr"/>
            <a:r>
              <a:rPr lang="en-US" sz="2800" b="1" i="1" kern="0" dirty="0">
                <a:solidFill>
                  <a:schemeClr val="accent3"/>
                </a:solidFill>
              </a:rPr>
              <a:t>BMS</a:t>
            </a:r>
          </a:p>
          <a:p>
            <a:pPr algn="ctr"/>
            <a:r>
              <a:rPr lang="en-US" sz="2800" b="1" i="1" kern="0" dirty="0">
                <a:solidFill>
                  <a:schemeClr val="accent3"/>
                </a:solidFill>
              </a:rPr>
              <a:t>Trainees</a:t>
            </a:r>
          </a:p>
        </p:txBody>
      </p:sp>
      <p:sp>
        <p:nvSpPr>
          <p:cNvPr id="8" name="Rectangle 7"/>
          <p:cNvSpPr/>
          <p:nvPr/>
        </p:nvSpPr>
        <p:spPr>
          <a:xfrm>
            <a:off x="5483151" y="680495"/>
            <a:ext cx="3801169" cy="369332"/>
          </a:xfrm>
          <a:prstGeom prst="rect">
            <a:avLst/>
          </a:prstGeom>
        </p:spPr>
        <p:txBody>
          <a:bodyPr wrap="none">
            <a:spAutoFit/>
          </a:bodyPr>
          <a:lstStyle/>
          <a:p>
            <a:r>
              <a:rPr lang="en-US" dirty="0">
                <a:hlinkClick r:id="rId4"/>
              </a:rPr>
              <a:t>https://www.integratedbreeding.net</a:t>
            </a:r>
            <a:r>
              <a:rPr lang="en-US" dirty="0"/>
              <a:t> </a:t>
            </a:r>
          </a:p>
        </p:txBody>
      </p:sp>
      <p:pic>
        <p:nvPicPr>
          <p:cNvPr id="9" name="Picture 8">
            <a:extLst>
              <a:ext uri="{FF2B5EF4-FFF2-40B4-BE49-F238E27FC236}">
                <a16:creationId xmlns:a16="http://schemas.microsoft.com/office/drawing/2014/main" id="{1E76041F-8551-614C-AB8E-B57CDEA12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 y="4367015"/>
            <a:ext cx="7460882" cy="2453640"/>
          </a:xfrm>
          <a:prstGeom prst="rect">
            <a:avLst/>
          </a:prstGeom>
        </p:spPr>
      </p:pic>
    </p:spTree>
    <p:extLst>
      <p:ext uri="{BB962C8B-B14F-4D97-AF65-F5344CB8AC3E}">
        <p14:creationId xmlns:p14="http://schemas.microsoft.com/office/powerpoint/2010/main" val="175251624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2133600"/>
            <a:ext cx="7696200"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447800" y="2057400"/>
            <a:ext cx="7696200"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86" name="Rectangle 2"/>
          <p:cNvSpPr>
            <a:spLocks noGrp="1" noChangeArrowheads="1"/>
          </p:cNvSpPr>
          <p:nvPr>
            <p:ph type="title"/>
          </p:nvPr>
        </p:nvSpPr>
        <p:spPr>
          <a:xfrm>
            <a:off x="304800" y="405824"/>
            <a:ext cx="7918450" cy="584776"/>
          </a:xfrm>
        </p:spPr>
        <p:txBody>
          <a:bodyPr/>
          <a:lstStyle/>
          <a:p>
            <a:pPr eaLnBrk="1" hangingPunct="1"/>
            <a:r>
              <a:rPr lang="en-US" sz="3200" b="1" dirty="0">
                <a:effectLst/>
                <a:ea typeface="ＭＳ Ｐゴシック" charset="-128"/>
              </a:rPr>
              <a:t>Our main drivers</a:t>
            </a:r>
          </a:p>
        </p:txBody>
      </p:sp>
      <p:sp>
        <p:nvSpPr>
          <p:cNvPr id="297987" name="Rectangle 3"/>
          <p:cNvSpPr>
            <a:spLocks noGrp="1" noChangeArrowheads="1"/>
          </p:cNvSpPr>
          <p:nvPr>
            <p:ph type="body" idx="1"/>
          </p:nvPr>
        </p:nvSpPr>
        <p:spPr>
          <a:xfrm>
            <a:off x="457200" y="1137719"/>
            <a:ext cx="7239000" cy="5567881"/>
          </a:xfrm>
        </p:spPr>
        <p:txBody>
          <a:bodyPr/>
          <a:lstStyle/>
          <a:p>
            <a:pPr marL="0" lvl="1" indent="0">
              <a:buClr>
                <a:srgbClr val="FF9933"/>
              </a:buClr>
              <a:buNone/>
              <a:tabLst>
                <a:tab pos="1092200" algn="l"/>
              </a:tabLst>
            </a:pPr>
            <a:r>
              <a:rPr lang="en-US" sz="2800" b="1" dirty="0"/>
              <a:t>Ongoing focus:</a:t>
            </a:r>
          </a:p>
          <a:p>
            <a:r>
              <a:rPr lang="en-US" sz="2200" b="0" dirty="0"/>
              <a:t>The IBP provides software and expertise to breeding programs in public, academic and private organizations to optimize their crop improvement capacities and outputs. It builds on local, regional and international networks to connect people, knowledge and resources that will strengthen the delivery chain of staple food crops in targeted regions</a:t>
            </a:r>
          </a:p>
          <a:p>
            <a:pPr marL="0" indent="0">
              <a:buNone/>
            </a:pPr>
            <a:r>
              <a:rPr lang="en-US" dirty="0"/>
              <a:t>Desired impact</a:t>
            </a:r>
            <a:endParaRPr lang="en-US" sz="2000" dirty="0"/>
          </a:p>
          <a:p>
            <a:r>
              <a:rPr lang="en-US" sz="2200" b="0" dirty="0"/>
              <a:t>Breeding programs that meet demand-led objectives, taking into account </a:t>
            </a:r>
            <a:r>
              <a:rPr lang="en-US" sz="2200" b="0" dirty="0" err="1"/>
              <a:t>agro</a:t>
            </a:r>
            <a:r>
              <a:rPr lang="en-US" sz="2200" b="0" dirty="0"/>
              <a:t>-ecological, production and consumer imperatives</a:t>
            </a:r>
          </a:p>
        </p:txBody>
      </p:sp>
      <p:sp>
        <p:nvSpPr>
          <p:cNvPr id="6" name="Rechteck 3"/>
          <p:cNvSpPr/>
          <p:nvPr/>
        </p:nvSpPr>
        <p:spPr>
          <a:xfrm>
            <a:off x="1143000" y="6535579"/>
            <a:ext cx="4572000" cy="246221"/>
          </a:xfrm>
          <a:prstGeom prst="rect">
            <a:avLst/>
          </a:prstGeom>
        </p:spPr>
        <p:txBody>
          <a:bodyPr wrap="square">
            <a:spAutoFit/>
          </a:bodyPr>
          <a:lstStyle/>
          <a:p>
            <a:r>
              <a:rPr lang="en-US" sz="1000" i="1" dirty="0"/>
              <a:t>Enabling the Plant Breeding Revolution</a:t>
            </a:r>
          </a:p>
        </p:txBody>
      </p:sp>
    </p:spTree>
    <p:extLst>
      <p:ext uri="{BB962C8B-B14F-4D97-AF65-F5344CB8AC3E}">
        <p14:creationId xmlns:p14="http://schemas.microsoft.com/office/powerpoint/2010/main" val="7768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48200" y="3581400"/>
            <a:ext cx="4495800" cy="3276600"/>
          </a:xfrm>
          <a:prstGeom prst="rect">
            <a:avLst/>
          </a:prstGeom>
          <a:solidFill>
            <a:schemeClr val="bg1">
              <a:alpha val="6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304800" y="284162"/>
            <a:ext cx="8229600" cy="706438"/>
          </a:xfrm>
        </p:spPr>
        <p:txBody>
          <a:bodyPr/>
          <a:lstStyle/>
          <a:p>
            <a:r>
              <a:rPr lang="en-US" b="1" dirty="0"/>
              <a:t>Our core activity so far</a:t>
            </a:r>
          </a:p>
        </p:txBody>
      </p:sp>
      <p:sp>
        <p:nvSpPr>
          <p:cNvPr id="7" name="Content Placeholder 6"/>
          <p:cNvSpPr>
            <a:spLocks noGrp="1"/>
          </p:cNvSpPr>
          <p:nvPr>
            <p:ph idx="1"/>
          </p:nvPr>
        </p:nvSpPr>
        <p:spPr>
          <a:xfrm>
            <a:off x="157956" y="1043579"/>
            <a:ext cx="8675688" cy="1600200"/>
          </a:xfrm>
        </p:spPr>
        <p:txBody>
          <a:bodyPr/>
          <a:lstStyle/>
          <a:p>
            <a:r>
              <a:rPr lang="en-GB" sz="2200" b="0" dirty="0"/>
              <a:t>We are </a:t>
            </a:r>
            <a:r>
              <a:rPr lang="en-GB" sz="2200" b="0" dirty="0">
                <a:solidFill>
                  <a:srgbClr val="FF6600"/>
                </a:solidFill>
              </a:rPr>
              <a:t>enabling and supporting </a:t>
            </a:r>
            <a:r>
              <a:rPr lang="en-GB" sz="2200" b="0" dirty="0"/>
              <a:t>national programme breeders to play a leading role in R4D (</a:t>
            </a:r>
            <a:r>
              <a:rPr lang="en-GB" sz="2200" b="0" dirty="0">
                <a:solidFill>
                  <a:srgbClr val="FF6F21"/>
                </a:solidFill>
              </a:rPr>
              <a:t>R4 investment</a:t>
            </a:r>
            <a:r>
              <a:rPr lang="en-GB" sz="2200" b="0" dirty="0"/>
              <a:t>) by offering them </a:t>
            </a:r>
            <a:r>
              <a:rPr lang="en-GB" sz="2400" dirty="0"/>
              <a:t> </a:t>
            </a:r>
            <a:r>
              <a:rPr lang="en-GB" sz="2200" dirty="0"/>
              <a:t>access to modern breeding technologies, breeding materials and related information in a centralised, integrated and practical manner</a:t>
            </a:r>
          </a:p>
          <a:p>
            <a:pPr marL="0" indent="0">
              <a:buNone/>
            </a:pPr>
            <a:endParaRPr lang="en-GB" sz="2200" dirty="0"/>
          </a:p>
          <a:p>
            <a:pPr marL="0" indent="0">
              <a:buNone/>
            </a:pPr>
            <a:endParaRPr lang="en-GB" sz="2200" dirty="0"/>
          </a:p>
          <a:p>
            <a:r>
              <a:rPr lang="en-GB" sz="2000" b="0" dirty="0"/>
              <a:t>Improve breeding effectiveness and efficiency (Data management, MB)</a:t>
            </a:r>
          </a:p>
          <a:p>
            <a:r>
              <a:rPr lang="en-GB" sz="2000" b="0" dirty="0"/>
              <a:t>Increase quality control (data, seed, pipelines)</a:t>
            </a:r>
          </a:p>
          <a:p>
            <a:r>
              <a:rPr lang="en-GB" sz="2000" b="0" dirty="0"/>
              <a:t>Enable data sharing and analysis across teams/projects/institutes (Meta analysis)</a:t>
            </a:r>
          </a:p>
          <a:p>
            <a:r>
              <a:rPr lang="en-GB" sz="2000" b="0" dirty="0"/>
              <a:t>Establish institutional data memory and ownership (staff turnover, IP)</a:t>
            </a:r>
          </a:p>
          <a:p>
            <a:r>
              <a:rPr lang="en-GB" sz="2000" b="0" dirty="0"/>
              <a:t>Institutional visibility, facilitate networking and fund raising</a:t>
            </a:r>
          </a:p>
          <a:p>
            <a:r>
              <a:rPr lang="en-GB" sz="2000" b="0" dirty="0"/>
              <a:t>A must have to start with good practices along the value chain</a:t>
            </a:r>
            <a:endParaRPr lang="en-US" sz="2000" dirty="0"/>
          </a:p>
          <a:p>
            <a:pPr marL="0" indent="0">
              <a:buNone/>
            </a:pPr>
            <a:endParaRPr lang="en-US" dirty="0"/>
          </a:p>
        </p:txBody>
      </p:sp>
      <p:sp>
        <p:nvSpPr>
          <p:cNvPr id="8" name="Rechteck 3"/>
          <p:cNvSpPr/>
          <p:nvPr/>
        </p:nvSpPr>
        <p:spPr>
          <a:xfrm>
            <a:off x="1143000" y="6535579"/>
            <a:ext cx="4572000" cy="246221"/>
          </a:xfrm>
          <a:prstGeom prst="rect">
            <a:avLst/>
          </a:prstGeom>
        </p:spPr>
        <p:txBody>
          <a:bodyPr wrap="square">
            <a:spAutoFit/>
          </a:bodyPr>
          <a:lstStyle/>
          <a:p>
            <a:r>
              <a:rPr lang="en-US" sz="1000" i="1" dirty="0"/>
              <a:t>Enabling the Plant Breeding Revolution</a:t>
            </a:r>
          </a:p>
        </p:txBody>
      </p:sp>
      <p:sp>
        <p:nvSpPr>
          <p:cNvPr id="9" name="Title 1"/>
          <p:cNvSpPr txBox="1">
            <a:spLocks/>
          </p:cNvSpPr>
          <p:nvPr/>
        </p:nvSpPr>
        <p:spPr bwMode="auto">
          <a:xfrm>
            <a:off x="381000" y="2874962"/>
            <a:ext cx="8229600" cy="706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0">
                <a:solidFill>
                  <a:schemeClr val="accent3"/>
                </a:solidFill>
                <a:latin typeface="+mj-lt"/>
                <a:ea typeface="+mj-ea"/>
                <a:cs typeface="+mj-cs"/>
              </a:defRPr>
            </a:lvl1pPr>
            <a:lvl2pPr algn="l" rtl="0" eaLnBrk="1" fontAlgn="base" hangingPunct="1">
              <a:spcBef>
                <a:spcPct val="0"/>
              </a:spcBef>
              <a:spcAft>
                <a:spcPct val="0"/>
              </a:spcAft>
              <a:defRPr sz="3400">
                <a:solidFill>
                  <a:srgbClr val="215591"/>
                </a:solidFill>
                <a:latin typeface="Arial" charset="0"/>
                <a:cs typeface="Arial" charset="0"/>
              </a:defRPr>
            </a:lvl2pPr>
            <a:lvl3pPr algn="l" rtl="0" eaLnBrk="1" fontAlgn="base" hangingPunct="1">
              <a:spcBef>
                <a:spcPct val="0"/>
              </a:spcBef>
              <a:spcAft>
                <a:spcPct val="0"/>
              </a:spcAft>
              <a:defRPr sz="3400">
                <a:solidFill>
                  <a:srgbClr val="215591"/>
                </a:solidFill>
                <a:latin typeface="Arial" charset="0"/>
                <a:cs typeface="Arial" charset="0"/>
              </a:defRPr>
            </a:lvl3pPr>
            <a:lvl4pPr algn="l" rtl="0" eaLnBrk="1" fontAlgn="base" hangingPunct="1">
              <a:spcBef>
                <a:spcPct val="0"/>
              </a:spcBef>
              <a:spcAft>
                <a:spcPct val="0"/>
              </a:spcAft>
              <a:defRPr sz="3400">
                <a:solidFill>
                  <a:srgbClr val="215591"/>
                </a:solidFill>
                <a:latin typeface="Arial" charset="0"/>
                <a:cs typeface="Arial" charset="0"/>
              </a:defRPr>
            </a:lvl4pPr>
            <a:lvl5pPr algn="l" rtl="0" eaLnBrk="1" fontAlgn="base" hangingPunct="1">
              <a:spcBef>
                <a:spcPct val="0"/>
              </a:spcBef>
              <a:spcAft>
                <a:spcPct val="0"/>
              </a:spcAft>
              <a:defRPr sz="3400">
                <a:solidFill>
                  <a:srgbClr val="215591"/>
                </a:solidFill>
                <a:latin typeface="Arial" charset="0"/>
                <a:cs typeface="Arial" charset="0"/>
              </a:defRPr>
            </a:lvl5pPr>
            <a:lvl6pPr marL="457200" algn="l" rtl="0" eaLnBrk="1" fontAlgn="base" hangingPunct="1">
              <a:spcBef>
                <a:spcPct val="0"/>
              </a:spcBef>
              <a:spcAft>
                <a:spcPct val="0"/>
              </a:spcAft>
              <a:defRPr sz="3400">
                <a:solidFill>
                  <a:srgbClr val="215591"/>
                </a:solidFill>
                <a:latin typeface="Arial" charset="0"/>
                <a:cs typeface="Arial" charset="0"/>
              </a:defRPr>
            </a:lvl6pPr>
            <a:lvl7pPr marL="914400" algn="l" rtl="0" eaLnBrk="1" fontAlgn="base" hangingPunct="1">
              <a:spcBef>
                <a:spcPct val="0"/>
              </a:spcBef>
              <a:spcAft>
                <a:spcPct val="0"/>
              </a:spcAft>
              <a:defRPr sz="3400">
                <a:solidFill>
                  <a:srgbClr val="215591"/>
                </a:solidFill>
                <a:latin typeface="Arial" charset="0"/>
                <a:cs typeface="Arial" charset="0"/>
              </a:defRPr>
            </a:lvl7pPr>
            <a:lvl8pPr marL="1371600" algn="l" rtl="0" eaLnBrk="1" fontAlgn="base" hangingPunct="1">
              <a:spcBef>
                <a:spcPct val="0"/>
              </a:spcBef>
              <a:spcAft>
                <a:spcPct val="0"/>
              </a:spcAft>
              <a:defRPr sz="3400">
                <a:solidFill>
                  <a:srgbClr val="215591"/>
                </a:solidFill>
                <a:latin typeface="Arial" charset="0"/>
                <a:cs typeface="Arial" charset="0"/>
              </a:defRPr>
            </a:lvl8pPr>
            <a:lvl9pPr marL="1828800" algn="l" rtl="0" eaLnBrk="1" fontAlgn="base" hangingPunct="1">
              <a:spcBef>
                <a:spcPct val="0"/>
              </a:spcBef>
              <a:spcAft>
                <a:spcPct val="0"/>
              </a:spcAft>
              <a:defRPr sz="3400">
                <a:solidFill>
                  <a:srgbClr val="215591"/>
                </a:solidFill>
                <a:latin typeface="Arial" charset="0"/>
                <a:cs typeface="Arial" charset="0"/>
              </a:defRPr>
            </a:lvl9pPr>
          </a:lstStyle>
          <a:p>
            <a:r>
              <a:rPr lang="en-US" b="1" kern="0" dirty="0"/>
              <a:t>Benefits and added value</a:t>
            </a:r>
          </a:p>
        </p:txBody>
      </p:sp>
    </p:spTree>
    <p:extLst>
      <p:ext uri="{BB962C8B-B14F-4D97-AF65-F5344CB8AC3E}">
        <p14:creationId xmlns:p14="http://schemas.microsoft.com/office/powerpoint/2010/main" val="30737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33" t="6158" r="15284" b="15502"/>
          <a:stretch/>
        </p:blipFill>
        <p:spPr bwMode="auto">
          <a:xfrm>
            <a:off x="0" y="-152400"/>
            <a:ext cx="9143999" cy="6684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4600" y="6488668"/>
            <a:ext cx="3739124" cy="369332"/>
          </a:xfrm>
          <a:prstGeom prst="rect">
            <a:avLst/>
          </a:prstGeom>
        </p:spPr>
        <p:txBody>
          <a:bodyPr wrap="none">
            <a:spAutoFit/>
          </a:bodyPr>
          <a:lstStyle/>
          <a:p>
            <a:r>
              <a:rPr lang="en-US" dirty="0">
                <a:hlinkClick r:id="rId3"/>
              </a:rPr>
              <a:t>https://www.integratedbreeding.net</a:t>
            </a:r>
            <a:r>
              <a:rPr lang="en-US" dirty="0"/>
              <a:t> </a:t>
            </a:r>
          </a:p>
        </p:txBody>
      </p:sp>
      <p:sp>
        <p:nvSpPr>
          <p:cNvPr id="5" name="Rectangle 4">
            <a:extLst>
              <a:ext uri="{FF2B5EF4-FFF2-40B4-BE49-F238E27FC236}">
                <a16:creationId xmlns:a16="http://schemas.microsoft.com/office/drawing/2014/main" id="{D109D0B2-BB01-6A47-B5A5-9EEBAB437918}"/>
              </a:ext>
            </a:extLst>
          </p:cNvPr>
          <p:cNvSpPr/>
          <p:nvPr/>
        </p:nvSpPr>
        <p:spPr>
          <a:xfrm>
            <a:off x="1752600" y="2514600"/>
            <a:ext cx="5943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6F21"/>
                </a:solidFill>
              </a:rPr>
              <a:t>Today 4500 people as registered on the IBP portal  </a:t>
            </a:r>
          </a:p>
          <a:p>
            <a:pPr algn="ctr"/>
            <a:endParaRPr lang="en-US" dirty="0"/>
          </a:p>
        </p:txBody>
      </p:sp>
    </p:spTree>
    <p:extLst>
      <p:ext uri="{BB962C8B-B14F-4D97-AF65-F5344CB8AC3E}">
        <p14:creationId xmlns:p14="http://schemas.microsoft.com/office/powerpoint/2010/main" val="12613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578848" y="2093493"/>
            <a:ext cx="6565152"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pic>
        <p:nvPicPr>
          <p:cNvPr id="426" name="Picture 14"/>
          <p:cNvPicPr/>
          <p:nvPr/>
        </p:nvPicPr>
        <p:blipFill>
          <a:blip r:embed="rId2"/>
          <a:stretch/>
        </p:blipFill>
        <p:spPr>
          <a:xfrm>
            <a:off x="4213416" y="2428898"/>
            <a:ext cx="1310400" cy="1747440"/>
          </a:xfrm>
          <a:prstGeom prst="rect">
            <a:avLst/>
          </a:prstGeom>
          <a:ln>
            <a:noFill/>
          </a:ln>
        </p:spPr>
      </p:pic>
      <p:sp>
        <p:nvSpPr>
          <p:cNvPr id="427" name="CustomShape 3"/>
          <p:cNvSpPr/>
          <p:nvPr/>
        </p:nvSpPr>
        <p:spPr>
          <a:xfrm>
            <a:off x="4419600" y="1686818"/>
            <a:ext cx="8928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800" b="0" strike="noStrike" spc="-1" dirty="0">
                <a:solidFill>
                  <a:srgbClr val="000000"/>
                </a:solidFill>
                <a:uFill>
                  <a:solidFill>
                    <a:srgbClr val="FFFFFF"/>
                  </a:solidFill>
                </a:uFill>
                <a:latin typeface="Calibri"/>
              </a:rPr>
              <a:t>Web services</a:t>
            </a:r>
          </a:p>
          <a:p>
            <a:pPr algn="ctr">
              <a:lnSpc>
                <a:spcPct val="100000"/>
              </a:lnSpc>
            </a:pPr>
            <a:r>
              <a:rPr lang="en-US" spc="-1" dirty="0">
                <a:solidFill>
                  <a:srgbClr val="000000"/>
                </a:solidFill>
                <a:uFill>
                  <a:solidFill>
                    <a:srgbClr val="FFFFFF"/>
                  </a:solidFill>
                </a:uFill>
                <a:latin typeface="Calibri"/>
              </a:rPr>
              <a:t>API</a:t>
            </a:r>
            <a:endParaRPr lang="en-US" sz="1800" b="0" strike="noStrike" spc="-1" dirty="0">
              <a:solidFill>
                <a:srgbClr val="000000"/>
              </a:solidFill>
              <a:uFill>
                <a:solidFill>
                  <a:srgbClr val="FFFFFF"/>
                </a:solidFill>
              </a:uFill>
              <a:latin typeface="Arial"/>
            </a:endParaRPr>
          </a:p>
        </p:txBody>
      </p:sp>
      <p:pic>
        <p:nvPicPr>
          <p:cNvPr id="428" name="Picture 17"/>
          <p:cNvPicPr/>
          <p:nvPr/>
        </p:nvPicPr>
        <p:blipFill>
          <a:blip r:embed="rId3"/>
          <a:stretch/>
        </p:blipFill>
        <p:spPr>
          <a:xfrm>
            <a:off x="7005720" y="1304978"/>
            <a:ext cx="1138680" cy="1518480"/>
          </a:xfrm>
          <a:prstGeom prst="rect">
            <a:avLst/>
          </a:prstGeom>
          <a:ln>
            <a:noFill/>
          </a:ln>
        </p:spPr>
      </p:pic>
      <p:sp>
        <p:nvSpPr>
          <p:cNvPr id="429" name="CustomShape 4"/>
          <p:cNvSpPr/>
          <p:nvPr/>
        </p:nvSpPr>
        <p:spPr>
          <a:xfrm>
            <a:off x="7009680" y="2695298"/>
            <a:ext cx="11307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800" b="0" strike="noStrike" spc="-1" dirty="0">
                <a:solidFill>
                  <a:srgbClr val="000000"/>
                </a:solidFill>
                <a:uFill>
                  <a:solidFill>
                    <a:srgbClr val="FFFFFF"/>
                  </a:solidFill>
                </a:uFill>
                <a:latin typeface="Calibri"/>
              </a:rPr>
              <a:t>Meta Information</a:t>
            </a:r>
          </a:p>
          <a:p>
            <a:pPr algn="ctr">
              <a:lnSpc>
                <a:spcPct val="100000"/>
              </a:lnSpc>
            </a:pPr>
            <a:r>
              <a:rPr lang="en-US" spc="-1" dirty="0">
                <a:solidFill>
                  <a:srgbClr val="000000"/>
                </a:solidFill>
                <a:uFill>
                  <a:solidFill>
                    <a:srgbClr val="FFFFFF"/>
                  </a:solidFill>
                </a:uFill>
                <a:latin typeface="Calibri"/>
              </a:rPr>
              <a:t>e.g. GIS, weather, </a:t>
            </a:r>
            <a:r>
              <a:rPr lang="en-US" spc="-1" dirty="0" err="1">
                <a:solidFill>
                  <a:srgbClr val="000000"/>
                </a:solidFill>
                <a:uFill>
                  <a:solidFill>
                    <a:srgbClr val="FFFFFF"/>
                  </a:solidFill>
                </a:uFill>
                <a:latin typeface="Calibri"/>
              </a:rPr>
              <a:t>etc</a:t>
            </a:r>
            <a:endParaRPr lang="en-US" sz="1800" b="0" strike="noStrike" spc="-1" dirty="0">
              <a:solidFill>
                <a:srgbClr val="000000"/>
              </a:solidFill>
              <a:uFill>
                <a:solidFill>
                  <a:srgbClr val="FFFFFF"/>
                </a:solidFill>
              </a:uFill>
              <a:latin typeface="Arial"/>
            </a:endParaRPr>
          </a:p>
        </p:txBody>
      </p:sp>
      <p:pic>
        <p:nvPicPr>
          <p:cNvPr id="430" name="Picture 22"/>
          <p:cNvPicPr/>
          <p:nvPr/>
        </p:nvPicPr>
        <p:blipFill>
          <a:blip r:embed="rId4"/>
          <a:stretch/>
        </p:blipFill>
        <p:spPr>
          <a:xfrm>
            <a:off x="7114440" y="4335938"/>
            <a:ext cx="1026000" cy="1482000"/>
          </a:xfrm>
          <a:prstGeom prst="rect">
            <a:avLst/>
          </a:prstGeom>
          <a:ln>
            <a:noFill/>
          </a:ln>
        </p:spPr>
      </p:pic>
      <p:sp>
        <p:nvSpPr>
          <p:cNvPr id="431" name="CustomShape 5"/>
          <p:cNvSpPr/>
          <p:nvPr/>
        </p:nvSpPr>
        <p:spPr>
          <a:xfrm>
            <a:off x="7144320" y="5856458"/>
            <a:ext cx="12085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800" b="0" strike="noStrike" spc="-1" dirty="0">
                <a:solidFill>
                  <a:srgbClr val="000000"/>
                </a:solidFill>
                <a:uFill>
                  <a:solidFill>
                    <a:srgbClr val="FFFFFF"/>
                  </a:solidFill>
                </a:uFill>
                <a:latin typeface="Calibri"/>
              </a:rPr>
              <a:t>Shared File Storage</a:t>
            </a:r>
          </a:p>
          <a:p>
            <a:pPr algn="ctr">
              <a:lnSpc>
                <a:spcPct val="100000"/>
              </a:lnSpc>
            </a:pPr>
            <a:r>
              <a:rPr lang="en-US" spc="-1" dirty="0">
                <a:solidFill>
                  <a:srgbClr val="000000"/>
                </a:solidFill>
                <a:uFill>
                  <a:solidFill>
                    <a:srgbClr val="FFFFFF"/>
                  </a:solidFill>
                </a:uFill>
                <a:latin typeface="Calibri"/>
              </a:rPr>
              <a:t>e.g. Seed catalogue</a:t>
            </a:r>
            <a:endParaRPr lang="en-US" sz="1800" b="0" strike="noStrike" spc="-1" dirty="0">
              <a:solidFill>
                <a:srgbClr val="000000"/>
              </a:solidFill>
              <a:uFill>
                <a:solidFill>
                  <a:srgbClr val="FFFFFF"/>
                </a:solidFill>
              </a:uFill>
              <a:latin typeface="Arial"/>
            </a:endParaRPr>
          </a:p>
        </p:txBody>
      </p:sp>
      <p:sp>
        <p:nvSpPr>
          <p:cNvPr id="439" name="CustomShape 12"/>
          <p:cNvSpPr/>
          <p:nvPr/>
        </p:nvSpPr>
        <p:spPr>
          <a:xfrm>
            <a:off x="2971800" y="1809818"/>
            <a:ext cx="70380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pc="-1" dirty="0">
                <a:solidFill>
                  <a:srgbClr val="000000"/>
                </a:solidFill>
                <a:uFill>
                  <a:solidFill>
                    <a:srgbClr val="FFFFFF"/>
                  </a:solidFill>
                </a:uFill>
                <a:latin typeface="Calibri"/>
              </a:rPr>
              <a:t>BMS core </a:t>
            </a:r>
          </a:p>
          <a:p>
            <a:pPr algn="ctr">
              <a:lnSpc>
                <a:spcPct val="100000"/>
              </a:lnSpc>
            </a:pPr>
            <a:r>
              <a:rPr lang="en-US" spc="-1" dirty="0">
                <a:solidFill>
                  <a:srgbClr val="000000"/>
                </a:solidFill>
                <a:uFill>
                  <a:solidFill>
                    <a:srgbClr val="FFFFFF"/>
                  </a:solidFill>
                </a:uFill>
                <a:latin typeface="Calibri"/>
              </a:rPr>
              <a:t>system</a:t>
            </a:r>
            <a:endParaRPr lang="en-US" sz="1800" b="0" strike="noStrike" spc="-1" dirty="0">
              <a:solidFill>
                <a:srgbClr val="000000"/>
              </a:solidFill>
              <a:uFill>
                <a:solidFill>
                  <a:srgbClr val="FFFFFF"/>
                </a:solidFill>
              </a:uFill>
              <a:latin typeface="Arial"/>
            </a:endParaRPr>
          </a:p>
        </p:txBody>
      </p:sp>
      <p:sp>
        <p:nvSpPr>
          <p:cNvPr id="440" name="CustomShape 13"/>
          <p:cNvSpPr/>
          <p:nvPr/>
        </p:nvSpPr>
        <p:spPr>
          <a:xfrm>
            <a:off x="598411" y="3080138"/>
            <a:ext cx="961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800" b="0" strike="noStrike" spc="-1" dirty="0">
                <a:solidFill>
                  <a:srgbClr val="000000"/>
                </a:solidFill>
                <a:uFill>
                  <a:solidFill>
                    <a:srgbClr val="FFFFFF"/>
                  </a:solidFill>
                </a:uFill>
                <a:latin typeface="Calibri"/>
              </a:rPr>
              <a:t>BMS Users</a:t>
            </a: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p:txBody>
      </p:sp>
      <p:pic>
        <p:nvPicPr>
          <p:cNvPr id="441" name="Picture 48"/>
          <p:cNvPicPr/>
          <p:nvPr/>
        </p:nvPicPr>
        <p:blipFill>
          <a:blip r:embed="rId5"/>
          <a:stretch/>
        </p:blipFill>
        <p:spPr>
          <a:xfrm>
            <a:off x="769896" y="1991618"/>
            <a:ext cx="715320" cy="954000"/>
          </a:xfrm>
          <a:prstGeom prst="rect">
            <a:avLst/>
          </a:prstGeom>
          <a:ln>
            <a:noFill/>
          </a:ln>
        </p:spPr>
      </p:pic>
      <p:sp>
        <p:nvSpPr>
          <p:cNvPr id="22" name="Text Box 39"/>
          <p:cNvSpPr txBox="1">
            <a:spLocks noChangeArrowheads="1"/>
          </p:cNvSpPr>
          <p:nvPr/>
        </p:nvSpPr>
        <p:spPr bwMode="auto">
          <a:xfrm>
            <a:off x="357045" y="227760"/>
            <a:ext cx="8458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200" b="1" dirty="0">
                <a:solidFill>
                  <a:schemeClr val="accent3"/>
                </a:solidFill>
                <a:latin typeface="+mj-lt"/>
                <a:ea typeface="+mj-ea"/>
                <a:cs typeface="+mj-cs"/>
              </a:rPr>
              <a:t>The core product of the IBP: </a:t>
            </a:r>
          </a:p>
          <a:p>
            <a:pPr eaLnBrk="1" fontAlgn="base" hangingPunct="1">
              <a:spcBef>
                <a:spcPct val="0"/>
              </a:spcBef>
              <a:spcAft>
                <a:spcPct val="0"/>
              </a:spcAft>
            </a:pPr>
            <a:r>
              <a:rPr lang="en-US" altLang="en-US" sz="3200" b="1" dirty="0">
                <a:solidFill>
                  <a:schemeClr val="accent3"/>
                </a:solidFill>
                <a:latin typeface="+mj-lt"/>
                <a:ea typeface="+mj-ea"/>
                <a:cs typeface="+mj-cs"/>
              </a:rPr>
              <a:t>The Breeding Management System (BMs)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4572000"/>
            <a:ext cx="1296110" cy="1291833"/>
          </a:xfrm>
          <a:prstGeom prst="rect">
            <a:avLst/>
          </a:prstGeom>
        </p:spPr>
      </p:pic>
      <p:cxnSp>
        <p:nvCxnSpPr>
          <p:cNvPr id="4" name="Straight Arrow Connector 3"/>
          <p:cNvCxnSpPr/>
          <p:nvPr/>
        </p:nvCxnSpPr>
        <p:spPr>
          <a:xfrm>
            <a:off x="1637040" y="2382312"/>
            <a:ext cx="1073239" cy="500689"/>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CustomShape 22"/>
          <p:cNvSpPr/>
          <p:nvPr/>
        </p:nvSpPr>
        <p:spPr>
          <a:xfrm>
            <a:off x="2667000" y="2433432"/>
            <a:ext cx="1542456" cy="1691786"/>
          </a:xfrm>
          <a:prstGeom prst="rect">
            <a:avLst/>
          </a:prstGeom>
          <a:blipFill>
            <a:blip r:embed="rId7"/>
            <a:stretch>
              <a:fillRect/>
            </a:stretch>
          </a:blipFill>
          <a:ln w="12600">
            <a:solidFill>
              <a:srgbClr val="FFFFFF"/>
            </a:solidFill>
            <a:round/>
          </a:ln>
        </p:spPr>
        <p:style>
          <a:lnRef idx="0">
            <a:scrgbClr r="0" g="0" b="0"/>
          </a:lnRef>
          <a:fillRef idx="0">
            <a:scrgbClr r="0" g="0" b="0"/>
          </a:fillRef>
          <a:effectRef idx="0">
            <a:scrgbClr r="0" g="0" b="0"/>
          </a:effectRef>
          <a:fontRef idx="minor"/>
        </p:style>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26" name="Straight Arrow Connector 25"/>
          <p:cNvCxnSpPr/>
          <p:nvPr/>
        </p:nvCxnSpPr>
        <p:spPr>
          <a:xfrm flipH="1">
            <a:off x="3134836" y="3962400"/>
            <a:ext cx="903764" cy="88884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560893" y="3810000"/>
            <a:ext cx="1373307" cy="1068971"/>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698632" y="2166544"/>
            <a:ext cx="1415808" cy="779074"/>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043279" y="4207617"/>
            <a:ext cx="62121" cy="745383"/>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2" name="Picture 48"/>
          <p:cNvPicPr/>
          <p:nvPr/>
        </p:nvPicPr>
        <p:blipFill>
          <a:blip r:embed="rId5"/>
          <a:stretch/>
        </p:blipFill>
        <p:spPr>
          <a:xfrm>
            <a:off x="4724400" y="5029200"/>
            <a:ext cx="715320" cy="954000"/>
          </a:xfrm>
          <a:prstGeom prst="rect">
            <a:avLst/>
          </a:prstGeom>
          <a:ln>
            <a:noFill/>
          </a:ln>
        </p:spPr>
      </p:pic>
      <p:sp>
        <p:nvSpPr>
          <p:cNvPr id="44" name="CustomShape 13"/>
          <p:cNvSpPr/>
          <p:nvPr/>
        </p:nvSpPr>
        <p:spPr>
          <a:xfrm>
            <a:off x="4572000" y="6096000"/>
            <a:ext cx="961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800" b="0" strike="noStrike" spc="-1" dirty="0">
                <a:solidFill>
                  <a:srgbClr val="000000"/>
                </a:solidFill>
                <a:uFill>
                  <a:solidFill>
                    <a:srgbClr val="FFFFFF"/>
                  </a:solidFill>
                </a:uFill>
                <a:latin typeface="Calibri"/>
              </a:rPr>
              <a:t>Users of other </a:t>
            </a:r>
          </a:p>
          <a:p>
            <a:pPr algn="ctr">
              <a:lnSpc>
                <a:spcPct val="100000"/>
              </a:lnSpc>
            </a:pPr>
            <a:r>
              <a:rPr lang="en-US" sz="1800" b="0" strike="noStrike" spc="-1" dirty="0">
                <a:solidFill>
                  <a:srgbClr val="000000"/>
                </a:solidFill>
                <a:uFill>
                  <a:solidFill>
                    <a:srgbClr val="FFFFFF"/>
                  </a:solidFill>
                </a:uFill>
                <a:latin typeface="Calibri"/>
              </a:rPr>
              <a:t>systems</a:t>
            </a: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p:txBody>
      </p:sp>
      <p:sp>
        <p:nvSpPr>
          <p:cNvPr id="31" name="Cloud 30"/>
          <p:cNvSpPr/>
          <p:nvPr/>
        </p:nvSpPr>
        <p:spPr>
          <a:xfrm>
            <a:off x="2590800" y="1981200"/>
            <a:ext cx="3369586" cy="2341211"/>
          </a:xfrm>
          <a:prstGeom prst="cloud">
            <a:avLst/>
          </a:prstGeom>
          <a:solidFill>
            <a:srgbClr val="FF6F21">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56" name="CustomShape 13"/>
          <p:cNvSpPr/>
          <p:nvPr/>
        </p:nvSpPr>
        <p:spPr>
          <a:xfrm>
            <a:off x="594037" y="5990400"/>
            <a:ext cx="3681556"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pc="-1" dirty="0">
                <a:solidFill>
                  <a:srgbClr val="000000"/>
                </a:solidFill>
                <a:uFill>
                  <a:solidFill>
                    <a:srgbClr val="FFFFFF"/>
                  </a:solidFill>
                </a:uFill>
                <a:latin typeface="Calibri" panose="020F0502020204030204" pitchFamily="34" charset="0"/>
                <a:cs typeface="Calibri" panose="020F0502020204030204" pitchFamily="34" charset="0"/>
              </a:rPr>
              <a:t>(e.g. Seed trial management)</a:t>
            </a:r>
          </a:p>
          <a:p>
            <a:pPr algn="ctr">
              <a:lnSpc>
                <a:spcPct val="100000"/>
              </a:lnSpc>
            </a:pP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p:txBody>
      </p:sp>
      <p:sp>
        <p:nvSpPr>
          <p:cNvPr id="25" name="Rectangle 24">
            <a:extLst>
              <a:ext uri="{FF2B5EF4-FFF2-40B4-BE49-F238E27FC236}">
                <a16:creationId xmlns:a16="http://schemas.microsoft.com/office/drawing/2014/main" id="{09CC0BB6-C668-4748-897E-B31226FCA8A0}"/>
              </a:ext>
            </a:extLst>
          </p:cNvPr>
          <p:cNvSpPr/>
          <p:nvPr/>
        </p:nvSpPr>
        <p:spPr>
          <a:xfrm>
            <a:off x="1752600" y="2514600"/>
            <a:ext cx="5943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6F21"/>
                </a:solidFill>
              </a:rPr>
              <a:t>Today about 500 BMS users including 27 Institutional deployments</a:t>
            </a:r>
          </a:p>
          <a:p>
            <a:pPr algn="ctr"/>
            <a:endParaRPr lang="en-US" dirty="0"/>
          </a:p>
        </p:txBody>
      </p:sp>
    </p:spTree>
    <p:extLst>
      <p:ext uri="{BB962C8B-B14F-4D97-AF65-F5344CB8AC3E}">
        <p14:creationId xmlns:p14="http://schemas.microsoft.com/office/powerpoint/2010/main" val="14164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p:bldP spid="429" grpId="0"/>
      <p:bldP spid="431" grpId="0"/>
      <p:bldP spid="439" grpId="0"/>
      <p:bldP spid="29" grpId="0" animBg="1"/>
      <p:bldP spid="44" grpId="0"/>
      <p:bldP spid="31" grpId="0" animBg="1"/>
      <p:bldP spid="56" grpId="0"/>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2057400"/>
            <a:ext cx="7696200"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100"/>
            <a:ext cx="9144000" cy="4998357"/>
          </a:xfrm>
          <a:prstGeom prst="rect">
            <a:avLst/>
          </a:prstGeom>
        </p:spPr>
      </p:pic>
      <p:sp>
        <p:nvSpPr>
          <p:cNvPr id="16386" name="Rectangle 2"/>
          <p:cNvSpPr>
            <a:spLocks noGrp="1" noChangeArrowheads="1"/>
          </p:cNvSpPr>
          <p:nvPr>
            <p:ph type="title"/>
          </p:nvPr>
        </p:nvSpPr>
        <p:spPr>
          <a:xfrm>
            <a:off x="387350" y="482024"/>
            <a:ext cx="8299450" cy="584776"/>
          </a:xfrm>
        </p:spPr>
        <p:txBody>
          <a:bodyPr/>
          <a:lstStyle/>
          <a:p>
            <a:pPr eaLnBrk="1" hangingPunct="1"/>
            <a:r>
              <a:rPr lang="en-US" sz="2400" b="1" dirty="0">
                <a:ea typeface="ＭＳ Ｐゴシック" charset="-128"/>
              </a:rPr>
              <a:t>In transfer of technology the technical part is the easiest one, sustainable adoption is the most challenging one!</a:t>
            </a:r>
            <a:endParaRPr lang="en-US" sz="2400" b="1" dirty="0">
              <a:effectLst/>
              <a:ea typeface="ＭＳ Ｐゴシック" charset="-128"/>
            </a:endParaRPr>
          </a:p>
        </p:txBody>
      </p:sp>
      <p:sp>
        <p:nvSpPr>
          <p:cNvPr id="6" name="Rechteck 3"/>
          <p:cNvSpPr/>
          <p:nvPr/>
        </p:nvSpPr>
        <p:spPr>
          <a:xfrm>
            <a:off x="1143000" y="6535579"/>
            <a:ext cx="4572000" cy="246221"/>
          </a:xfrm>
          <a:prstGeom prst="rect">
            <a:avLst/>
          </a:prstGeom>
        </p:spPr>
        <p:txBody>
          <a:bodyPr wrap="square">
            <a:spAutoFit/>
          </a:bodyPr>
          <a:lstStyle/>
          <a:p>
            <a:r>
              <a:rPr lang="en-US" sz="1000" i="1" dirty="0"/>
              <a:t>Enabling the Plant Breeding Revolution</a:t>
            </a:r>
          </a:p>
        </p:txBody>
      </p:sp>
      <p:pic>
        <p:nvPicPr>
          <p:cNvPr id="4" name="Picture 3"/>
          <p:cNvPicPr>
            <a:picLocks noChangeAspect="1"/>
          </p:cNvPicPr>
          <p:nvPr/>
        </p:nvPicPr>
        <p:blipFill>
          <a:blip r:embed="rId4"/>
          <a:stretch>
            <a:fillRect/>
          </a:stretch>
        </p:blipFill>
        <p:spPr>
          <a:xfrm>
            <a:off x="5181600" y="5526575"/>
            <a:ext cx="3962400" cy="1132114"/>
          </a:xfrm>
          <a:prstGeom prst="rect">
            <a:avLst/>
          </a:prstGeom>
        </p:spPr>
      </p:pic>
    </p:spTree>
    <p:extLst>
      <p:ext uri="{BB962C8B-B14F-4D97-AF65-F5344CB8AC3E}">
        <p14:creationId xmlns:p14="http://schemas.microsoft.com/office/powerpoint/2010/main" val="235431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CD584B-95E8-B949-9B6C-E646BF0BC17E}"/>
              </a:ext>
            </a:extLst>
          </p:cNvPr>
          <p:cNvSpPr/>
          <p:nvPr/>
        </p:nvSpPr>
        <p:spPr>
          <a:xfrm>
            <a:off x="1447800" y="2057400"/>
            <a:ext cx="7696200"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0" y="2057400"/>
            <a:ext cx="9144000" cy="48006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bwMode="auto">
          <a:xfrm>
            <a:off x="381000" y="55562"/>
            <a:ext cx="8229600" cy="706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0">
                <a:solidFill>
                  <a:schemeClr val="accent3"/>
                </a:solidFill>
                <a:latin typeface="+mj-lt"/>
                <a:ea typeface="+mj-ea"/>
                <a:cs typeface="+mj-cs"/>
              </a:defRPr>
            </a:lvl1pPr>
            <a:lvl2pPr algn="l" rtl="0" eaLnBrk="1" fontAlgn="base" hangingPunct="1">
              <a:spcBef>
                <a:spcPct val="0"/>
              </a:spcBef>
              <a:spcAft>
                <a:spcPct val="0"/>
              </a:spcAft>
              <a:defRPr sz="3400">
                <a:solidFill>
                  <a:srgbClr val="215591"/>
                </a:solidFill>
                <a:latin typeface="Arial" charset="0"/>
                <a:cs typeface="Arial" charset="0"/>
              </a:defRPr>
            </a:lvl2pPr>
            <a:lvl3pPr algn="l" rtl="0" eaLnBrk="1" fontAlgn="base" hangingPunct="1">
              <a:spcBef>
                <a:spcPct val="0"/>
              </a:spcBef>
              <a:spcAft>
                <a:spcPct val="0"/>
              </a:spcAft>
              <a:defRPr sz="3400">
                <a:solidFill>
                  <a:srgbClr val="215591"/>
                </a:solidFill>
                <a:latin typeface="Arial" charset="0"/>
                <a:cs typeface="Arial" charset="0"/>
              </a:defRPr>
            </a:lvl3pPr>
            <a:lvl4pPr algn="l" rtl="0" eaLnBrk="1" fontAlgn="base" hangingPunct="1">
              <a:spcBef>
                <a:spcPct val="0"/>
              </a:spcBef>
              <a:spcAft>
                <a:spcPct val="0"/>
              </a:spcAft>
              <a:defRPr sz="3400">
                <a:solidFill>
                  <a:srgbClr val="215591"/>
                </a:solidFill>
                <a:latin typeface="Arial" charset="0"/>
                <a:cs typeface="Arial" charset="0"/>
              </a:defRPr>
            </a:lvl4pPr>
            <a:lvl5pPr algn="l" rtl="0" eaLnBrk="1" fontAlgn="base" hangingPunct="1">
              <a:spcBef>
                <a:spcPct val="0"/>
              </a:spcBef>
              <a:spcAft>
                <a:spcPct val="0"/>
              </a:spcAft>
              <a:defRPr sz="3400">
                <a:solidFill>
                  <a:srgbClr val="215591"/>
                </a:solidFill>
                <a:latin typeface="Arial" charset="0"/>
                <a:cs typeface="Arial" charset="0"/>
              </a:defRPr>
            </a:lvl5pPr>
            <a:lvl6pPr marL="457200" algn="l" rtl="0" eaLnBrk="1" fontAlgn="base" hangingPunct="1">
              <a:spcBef>
                <a:spcPct val="0"/>
              </a:spcBef>
              <a:spcAft>
                <a:spcPct val="0"/>
              </a:spcAft>
              <a:defRPr sz="3400">
                <a:solidFill>
                  <a:srgbClr val="215591"/>
                </a:solidFill>
                <a:latin typeface="Arial" charset="0"/>
                <a:cs typeface="Arial" charset="0"/>
              </a:defRPr>
            </a:lvl6pPr>
            <a:lvl7pPr marL="914400" algn="l" rtl="0" eaLnBrk="1" fontAlgn="base" hangingPunct="1">
              <a:spcBef>
                <a:spcPct val="0"/>
              </a:spcBef>
              <a:spcAft>
                <a:spcPct val="0"/>
              </a:spcAft>
              <a:defRPr sz="3400">
                <a:solidFill>
                  <a:srgbClr val="215591"/>
                </a:solidFill>
                <a:latin typeface="Arial" charset="0"/>
                <a:cs typeface="Arial" charset="0"/>
              </a:defRPr>
            </a:lvl7pPr>
            <a:lvl8pPr marL="1371600" algn="l" rtl="0" eaLnBrk="1" fontAlgn="base" hangingPunct="1">
              <a:spcBef>
                <a:spcPct val="0"/>
              </a:spcBef>
              <a:spcAft>
                <a:spcPct val="0"/>
              </a:spcAft>
              <a:defRPr sz="3400">
                <a:solidFill>
                  <a:srgbClr val="215591"/>
                </a:solidFill>
                <a:latin typeface="Arial" charset="0"/>
                <a:cs typeface="Arial" charset="0"/>
              </a:defRPr>
            </a:lvl8pPr>
            <a:lvl9pPr marL="1828800" algn="l" rtl="0" eaLnBrk="1" fontAlgn="base" hangingPunct="1">
              <a:spcBef>
                <a:spcPct val="0"/>
              </a:spcBef>
              <a:spcAft>
                <a:spcPct val="0"/>
              </a:spcAft>
              <a:defRPr sz="3400">
                <a:solidFill>
                  <a:srgbClr val="21559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kern="0" dirty="0">
                <a:solidFill>
                  <a:srgbClr val="668425"/>
                </a:solidFill>
                <a:latin typeface="Arial"/>
                <a:cs typeface="Arial"/>
              </a:rPr>
              <a:t>BMS as a support tool for education</a:t>
            </a:r>
            <a:endParaRPr kumimoji="0" lang="en-US" sz="3600" b="0" i="0" u="none" strike="noStrike" kern="0" cap="none" spc="0" normalizeH="0" baseline="0" dirty="0">
              <a:ln>
                <a:noFill/>
              </a:ln>
              <a:solidFill>
                <a:srgbClr val="668425"/>
              </a:solidFill>
              <a:effectLst/>
              <a:uLnTx/>
              <a:uFillTx/>
              <a:latin typeface="Arial"/>
              <a:cs typeface="Arial"/>
            </a:endParaRPr>
          </a:p>
        </p:txBody>
      </p:sp>
      <p:sp>
        <p:nvSpPr>
          <p:cNvPr id="2" name="TextBox 1"/>
          <p:cNvSpPr txBox="1"/>
          <p:nvPr/>
        </p:nvSpPr>
        <p:spPr>
          <a:xfrm>
            <a:off x="457200" y="762000"/>
            <a:ext cx="7880920" cy="6511013"/>
          </a:xfrm>
          <a:prstGeom prst="rect">
            <a:avLst/>
          </a:prstGeom>
          <a:noFill/>
        </p:spPr>
        <p:txBody>
          <a:bodyPr wrap="square" rtlCol="0">
            <a:spAutoFit/>
          </a:bodyPr>
          <a:lstStyle/>
          <a:p>
            <a:pPr marL="0" lvl="1" fontAlgn="base">
              <a:spcBef>
                <a:spcPct val="20000"/>
              </a:spcBef>
              <a:spcAft>
                <a:spcPct val="0"/>
              </a:spcAft>
              <a:buClr>
                <a:srgbClr val="FF9933"/>
              </a:buClr>
              <a:buSzPct val="100000"/>
              <a:defRPr/>
            </a:pPr>
            <a:r>
              <a:rPr lang="en-US" sz="2000" b="1" kern="0" dirty="0">
                <a:solidFill>
                  <a:srgbClr val="000000"/>
                </a:solidFill>
                <a:latin typeface="Arial"/>
                <a:cs typeface="Arial"/>
              </a:rPr>
              <a:t>Specific BMS “Education” version</a:t>
            </a:r>
          </a:p>
          <a:p>
            <a:pPr marL="342900" lvl="1" indent="-342900" fontAlgn="base">
              <a:spcBef>
                <a:spcPts val="280"/>
              </a:spcBef>
              <a:spcAft>
                <a:spcPct val="0"/>
              </a:spcAft>
              <a:buClr>
                <a:srgbClr val="FF9933"/>
              </a:buClr>
              <a:buSzPct val="100000"/>
              <a:buFont typeface="Wingdings" pitchFamily="2" charset="2"/>
              <a:buChar char="§"/>
              <a:defRPr/>
            </a:pPr>
            <a:r>
              <a:rPr lang="en-US" sz="2000" dirty="0"/>
              <a:t>Installation on a local or web server</a:t>
            </a:r>
          </a:p>
          <a:p>
            <a:pPr marL="342900" lvl="1" indent="-342900" fontAlgn="base">
              <a:spcBef>
                <a:spcPts val="280"/>
              </a:spcBef>
              <a:spcAft>
                <a:spcPct val="0"/>
              </a:spcAft>
              <a:buClr>
                <a:srgbClr val="FF9933"/>
              </a:buClr>
              <a:buSzPct val="100000"/>
              <a:buFont typeface="Wingdings" pitchFamily="2" charset="2"/>
              <a:buChar char="§"/>
              <a:defRPr/>
            </a:pPr>
            <a:r>
              <a:rPr lang="en-US" sz="2000" dirty="0"/>
              <a:t>Concomitant use by multiple users/students</a:t>
            </a:r>
          </a:p>
          <a:p>
            <a:pPr marL="0" marR="0" lvl="1" fontAlgn="base">
              <a:lnSpc>
                <a:spcPct val="100000"/>
              </a:lnSpc>
              <a:spcBef>
                <a:spcPct val="20000"/>
              </a:spcBef>
              <a:spcAft>
                <a:spcPct val="0"/>
              </a:spcAft>
              <a:buClr>
                <a:srgbClr val="FF9933"/>
              </a:buClr>
              <a:buSzPct val="100000"/>
              <a:tabLst/>
              <a:defRPr/>
            </a:pPr>
            <a:r>
              <a:rPr lang="en-US" sz="2000" b="1" kern="0" dirty="0">
                <a:solidFill>
                  <a:srgbClr val="000000"/>
                </a:solidFill>
                <a:latin typeface="Arial"/>
                <a:cs typeface="Arial"/>
              </a:rPr>
              <a:t>Implementation of academic learning</a:t>
            </a:r>
            <a:endParaRPr lang="en-GB" sz="2000" b="1" kern="0" dirty="0">
              <a:solidFill>
                <a:srgbClr val="000000"/>
              </a:solidFill>
              <a:latin typeface="Arial"/>
              <a:cs typeface="Arial"/>
            </a:endParaRPr>
          </a:p>
          <a:p>
            <a:pPr marL="342900" marR="0" lvl="1" indent="-342900" fontAlgn="base">
              <a:lnSpc>
                <a:spcPct val="100000"/>
              </a:lnSpc>
              <a:spcBef>
                <a:spcPts val="280"/>
              </a:spcBef>
              <a:spcAft>
                <a:spcPct val="0"/>
              </a:spcAft>
              <a:buClr>
                <a:srgbClr val="FF9933"/>
              </a:buClr>
              <a:buSzPct val="100000"/>
              <a:buFont typeface="Wingdings" pitchFamily="2" charset="2"/>
              <a:buChar char="§"/>
              <a:tabLst/>
              <a:defRPr/>
            </a:pPr>
            <a:r>
              <a:rPr lang="en-GB" sz="2000" dirty="0"/>
              <a:t>Tutorials and practical exercises available</a:t>
            </a:r>
          </a:p>
          <a:p>
            <a:pPr marL="342900" marR="0" lvl="1" indent="-342900" fontAlgn="base">
              <a:lnSpc>
                <a:spcPct val="100000"/>
              </a:lnSpc>
              <a:spcBef>
                <a:spcPts val="280"/>
              </a:spcBef>
              <a:spcAft>
                <a:spcPct val="0"/>
              </a:spcAft>
              <a:buClr>
                <a:srgbClr val="FF9933"/>
              </a:buClr>
              <a:buSzPct val="100000"/>
              <a:buFont typeface="Wingdings" pitchFamily="2" charset="2"/>
              <a:buChar char="§"/>
              <a:tabLst/>
              <a:defRPr/>
            </a:pPr>
            <a:r>
              <a:rPr lang="en-GB" sz="2000" dirty="0"/>
              <a:t>Simulate/compare breeding programme approaches</a:t>
            </a:r>
          </a:p>
          <a:p>
            <a:pPr marL="0" lvl="1" fontAlgn="base">
              <a:spcBef>
                <a:spcPct val="20000"/>
              </a:spcBef>
              <a:spcAft>
                <a:spcPct val="0"/>
              </a:spcAft>
              <a:buClr>
                <a:srgbClr val="FF9933"/>
              </a:buClr>
              <a:buSzPct val="100000"/>
              <a:defRPr/>
            </a:pPr>
            <a:r>
              <a:rPr lang="en-US" sz="2000" b="1" kern="0" dirty="0">
                <a:solidFill>
                  <a:srgbClr val="000000"/>
                </a:solidFill>
                <a:latin typeface="Arial"/>
                <a:cs typeface="Arial"/>
              </a:rPr>
              <a:t>Added value to students and universities:</a:t>
            </a:r>
          </a:p>
          <a:p>
            <a:pPr marL="342900" lvl="1" indent="-342900" fontAlgn="base">
              <a:spcBef>
                <a:spcPts val="280"/>
              </a:spcBef>
              <a:spcAft>
                <a:spcPct val="0"/>
              </a:spcAft>
              <a:buClr>
                <a:srgbClr val="FF9933"/>
              </a:buClr>
              <a:buSzPct val="100000"/>
              <a:buFont typeface="Wingdings" pitchFamily="2" charset="2"/>
              <a:buChar char="§"/>
              <a:defRPr/>
            </a:pPr>
            <a:r>
              <a:rPr lang="en-US" sz="2000" dirty="0"/>
              <a:t>Exposure to modern and comprehensive analytical pipeline</a:t>
            </a:r>
          </a:p>
          <a:p>
            <a:pPr marL="342900" lvl="1" indent="-342900" fontAlgn="base">
              <a:spcBef>
                <a:spcPts val="280"/>
              </a:spcBef>
              <a:spcAft>
                <a:spcPct val="0"/>
              </a:spcAft>
              <a:buClr>
                <a:srgbClr val="FF9933"/>
              </a:buClr>
              <a:buSzPct val="100000"/>
              <a:buFont typeface="Wingdings" pitchFamily="2" charset="2"/>
              <a:buChar char="§"/>
              <a:defRPr/>
            </a:pPr>
            <a:r>
              <a:rPr lang="en-US" sz="2000" dirty="0"/>
              <a:t>Facilitate integration into private companies</a:t>
            </a:r>
          </a:p>
          <a:p>
            <a:pPr marL="342900" lvl="1" indent="-342900" fontAlgn="base">
              <a:spcBef>
                <a:spcPts val="280"/>
              </a:spcBef>
              <a:spcAft>
                <a:spcPct val="0"/>
              </a:spcAft>
              <a:buClr>
                <a:srgbClr val="FF9933"/>
              </a:buClr>
              <a:buSzPct val="100000"/>
              <a:buFont typeface="Wingdings" pitchFamily="2" charset="2"/>
              <a:buChar char="§"/>
              <a:defRPr/>
            </a:pPr>
            <a:r>
              <a:rPr lang="en-US" sz="2000" dirty="0"/>
              <a:t>BMS installation can include a production version for:</a:t>
            </a:r>
          </a:p>
          <a:p>
            <a:pPr marL="742950" lvl="1" indent="-285750" fontAlgn="base">
              <a:spcBef>
                <a:spcPct val="20000"/>
              </a:spcBef>
              <a:spcAft>
                <a:spcPct val="0"/>
              </a:spcAft>
              <a:buClr>
                <a:srgbClr val="1CAA19"/>
              </a:buClr>
              <a:buSzPct val="100000"/>
              <a:buFont typeface="Wingdings" pitchFamily="2" charset="2"/>
              <a:buChar char="ü"/>
              <a:defRPr/>
            </a:pPr>
            <a:r>
              <a:rPr lang="en-US" sz="1600" dirty="0"/>
              <a:t>Breeding activities (teachers and Student practical work)</a:t>
            </a:r>
          </a:p>
          <a:p>
            <a:pPr marL="0" lvl="1" fontAlgn="base">
              <a:spcBef>
                <a:spcPct val="20000"/>
              </a:spcBef>
              <a:spcAft>
                <a:spcPct val="0"/>
              </a:spcAft>
              <a:buClr>
                <a:srgbClr val="FF9933"/>
              </a:buClr>
              <a:buSzPct val="100000"/>
              <a:defRPr/>
            </a:pPr>
            <a:r>
              <a:rPr lang="en-US" sz="2000" b="1" kern="0" dirty="0">
                <a:solidFill>
                  <a:srgbClr val="000000"/>
                </a:solidFill>
                <a:latin typeface="Arial"/>
                <a:cs typeface="Arial"/>
              </a:rPr>
              <a:t>Adoption</a:t>
            </a:r>
          </a:p>
          <a:p>
            <a:pPr marL="342900" lvl="1" indent="-342900" fontAlgn="base">
              <a:spcBef>
                <a:spcPts val="280"/>
              </a:spcBef>
              <a:spcAft>
                <a:spcPct val="0"/>
              </a:spcAft>
              <a:buClr>
                <a:srgbClr val="FF9933"/>
              </a:buClr>
              <a:buSzPct val="100000"/>
              <a:buFont typeface="Wingdings" pitchFamily="2" charset="2"/>
              <a:buChar char="§"/>
              <a:defRPr/>
            </a:pPr>
            <a:r>
              <a:rPr lang="en-US" sz="2000" dirty="0"/>
              <a:t>A dozen </a:t>
            </a:r>
            <a:r>
              <a:rPr lang="en-GB" sz="2000" dirty="0"/>
              <a:t>universities and schools of agriculture adopted the BMS (accreditation)</a:t>
            </a:r>
          </a:p>
          <a:p>
            <a:pPr marL="342900" lvl="1" indent="-342900" fontAlgn="base">
              <a:spcBef>
                <a:spcPts val="280"/>
              </a:spcBef>
              <a:spcAft>
                <a:spcPct val="0"/>
              </a:spcAft>
              <a:buClr>
                <a:srgbClr val="FF9933"/>
              </a:buClr>
              <a:buSzPct val="100000"/>
              <a:buFont typeface="Wingdings" pitchFamily="2" charset="2"/>
              <a:buChar char="§"/>
              <a:defRPr/>
            </a:pPr>
            <a:r>
              <a:rPr lang="en-GB" sz="2000" dirty="0"/>
              <a:t>“Improved MSc Cultivar Development for Africa” (</a:t>
            </a:r>
            <a:r>
              <a:rPr lang="en-US" sz="2000" dirty="0"/>
              <a:t>BMGF) Ghana, Makerere-Uganda, UKZN- South Africa under leadership of ISU</a:t>
            </a:r>
          </a:p>
          <a:p>
            <a:pPr marL="342900" lvl="1" indent="-342900" fontAlgn="base">
              <a:spcBef>
                <a:spcPts val="280"/>
              </a:spcBef>
              <a:spcAft>
                <a:spcPct val="0"/>
              </a:spcAft>
              <a:buClr>
                <a:srgbClr val="FF9933"/>
              </a:buClr>
              <a:buSzPct val="100000"/>
              <a:buFont typeface="Wingdings" pitchFamily="2" charset="2"/>
              <a:buChar char="§"/>
              <a:defRPr/>
            </a:pPr>
            <a:r>
              <a:rPr lang="en-GB" sz="2000" dirty="0"/>
              <a:t> </a:t>
            </a:r>
            <a:endParaRPr lang="en-US" sz="1600" dirty="0"/>
          </a:p>
          <a:p>
            <a:pPr marL="342900" lvl="1" indent="-342900" fontAlgn="base">
              <a:spcBef>
                <a:spcPct val="20000"/>
              </a:spcBef>
              <a:spcAft>
                <a:spcPts val="300"/>
              </a:spcAft>
              <a:buClr>
                <a:srgbClr val="FF9933"/>
              </a:buClr>
              <a:buSzPct val="100000"/>
              <a:buFont typeface="Wingdings" pitchFamily="2" charset="2"/>
              <a:buChar char="§"/>
              <a:defRPr/>
            </a:pPr>
            <a:endParaRPr lang="en-GB" sz="1600" dirty="0"/>
          </a:p>
          <a:p>
            <a:pPr marL="342900" indent="-342900" fontAlgn="base">
              <a:spcBef>
                <a:spcPct val="20000"/>
              </a:spcBef>
              <a:spcAft>
                <a:spcPts val="300"/>
              </a:spcAft>
              <a:buClr>
                <a:srgbClr val="FF9933"/>
              </a:buClr>
              <a:buSzPct val="100000"/>
              <a:buFont typeface="Wingdings" pitchFamily="2" charset="2"/>
              <a:buChar char="§"/>
              <a:defRPr/>
            </a:pPr>
            <a:endParaRPr lang="en-GB" sz="1600" dirty="0"/>
          </a:p>
        </p:txBody>
      </p:sp>
      <p:sp>
        <p:nvSpPr>
          <p:cNvPr id="5" name="Rechteck 3"/>
          <p:cNvSpPr/>
          <p:nvPr/>
        </p:nvSpPr>
        <p:spPr>
          <a:xfrm>
            <a:off x="1143000" y="6535579"/>
            <a:ext cx="4572000" cy="246221"/>
          </a:xfrm>
          <a:prstGeom prst="rect">
            <a:avLst/>
          </a:prstGeom>
        </p:spPr>
        <p:txBody>
          <a:bodyPr wrap="square">
            <a:spAutoFit/>
          </a:bodyPr>
          <a:lstStyle/>
          <a:p>
            <a:r>
              <a:rPr lang="en-US" sz="1000" i="1" dirty="0"/>
              <a:t>Enabling the Plant Breeding Revolution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838200"/>
            <a:ext cx="21336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62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2433777"/>
            <a:ext cx="6908800" cy="707886"/>
          </a:xfrm>
        </p:spPr>
        <p:txBody>
          <a:bodyPr/>
          <a:lstStyle/>
          <a:p>
            <a:r>
              <a:rPr lang="en-US" dirty="0"/>
              <a:t>Evolution of the BMS</a:t>
            </a:r>
          </a:p>
        </p:txBody>
      </p:sp>
      <p:sp>
        <p:nvSpPr>
          <p:cNvPr id="7" name="Subtitle 1"/>
          <p:cNvSpPr>
            <a:spLocks noGrp="1"/>
          </p:cNvSpPr>
          <p:nvPr>
            <p:ph type="subTitle" idx="1"/>
          </p:nvPr>
        </p:nvSpPr>
        <p:spPr>
          <a:xfrm>
            <a:off x="468313" y="3140075"/>
            <a:ext cx="7913687" cy="1152525"/>
          </a:xfrm>
        </p:spPr>
        <p:txBody>
          <a:bodyPr/>
          <a:lstStyle/>
          <a:p>
            <a:r>
              <a:rPr lang="en-US" dirty="0"/>
              <a:t>Food productivity and security</a:t>
            </a:r>
          </a:p>
        </p:txBody>
      </p:sp>
      <p:sp>
        <p:nvSpPr>
          <p:cNvPr id="5" name="Rechteck 3"/>
          <p:cNvSpPr/>
          <p:nvPr/>
        </p:nvSpPr>
        <p:spPr>
          <a:xfrm>
            <a:off x="1143000" y="6535579"/>
            <a:ext cx="4572000" cy="246221"/>
          </a:xfrm>
          <a:prstGeom prst="rect">
            <a:avLst/>
          </a:prstGeom>
        </p:spPr>
        <p:txBody>
          <a:bodyPr wrap="square">
            <a:spAutoFit/>
          </a:bodyPr>
          <a:lstStyle/>
          <a:p>
            <a:r>
              <a:rPr lang="en-US" sz="1000" i="1" dirty="0"/>
              <a:t>Enabling the Plant Breeding Revolution</a:t>
            </a:r>
          </a:p>
        </p:txBody>
      </p:sp>
    </p:spTree>
    <p:extLst>
      <p:ext uri="{BB962C8B-B14F-4D97-AF65-F5344CB8AC3E}">
        <p14:creationId xmlns:p14="http://schemas.microsoft.com/office/powerpoint/2010/main" val="1662647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78848" y="2667000"/>
            <a:ext cx="6565152" cy="480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81000" y="-152400"/>
            <a:ext cx="8534400" cy="1905000"/>
          </a:xfrm>
        </p:spPr>
        <p:txBody>
          <a:bodyPr/>
          <a:lstStyle/>
          <a:p>
            <a:r>
              <a:rPr lang="en-GB" sz="2200" b="1" dirty="0"/>
              <a:t>IFAD project: Enhancing institutional breeding capacity in Ghana, Senegal and Uganda to develop climate resilient crops for African smallholder farmers </a:t>
            </a:r>
            <a:br>
              <a:rPr lang="en-US" sz="2000" b="1" cap="all" dirty="0"/>
            </a:br>
            <a:endParaRPr lang="en-GB" sz="2000" b="1" dirty="0"/>
          </a:p>
        </p:txBody>
      </p:sp>
      <p:pic>
        <p:nvPicPr>
          <p:cNvPr id="6" name="Content Placeholder 5"/>
          <p:cNvPicPr>
            <a:picLocks noGrp="1"/>
          </p:cNvPicPr>
          <p:nvPr>
            <p:ph idx="1"/>
          </p:nvPr>
        </p:nvPicPr>
        <p:blipFill>
          <a:blip r:embed="rId2"/>
          <a:stretch>
            <a:fillRect/>
          </a:stretch>
        </p:blipFill>
        <p:spPr>
          <a:xfrm>
            <a:off x="591944" y="1050925"/>
            <a:ext cx="7659548" cy="5121275"/>
          </a:xfrm>
          <a:prstGeom prst="rect">
            <a:avLst/>
          </a:prstGeom>
        </p:spPr>
      </p:pic>
      <p:sp>
        <p:nvSpPr>
          <p:cNvPr id="3" name="TextBox 2"/>
          <p:cNvSpPr txBox="1"/>
          <p:nvPr/>
        </p:nvSpPr>
        <p:spPr>
          <a:xfrm>
            <a:off x="1447800" y="6096000"/>
            <a:ext cx="7272247" cy="646331"/>
          </a:xfrm>
          <a:prstGeom prst="rect">
            <a:avLst/>
          </a:prstGeom>
          <a:noFill/>
        </p:spPr>
        <p:txBody>
          <a:bodyPr wrap="none" rtlCol="0">
            <a:spAutoFit/>
          </a:bodyPr>
          <a:lstStyle/>
          <a:p>
            <a:r>
              <a:rPr lang="en-US" dirty="0"/>
              <a:t>Led by NARS under the facilitation of IBP and </a:t>
            </a:r>
            <a:r>
              <a:rPr lang="en-US" dirty="0" err="1"/>
              <a:t>AfricaRice</a:t>
            </a:r>
            <a:r>
              <a:rPr lang="en-US" dirty="0"/>
              <a:t> (2018-2021)</a:t>
            </a:r>
          </a:p>
          <a:p>
            <a:r>
              <a:rPr lang="en-US" dirty="0"/>
              <a:t>Core crops: Groundnut, rice plus bean, cowpea and sorghum</a:t>
            </a:r>
          </a:p>
        </p:txBody>
      </p:sp>
    </p:spTree>
    <p:extLst>
      <p:ext uri="{BB962C8B-B14F-4D97-AF65-F5344CB8AC3E}">
        <p14:creationId xmlns:p14="http://schemas.microsoft.com/office/powerpoint/2010/main" val="1758308228"/>
      </p:ext>
    </p:extLst>
  </p:cSld>
  <p:clrMapOvr>
    <a:masterClrMapping/>
  </p:clrMapOvr>
</p:sld>
</file>

<file path=ppt/theme/theme1.xml><?xml version="1.0" encoding="utf-8"?>
<a:theme xmlns:a="http://schemas.openxmlformats.org/drawingml/2006/main" name="1_Office Theme">
  <a:themeElements>
    <a:clrScheme name="IBP Standard Colours">
      <a:dk1>
        <a:srgbClr val="000000"/>
      </a:dk1>
      <a:lt1>
        <a:srgbClr val="FFFFFF"/>
      </a:lt1>
      <a:dk2>
        <a:srgbClr val="444444"/>
      </a:dk2>
      <a:lt2>
        <a:srgbClr val="BED6B2"/>
      </a:lt2>
      <a:accent1>
        <a:srgbClr val="F47F2B"/>
      </a:accent1>
      <a:accent2>
        <a:srgbClr val="00508D"/>
      </a:accent2>
      <a:accent3>
        <a:srgbClr val="668425"/>
      </a:accent3>
      <a:accent4>
        <a:srgbClr val="2B80F4"/>
      </a:accent4>
      <a:accent5>
        <a:srgbClr val="43D23A"/>
      </a:accent5>
      <a:accent6>
        <a:srgbClr val="9E000F"/>
      </a:accent6>
      <a:hlink>
        <a:srgbClr val="00508D"/>
      </a:hlink>
      <a:folHlink>
        <a:srgbClr val="2B80F4"/>
      </a:folHlink>
    </a:clrScheme>
    <a:fontScheme name="1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7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IBP_PPT-template3</Template>
  <TotalTime>21309</TotalTime>
  <Words>713</Words>
  <Application>Microsoft Macintosh PowerPoint</Application>
  <PresentationFormat>On-screen Show (4:3)</PresentationFormat>
  <Paragraphs>109</Paragraphs>
  <Slides>15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ＭＳ Ｐゴシック</vt:lpstr>
      <vt:lpstr>Arial</vt:lpstr>
      <vt:lpstr>Calibri</vt:lpstr>
      <vt:lpstr>Corbel</vt:lpstr>
      <vt:lpstr>League Spartan</vt:lpstr>
      <vt:lpstr>Mangal</vt:lpstr>
      <vt:lpstr>Times New Roman</vt:lpstr>
      <vt:lpstr>Wingdings</vt:lpstr>
      <vt:lpstr>1_Office Theme</vt:lpstr>
      <vt:lpstr>PowerPoint Presentation</vt:lpstr>
      <vt:lpstr>Our main drivers</vt:lpstr>
      <vt:lpstr>Our core activity so far</vt:lpstr>
      <vt:lpstr>PowerPoint Presentation</vt:lpstr>
      <vt:lpstr>PowerPoint Presentation</vt:lpstr>
      <vt:lpstr>In transfer of technology the technical part is the easiest one, sustainable adoption is the most challenging one!</vt:lpstr>
      <vt:lpstr>PowerPoint Presentation</vt:lpstr>
      <vt:lpstr>Evolution of the BMS</vt:lpstr>
      <vt:lpstr>IFAD project: Enhancing institutional breeding capacity in Ghana, Senegal and Uganda to develop climate resilient crops for African smallholder farmers  </vt:lpstr>
      <vt:lpstr>Broadening of our scope: Linking actors along crop value chains from a data/knowledge management perspective </vt:lpstr>
      <vt:lpstr>Food Productivity value chain: the BMS/IBP</vt:lpstr>
      <vt:lpstr>Food Productivity value chain: the BMS/IBP</vt:lpstr>
      <vt:lpstr>Food Productivity value chain: the BMS/IBP</vt:lpstr>
      <vt:lpstr>Conclusions and Perspectives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BOIRE, Valérie (GCP)</dc:creator>
  <cp:lastModifiedBy>Microsoft Office User</cp:lastModifiedBy>
  <cp:revision>540</cp:revision>
  <dcterms:created xsi:type="dcterms:W3CDTF">2014-11-18T17:11:33Z</dcterms:created>
  <dcterms:modified xsi:type="dcterms:W3CDTF">2018-10-27T06:10:28Z</dcterms:modified>
</cp:coreProperties>
</file>