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07" r:id="rId5"/>
    <p:sldId id="557" r:id="rId6"/>
    <p:sldId id="556" r:id="rId7"/>
    <p:sldId id="395" r:id="rId8"/>
    <p:sldId id="559" r:id="rId9"/>
    <p:sldId id="560" r:id="rId10"/>
    <p:sldId id="561" r:id="rId11"/>
    <p:sldId id="562" r:id="rId12"/>
    <p:sldId id="563" r:id="rId13"/>
    <p:sldId id="564" r:id="rId14"/>
    <p:sldId id="565" r:id="rId15"/>
    <p:sldId id="26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ine Birung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01E"/>
    <a:srgbClr val="682622"/>
    <a:srgbClr val="63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0" autoAdjust="0"/>
    <p:restoredTop sz="96835" autoAdjust="0"/>
  </p:normalViewPr>
  <p:slideViewPr>
    <p:cSldViewPr>
      <p:cViewPr varScale="1">
        <p:scale>
          <a:sx n="144" d="100"/>
          <a:sy n="144" d="100"/>
        </p:scale>
        <p:origin x="1232"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7k/1vhndyvn6rv76ll5h6mrdj7hy87f2n/T/com.microsoft.Outlook/Outlook%20Temp/DLB%20alumni%20master%20data%20file%20(v13%2025.10.2018)%20inc%20beca%20and%20acci%20up%20to%2025%20Oct%202018%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r/folders/7k/1vhndyvn6rv76ll5h6mrdj7hy87f2n/T/com.microsoft.Outlook/Outlook%20Temp/DLB%20alumni%20master%20data%20file%20(v13%2025.10.2018)%20inc%20beca%20and%20acci%20up%20to%2025%20Oct%202018%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ar/folders/7k/1vhndyvn6rv76ll5h6mrdj7hy87f2n/T/com.microsoft.Outlook/Outlook%20Temp/DLB%20alumni%20master%20data%20file%20(v13%2025.10.2018)%20inc%20beca%20and%20acci%20up%20to%2025%20Oct%202018%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7k/1vhndyvn6rv76ll5h6mrdj7hy87f2n/T/com.microsoft.Outlook/Outlook%20Temp/DLB%20alumni%20master%20data%20file%20(v13%2025.10.2018)%20inc%20beca%20and%20acci%20up%20to%2025%20Oct%202018%20(fina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a:t>DLB Alumini by Gender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4EB-A848-BB14-CD757EA5921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4EB-A848-BB14-CD757EA59211}"/>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4EB-A848-BB14-CD757EA59211}"/>
              </c:ext>
            </c:extLst>
          </c:dPt>
          <c:dLbls>
            <c:dLbl>
              <c:idx val="0"/>
              <c:dLblPos val="inEnd"/>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4EB-A848-BB14-CD757EA59211}"/>
                </c:ext>
              </c:extLst>
            </c:dLbl>
            <c:dLbl>
              <c:idx val="1"/>
              <c:dLblPos val="inEnd"/>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4EB-A848-BB14-CD757EA59211}"/>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'Consolidated data 25.10.18'!$B$16:$B$18</c:f>
              <c:strCache>
                <c:ptCount val="2"/>
                <c:pt idx="0">
                  <c:v>Male</c:v>
                </c:pt>
                <c:pt idx="1">
                  <c:v>Female</c:v>
                </c:pt>
              </c:strCache>
            </c:strRef>
          </c:cat>
          <c:val>
            <c:numRef>
              <c:f>'Consolidated data 25.10.18'!$C$16:$C$18</c:f>
              <c:numCache>
                <c:formatCode>General</c:formatCode>
                <c:ptCount val="3"/>
                <c:pt idx="0">
                  <c:v>280</c:v>
                </c:pt>
                <c:pt idx="1">
                  <c:v>104</c:v>
                </c:pt>
              </c:numCache>
            </c:numRef>
          </c:val>
          <c:extLst>
            <c:ext xmlns:c16="http://schemas.microsoft.com/office/drawing/2014/chart" uri="{C3380CC4-5D6E-409C-BE32-E72D297353CC}">
              <c16:uniqueId val="{00000006-C4EB-A848-BB14-CD757EA59211}"/>
            </c:ext>
          </c:extLst>
        </c:ser>
        <c:ser>
          <c:idx val="1"/>
          <c:order val="1"/>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8-C4EB-A848-BB14-CD757EA59211}"/>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A-C4EB-A848-BB14-CD757EA59211}"/>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C-C4EB-A848-BB14-CD757EA59211}"/>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'Consolidated data 25.10.18'!$B$16:$B$18</c:f>
              <c:strCache>
                <c:ptCount val="2"/>
                <c:pt idx="0">
                  <c:v>Male</c:v>
                </c:pt>
                <c:pt idx="1">
                  <c:v>Female</c:v>
                </c:pt>
              </c:strCache>
            </c:strRef>
          </c:cat>
          <c:val>
            <c:numRef>
              <c:f>'Consolidated data 25.10.18'!$D$16:$D$18</c:f>
              <c:numCache>
                <c:formatCode>0.0</c:formatCode>
                <c:ptCount val="3"/>
                <c:pt idx="0">
                  <c:v>72.916666666666657</c:v>
                </c:pt>
                <c:pt idx="1">
                  <c:v>27.083333333333332</c:v>
                </c:pt>
              </c:numCache>
            </c:numRef>
          </c:val>
          <c:extLst>
            <c:ext xmlns:c16="http://schemas.microsoft.com/office/drawing/2014/chart" uri="{C3380CC4-5D6E-409C-BE32-E72D297353CC}">
              <c16:uniqueId val="{0000000D-C4EB-A848-BB14-CD757EA59211}"/>
            </c:ext>
          </c:extLst>
        </c:ser>
        <c:dLbls>
          <c:dLblPos val="inEnd"/>
          <c:showLegendKey val="0"/>
          <c:showVal val="0"/>
          <c:showCatName val="0"/>
          <c:showSerName val="0"/>
          <c:showPercent val="1"/>
          <c:showBubbleSize val="0"/>
          <c:showLeaderLines val="0"/>
        </c:dLbls>
      </c:pie3DChart>
      <c:spPr>
        <a:noFill/>
        <a:ln>
          <a:noFill/>
        </a:ln>
        <a:effectLst/>
      </c:spPr>
    </c:plotArea>
    <c:legend>
      <c:legendPos val="b"/>
      <c:legendEntry>
        <c:idx val="2"/>
        <c:delete val="1"/>
      </c:legendEntry>
      <c:layout>
        <c:manualLayout>
          <c:xMode val="edge"/>
          <c:yMode val="edge"/>
          <c:x val="0.28487243555747477"/>
          <c:y val="0.81638556616153279"/>
          <c:w val="0.40363308688971666"/>
          <c:h val="0.10811929420961196"/>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DLB </a:t>
            </a:r>
            <a:r>
              <a:rPr lang="en-US" b="1" dirty="0" err="1"/>
              <a:t>Alumini</a:t>
            </a:r>
            <a:r>
              <a:rPr lang="en-US" b="1" dirty="0"/>
              <a:t> by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dLbl>
              <c:idx val="0"/>
              <c:layout>
                <c:manualLayout>
                  <c:x val="-1.6666666666666666E-2"/>
                  <c:y val="2.30555555555555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1B-8341-828B-CB4F75AC7DA5}"/>
                </c:ext>
              </c:extLst>
            </c:dLbl>
            <c:dLbl>
              <c:idx val="1"/>
              <c:layout>
                <c:manualLayout>
                  <c:x val="2.7777777777777779E-3"/>
                  <c:y val="1.06022163896179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1B-8341-828B-CB4F75AC7D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'Consolidated data 25.10.18'!$B$24:$B$26</c:f>
              <c:strCache>
                <c:ptCount val="3"/>
                <c:pt idx="0">
                  <c:v>Africa</c:v>
                </c:pt>
                <c:pt idx="1">
                  <c:v>Asia &amp; Australia</c:v>
                </c:pt>
                <c:pt idx="2">
                  <c:v>Europe &amp; Middle East</c:v>
                </c:pt>
              </c:strCache>
            </c:strRef>
          </c:cat>
          <c:val>
            <c:numRef>
              <c:f>'Consolidated data 25.10.18'!$C$24:$C$26</c:f>
              <c:numCache>
                <c:formatCode>General</c:formatCode>
                <c:ptCount val="3"/>
                <c:pt idx="0">
                  <c:v>357</c:v>
                </c:pt>
                <c:pt idx="1">
                  <c:v>29</c:v>
                </c:pt>
                <c:pt idx="2">
                  <c:v>4</c:v>
                </c:pt>
              </c:numCache>
            </c:numRef>
          </c:val>
          <c:extLst>
            <c:ext xmlns:c16="http://schemas.microsoft.com/office/drawing/2014/chart" uri="{C3380CC4-5D6E-409C-BE32-E72D297353CC}">
              <c16:uniqueId val="{00000000-B31B-8341-828B-CB4F75AC7DA5}"/>
            </c:ext>
          </c:extLst>
        </c:ser>
        <c:ser>
          <c:idx val="1"/>
          <c:order val="1"/>
          <c:spPr>
            <a:solidFill>
              <a:schemeClr val="accent2"/>
            </a:solidFill>
            <a:ln w="19050">
              <a:solidFill>
                <a:schemeClr val="lt1"/>
              </a:solidFill>
            </a:ln>
            <a:effectLst/>
          </c:spPr>
          <c:invertIfNegative val="0"/>
          <c:dLbls>
            <c:dLbl>
              <c:idx val="0"/>
              <c:layout>
                <c:manualLayout>
                  <c:x val="2.7777777777777779E-3"/>
                  <c:y val="1.8425925925926012E-2"/>
                </c:manualLayout>
              </c:layout>
              <c:tx>
                <c:rich>
                  <a:bodyPr/>
                  <a:lstStyle/>
                  <a:p>
                    <a:fld id="{0B4BBA32-2CF2-6C4F-AFED-2E97FD9652F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1B-8341-828B-CB4F75AC7DA5}"/>
                </c:ext>
              </c:extLst>
            </c:dLbl>
            <c:dLbl>
              <c:idx val="1"/>
              <c:tx>
                <c:rich>
                  <a:bodyPr/>
                  <a:lstStyle/>
                  <a:p>
                    <a:fld id="{06B63A99-38E6-7749-99AE-1476579E729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50-CD43-948D-5EBF654685B4}"/>
                </c:ext>
              </c:extLst>
            </c:dLbl>
            <c:dLbl>
              <c:idx val="2"/>
              <c:tx>
                <c:rich>
                  <a:bodyPr/>
                  <a:lstStyle/>
                  <a:p>
                    <a:fld id="{B312A340-D2C0-854C-9005-B84708FC1963}"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50-CD43-948D-5EBF654685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'Consolidated data 25.10.18'!$B$24:$B$26</c:f>
              <c:strCache>
                <c:ptCount val="3"/>
                <c:pt idx="0">
                  <c:v>Africa</c:v>
                </c:pt>
                <c:pt idx="1">
                  <c:v>Asia &amp; Australia</c:v>
                </c:pt>
                <c:pt idx="2">
                  <c:v>Europe &amp; Middle East</c:v>
                </c:pt>
              </c:strCache>
            </c:strRef>
          </c:cat>
          <c:val>
            <c:numRef>
              <c:f>'Consolidated data 25.10.18'!$D$24:$D$26</c:f>
              <c:numCache>
                <c:formatCode>0.0</c:formatCode>
                <c:ptCount val="3"/>
                <c:pt idx="0">
                  <c:v>91.538461538461533</c:v>
                </c:pt>
                <c:pt idx="1">
                  <c:v>7.4358974358974361</c:v>
                </c:pt>
                <c:pt idx="2">
                  <c:v>1.0256410256410255</c:v>
                </c:pt>
              </c:numCache>
            </c:numRef>
          </c:val>
          <c:extLst>
            <c:ext xmlns:c16="http://schemas.microsoft.com/office/drawing/2014/chart" uri="{C3380CC4-5D6E-409C-BE32-E72D297353CC}">
              <c16:uniqueId val="{00000001-B31B-8341-828B-CB4F75AC7DA5}"/>
            </c:ext>
          </c:extLst>
        </c:ser>
        <c:dLbls>
          <c:showLegendKey val="0"/>
          <c:showVal val="0"/>
          <c:showCatName val="0"/>
          <c:showSerName val="0"/>
          <c:showPercent val="0"/>
          <c:showBubbleSize val="0"/>
        </c:dLbls>
        <c:gapWidth val="150"/>
        <c:axId val="1452644159"/>
        <c:axId val="1388053119"/>
      </c:barChart>
      <c:catAx>
        <c:axId val="14526441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88053119"/>
        <c:crosses val="autoZero"/>
        <c:auto val="1"/>
        <c:lblAlgn val="ctr"/>
        <c:lblOffset val="100"/>
        <c:noMultiLvlLbl val="0"/>
      </c:catAx>
      <c:valAx>
        <c:axId val="1388053119"/>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5264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dirty="0"/>
              <a:t>DLB </a:t>
            </a:r>
            <a:r>
              <a:rPr lang="en-US" sz="1400" dirty="0" err="1"/>
              <a:t>Alumini</a:t>
            </a:r>
            <a:r>
              <a:rPr lang="en-US" sz="1400" dirty="0"/>
              <a:t> by Sector of implementation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9BB-FB4C-8235-2D9603F198C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9BB-FB4C-8235-2D9603F198C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9BB-FB4C-8235-2D9603F198C7}"/>
              </c:ext>
            </c:extLst>
          </c:dPt>
          <c:dLbls>
            <c:dLbl>
              <c:idx val="0"/>
              <c:layout>
                <c:manualLayout>
                  <c:x val="-0.11299927448093389"/>
                  <c:y val="-0.2751132597131724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0762883298124319"/>
                      <c:h val="0.23813157852188394"/>
                    </c:manualLayout>
                  </c15:layout>
                </c:ext>
                <c:ext xmlns:c16="http://schemas.microsoft.com/office/drawing/2014/chart" uri="{C3380CC4-5D6E-409C-BE32-E72D297353CC}">
                  <c16:uniqueId val="{00000001-39BB-FB4C-8235-2D9603F198C7}"/>
                </c:ext>
              </c:extLst>
            </c:dLbl>
            <c:dLbl>
              <c:idx val="1"/>
              <c:layout>
                <c:manualLayout>
                  <c:x val="-0.11546694554585568"/>
                  <c:y val="0.1435112136072346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9BB-FB4C-8235-2D9603F198C7}"/>
                </c:ext>
              </c:extLst>
            </c:dLbl>
            <c:dLbl>
              <c:idx val="2"/>
              <c:layout>
                <c:manualLayout>
                  <c:x val="0.38180984391340567"/>
                  <c:y val="0.1007337375991959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9BB-FB4C-8235-2D9603F198C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'Consolidated data 25.10.18'!$B$33:$B$35</c:f>
              <c:strCache>
                <c:ptCount val="3"/>
                <c:pt idx="0">
                  <c:v>Public</c:v>
                </c:pt>
                <c:pt idx="1">
                  <c:v>Private</c:v>
                </c:pt>
                <c:pt idx="2">
                  <c:v>Foundations</c:v>
                </c:pt>
              </c:strCache>
            </c:strRef>
          </c:cat>
          <c:val>
            <c:numRef>
              <c:f>'Consolidated data 25.10.18'!$C$33:$C$35</c:f>
              <c:numCache>
                <c:formatCode>General</c:formatCode>
                <c:ptCount val="3"/>
                <c:pt idx="0">
                  <c:v>296</c:v>
                </c:pt>
                <c:pt idx="1">
                  <c:v>39</c:v>
                </c:pt>
                <c:pt idx="2">
                  <c:v>4</c:v>
                </c:pt>
              </c:numCache>
            </c:numRef>
          </c:val>
          <c:extLst>
            <c:ext xmlns:c16="http://schemas.microsoft.com/office/drawing/2014/chart" uri="{C3380CC4-5D6E-409C-BE32-E72D297353CC}">
              <c16:uniqueId val="{00000006-39BB-FB4C-8235-2D9603F198C7}"/>
            </c:ext>
          </c:extLst>
        </c:ser>
        <c:ser>
          <c:idx val="1"/>
          <c:order val="1"/>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8-39BB-FB4C-8235-2D9603F198C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A-39BB-FB4C-8235-2D9603F198C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C-39BB-FB4C-8235-2D9603F198C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'Consolidated data 25.10.18'!$B$33:$B$35</c:f>
              <c:strCache>
                <c:ptCount val="3"/>
                <c:pt idx="0">
                  <c:v>Public</c:v>
                </c:pt>
                <c:pt idx="1">
                  <c:v>Private</c:v>
                </c:pt>
                <c:pt idx="2">
                  <c:v>Foundations</c:v>
                </c:pt>
              </c:strCache>
            </c:strRef>
          </c:cat>
          <c:val>
            <c:numRef>
              <c:f>'Consolidated data 25.10.18'!$D$33:$D$35</c:f>
              <c:numCache>
                <c:formatCode>0.0</c:formatCode>
                <c:ptCount val="3"/>
                <c:pt idx="0">
                  <c:v>87.315634218289091</c:v>
                </c:pt>
                <c:pt idx="1">
                  <c:v>11.504424778761061</c:v>
                </c:pt>
                <c:pt idx="2">
                  <c:v>1.1799410029498525</c:v>
                </c:pt>
              </c:numCache>
            </c:numRef>
          </c:val>
          <c:extLst>
            <c:ext xmlns:c16="http://schemas.microsoft.com/office/drawing/2014/chart" uri="{C3380CC4-5D6E-409C-BE32-E72D297353CC}">
              <c16:uniqueId val="{0000000D-39BB-FB4C-8235-2D9603F198C7}"/>
            </c:ext>
          </c:extLst>
        </c:ser>
        <c:dLbls>
          <c:dLblPos val="inEnd"/>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0.29478885261293558"/>
          <c:y val="0.84858219211304953"/>
          <c:w val="0.39958218637304482"/>
          <c:h val="6.9282284272987438E-2"/>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DLB </a:t>
            </a:r>
            <a:r>
              <a:rPr lang="en-US" b="1" dirty="0" err="1"/>
              <a:t>Alumini</a:t>
            </a:r>
            <a:r>
              <a:rPr lang="en-US" b="1" dirty="0"/>
              <a:t> from 6 </a:t>
            </a:r>
            <a:r>
              <a:rPr lang="en-US" b="1" dirty="0" err="1"/>
              <a:t>Instituitions</a:t>
            </a:r>
            <a:endParaRPr lang="en-US" b="1" dirty="0"/>
          </a:p>
        </c:rich>
      </c:tx>
      <c:layout>
        <c:manualLayout>
          <c:xMode val="edge"/>
          <c:yMode val="edge"/>
          <c:x val="0.40313926479586404"/>
          <c:y val="0.3026131775116802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'Consolidated data 25.10.18'!$B$42:$B$48</c:f>
              <c:strCache>
                <c:ptCount val="7"/>
                <c:pt idx="0">
                  <c:v>NARS</c:v>
                </c:pt>
                <c:pt idx="1">
                  <c:v>Universities</c:v>
                </c:pt>
                <c:pt idx="2">
                  <c:v>Private organisations</c:v>
                </c:pt>
                <c:pt idx="3">
                  <c:v>CGIAR/IARCs</c:v>
                </c:pt>
                <c:pt idx="4">
                  <c:v>Other government orgs</c:v>
                </c:pt>
                <c:pt idx="5">
                  <c:v>Not known</c:v>
                </c:pt>
                <c:pt idx="6">
                  <c:v>NGO</c:v>
                </c:pt>
              </c:strCache>
            </c:strRef>
          </c:cat>
          <c:val>
            <c:numRef>
              <c:f>'Consolidated data 25.10.18'!$C$42:$C$48</c:f>
              <c:numCache>
                <c:formatCode>General</c:formatCode>
                <c:ptCount val="7"/>
                <c:pt idx="0">
                  <c:v>221</c:v>
                </c:pt>
                <c:pt idx="1">
                  <c:v>47</c:v>
                </c:pt>
                <c:pt idx="2">
                  <c:v>35</c:v>
                </c:pt>
                <c:pt idx="3">
                  <c:v>33</c:v>
                </c:pt>
                <c:pt idx="4">
                  <c:v>11</c:v>
                </c:pt>
                <c:pt idx="5">
                  <c:v>6</c:v>
                </c:pt>
                <c:pt idx="6">
                  <c:v>4</c:v>
                </c:pt>
              </c:numCache>
            </c:numRef>
          </c:val>
          <c:extLst>
            <c:ext xmlns:c16="http://schemas.microsoft.com/office/drawing/2014/chart" uri="{C3380CC4-5D6E-409C-BE32-E72D297353CC}">
              <c16:uniqueId val="{00000000-22B9-8949-A4C2-B4BF18C85A74}"/>
            </c:ext>
          </c:extLst>
        </c:ser>
        <c:ser>
          <c:idx val="1"/>
          <c:order val="1"/>
          <c:spPr>
            <a:solidFill>
              <a:schemeClr val="accent2"/>
            </a:solidFill>
            <a:ln>
              <a:noFill/>
            </a:ln>
            <a:effectLst/>
          </c:spPr>
          <c:invertIfNegative val="0"/>
          <c:dLbls>
            <c:dLbl>
              <c:idx val="0"/>
              <c:layout>
                <c:manualLayout>
                  <c:x val="5.1405588677978864E-3"/>
                  <c:y val="-2.314814814814831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558192441880821E-2"/>
                      <c:h val="0.10175925925925926"/>
                    </c:manualLayout>
                  </c15:layout>
                </c:ext>
                <c:ext xmlns:c16="http://schemas.microsoft.com/office/drawing/2014/chart" uri="{C3380CC4-5D6E-409C-BE32-E72D297353CC}">
                  <c16:uniqueId val="{00000002-22B9-8949-A4C2-B4BF18C85A74}"/>
                </c:ext>
              </c:extLst>
            </c:dLbl>
            <c:dLbl>
              <c:idx val="1"/>
              <c:layout>
                <c:manualLayout>
                  <c:x val="0"/>
                  <c:y val="-1.851833624963546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6698751309678797E-2"/>
                      <c:h val="5.0833333333333321E-2"/>
                    </c:manualLayout>
                  </c15:layout>
                </c:ext>
                <c:ext xmlns:c16="http://schemas.microsoft.com/office/drawing/2014/chart" uri="{C3380CC4-5D6E-409C-BE32-E72D297353CC}">
                  <c16:uniqueId val="{00000003-22B9-8949-A4C2-B4BF18C85A74}"/>
                </c:ext>
              </c:extLst>
            </c:dLbl>
            <c:dLbl>
              <c:idx val="2"/>
              <c:layout>
                <c:manualLayout>
                  <c:x val="2.5702794338989905E-3"/>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B9-8949-A4C2-B4BF18C85A74}"/>
                </c:ext>
              </c:extLst>
            </c:dLbl>
            <c:dLbl>
              <c:idx val="3"/>
              <c:layout>
                <c:manualLayout>
                  <c:x val="2.5702794338989432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B9-8949-A4C2-B4BF18C85A74}"/>
                </c:ext>
              </c:extLst>
            </c:dLbl>
            <c:dLbl>
              <c:idx val="4"/>
              <c:layout>
                <c:manualLayout>
                  <c:x val="7.7108383016969715E-3"/>
                  <c:y val="-1.851851851851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B9-8949-A4C2-B4BF18C85A74}"/>
                </c:ext>
              </c:extLst>
            </c:dLbl>
            <c:dLbl>
              <c:idx val="5"/>
              <c:layout>
                <c:manualLayout>
                  <c:x val="1.5421676603393943E-2"/>
                  <c:y val="-9.2590769903762027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697159355503446E-2"/>
                      <c:h val="8.7870370370370363E-2"/>
                    </c:manualLayout>
                  </c15:layout>
                </c:ext>
                <c:ext xmlns:c16="http://schemas.microsoft.com/office/drawing/2014/chart" uri="{C3380CC4-5D6E-409C-BE32-E72D297353CC}">
                  <c16:uniqueId val="{00000005-22B9-8949-A4C2-B4BF18C85A74}"/>
                </c:ext>
              </c:extLst>
            </c:dLbl>
            <c:dLbl>
              <c:idx val="6"/>
              <c:layout>
                <c:manualLayout>
                  <c:x val="0"/>
                  <c:y val="-2.3148148148148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B9-8949-A4C2-B4BF18C85A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'Consolidated data 25.10.18'!$B$42:$B$48</c:f>
              <c:strCache>
                <c:ptCount val="7"/>
                <c:pt idx="0">
                  <c:v>NARS</c:v>
                </c:pt>
                <c:pt idx="1">
                  <c:v>Universities</c:v>
                </c:pt>
                <c:pt idx="2">
                  <c:v>Private organisations</c:v>
                </c:pt>
                <c:pt idx="3">
                  <c:v>CGIAR/IARCs</c:v>
                </c:pt>
                <c:pt idx="4">
                  <c:v>Other government orgs</c:v>
                </c:pt>
                <c:pt idx="5">
                  <c:v>Not known</c:v>
                </c:pt>
                <c:pt idx="6">
                  <c:v>NGO</c:v>
                </c:pt>
              </c:strCache>
            </c:strRef>
          </c:cat>
          <c:val>
            <c:numRef>
              <c:f>'Consolidated data 25.10.18'!$D$42:$D$48</c:f>
              <c:numCache>
                <c:formatCode>0.0</c:formatCode>
                <c:ptCount val="7"/>
                <c:pt idx="0">
                  <c:v>61.904761904761905</c:v>
                </c:pt>
                <c:pt idx="1">
                  <c:v>13.165266106442578</c:v>
                </c:pt>
                <c:pt idx="2">
                  <c:v>9.8039215686274517</c:v>
                </c:pt>
                <c:pt idx="3">
                  <c:v>9.8000000000000007</c:v>
                </c:pt>
                <c:pt idx="4">
                  <c:v>3.081232492997199</c:v>
                </c:pt>
                <c:pt idx="5">
                  <c:v>0.06</c:v>
                </c:pt>
                <c:pt idx="6">
                  <c:v>0.04</c:v>
                </c:pt>
              </c:numCache>
            </c:numRef>
          </c:val>
          <c:extLst>
            <c:ext xmlns:c16="http://schemas.microsoft.com/office/drawing/2014/chart" uri="{C3380CC4-5D6E-409C-BE32-E72D297353CC}">
              <c16:uniqueId val="{00000001-22B9-8949-A4C2-B4BF18C85A74}"/>
            </c:ext>
          </c:extLst>
        </c:ser>
        <c:dLbls>
          <c:showLegendKey val="0"/>
          <c:showVal val="0"/>
          <c:showCatName val="0"/>
          <c:showSerName val="0"/>
          <c:showPercent val="0"/>
          <c:showBubbleSize val="0"/>
        </c:dLbls>
        <c:gapWidth val="182"/>
        <c:axId val="981912799"/>
        <c:axId val="1206543615"/>
      </c:barChart>
      <c:catAx>
        <c:axId val="981912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06543615"/>
        <c:crosses val="autoZero"/>
        <c:auto val="1"/>
        <c:lblAlgn val="ctr"/>
        <c:lblOffset val="100"/>
        <c:noMultiLvlLbl val="0"/>
      </c:catAx>
      <c:valAx>
        <c:axId val="1206543615"/>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191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06B2F7-862C-4C3D-96CC-88B8C4D87854}" type="datetimeFigureOut">
              <a:rPr lang="en-US" smtClean="0"/>
              <a:pPr/>
              <a:t>10/26/18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652C94-81DE-4A41-A470-17428C6BBA95}" type="slidenum">
              <a:rPr lang="en-US" smtClean="0"/>
              <a:pPr/>
              <a:t>‹#›</a:t>
            </a:fld>
            <a:endParaRPr lang="en-US"/>
          </a:p>
        </p:txBody>
      </p:sp>
    </p:spTree>
    <p:extLst>
      <p:ext uri="{BB962C8B-B14F-4D97-AF65-F5344CB8AC3E}">
        <p14:creationId xmlns:p14="http://schemas.microsoft.com/office/powerpoint/2010/main" val="254096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8DE27D-6EC4-412D-86AE-46F9D566106C}" type="datetimeFigureOut">
              <a:rPr lang="en-US"/>
              <a:pPr>
                <a:defRPr/>
              </a:pPr>
              <a:t>10/26/18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CA8AAB-0694-4B78-8FC8-3950FAED0702}" type="slidenum">
              <a:rPr lang="en-US"/>
              <a:pPr>
                <a:defRPr/>
              </a:pPr>
              <a:t>‹#›</a:t>
            </a:fld>
            <a:endParaRPr lang="en-US"/>
          </a:p>
        </p:txBody>
      </p:sp>
    </p:spTree>
    <p:extLst>
      <p:ext uri="{BB962C8B-B14F-4D97-AF65-F5344CB8AC3E}">
        <p14:creationId xmlns:p14="http://schemas.microsoft.com/office/powerpoint/2010/main" val="194921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79C1B-C476-4C38-BC19-C79A6B97E40A}" type="slidenum">
              <a:rPr lang="en-US" smtClean="0"/>
              <a:t>1</a:t>
            </a:fld>
            <a:endParaRPr lang="en-US"/>
          </a:p>
        </p:txBody>
      </p:sp>
    </p:spTree>
    <p:extLst>
      <p:ext uri="{BB962C8B-B14F-4D97-AF65-F5344CB8AC3E}">
        <p14:creationId xmlns:p14="http://schemas.microsoft.com/office/powerpoint/2010/main" val="94409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DB841EF-47C0-44DC-9DCF-F548741BD764}" type="slidenum">
              <a:rPr lang="en-US" smtClean="0"/>
              <a:pPr eaLnBrk="1" hangingPunct="1"/>
              <a:t>12</a:t>
            </a:fld>
            <a:endParaRPr lang="en-US"/>
          </a:p>
        </p:txBody>
      </p:sp>
    </p:spTree>
    <p:extLst>
      <p:ext uri="{BB962C8B-B14F-4D97-AF65-F5344CB8AC3E}">
        <p14:creationId xmlns:p14="http://schemas.microsoft.com/office/powerpoint/2010/main" val="19883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image001.png@01D16D8C.9C905A10"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www.cgiar.org/about-us/our-funders"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3500438"/>
          </a:xfrm>
          <a:prstGeom prst="rect">
            <a:avLst/>
          </a:prstGeom>
          <a:solidFill>
            <a:srgbClr val="68262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 name="Text Placeholder 3"/>
          <p:cNvSpPr>
            <a:spLocks noGrp="1"/>
          </p:cNvSpPr>
          <p:nvPr>
            <p:ph type="body" sz="quarter" idx="10" hasCustomPrompt="1"/>
          </p:nvPr>
        </p:nvSpPr>
        <p:spPr>
          <a:xfrm>
            <a:off x="609600" y="76200"/>
            <a:ext cx="8153400" cy="1445419"/>
          </a:xfrm>
          <a:prstGeom prst="rect">
            <a:avLst/>
          </a:prstGeom>
        </p:spPr>
        <p:txBody>
          <a:bodyPr/>
          <a:lstStyle>
            <a:lvl1pPr marL="0" indent="0" algn="ctr" eaLnBrk="1" hangingPunct="1">
              <a:lnSpc>
                <a:spcPts val="3200"/>
              </a:lnSpc>
              <a:buNone/>
              <a:defRPr sz="3200">
                <a:solidFill>
                  <a:schemeClr val="bg1"/>
                </a:solidFill>
                <a:latin typeface="+mj-lt"/>
              </a:defRPr>
            </a:lvl1pPr>
          </a:lstStyle>
          <a:p>
            <a:pPr algn="ctr" eaLnBrk="1" hangingPunct="1">
              <a:lnSpc>
                <a:spcPts val="3200"/>
              </a:lnSpc>
            </a:pPr>
            <a:r>
              <a:rPr lang="en-US" sz="3000" dirty="0">
                <a:solidFill>
                  <a:srgbClr val="FFFFFF"/>
                </a:solidFill>
              </a:rPr>
              <a:t>Minimum 0f 30 point</a:t>
            </a:r>
            <a:br>
              <a:rPr lang="en-US" sz="3000" dirty="0">
                <a:solidFill>
                  <a:srgbClr val="FFFFFF"/>
                </a:solidFill>
              </a:rPr>
            </a:br>
            <a:r>
              <a:rPr lang="en-US" sz="3000" dirty="0">
                <a:solidFill>
                  <a:srgbClr val="FFFFFF"/>
                </a:solidFill>
              </a:rPr>
              <a:t> and maximum 3 lines title</a:t>
            </a:r>
            <a:br>
              <a:rPr lang="en-US" sz="3000" dirty="0">
                <a:solidFill>
                  <a:srgbClr val="FFFFFF"/>
                </a:solidFill>
              </a:rPr>
            </a:br>
            <a:r>
              <a:rPr lang="en-US" sz="3000" dirty="0">
                <a:solidFill>
                  <a:srgbClr val="FFFFFF"/>
                </a:solidFill>
              </a:rPr>
              <a:t>Remove or change the pictures</a:t>
            </a:r>
          </a:p>
        </p:txBody>
      </p:sp>
      <p:sp>
        <p:nvSpPr>
          <p:cNvPr id="6" name="Text Placeholder 5"/>
          <p:cNvSpPr>
            <a:spLocks noGrp="1"/>
          </p:cNvSpPr>
          <p:nvPr>
            <p:ph type="body" sz="quarter" idx="11" hasCustomPrompt="1"/>
          </p:nvPr>
        </p:nvSpPr>
        <p:spPr>
          <a:xfrm>
            <a:off x="876300" y="1524000"/>
            <a:ext cx="7620000" cy="839787"/>
          </a:xfrm>
          <a:prstGeom prst="rect">
            <a:avLst/>
          </a:prstGeom>
        </p:spPr>
        <p:txBody>
          <a:bodyPr/>
          <a:lstStyle>
            <a:lvl1pPr marL="0" indent="0" algn="ctr">
              <a:buNone/>
              <a:defRPr sz="2200" i="1" baseline="0">
                <a:solidFill>
                  <a:schemeClr val="bg1"/>
                </a:solidFill>
              </a:defRPr>
            </a:lvl1pPr>
          </a:lstStyle>
          <a:p>
            <a:pPr lvl="0"/>
            <a:r>
              <a:rPr lang="en-US" dirty="0"/>
              <a:t>Authors minimum 18 points in italics</a:t>
            </a:r>
            <a:br>
              <a:rPr lang="en-US" dirty="0"/>
            </a:br>
            <a:r>
              <a:rPr lang="en-US" dirty="0"/>
              <a:t>with a maximum of two lines</a:t>
            </a:r>
          </a:p>
        </p:txBody>
      </p:sp>
      <p:sp>
        <p:nvSpPr>
          <p:cNvPr id="8" name="Text Placeholder 7"/>
          <p:cNvSpPr>
            <a:spLocks noGrp="1"/>
          </p:cNvSpPr>
          <p:nvPr>
            <p:ph type="body" sz="quarter" idx="12" hasCustomPrompt="1"/>
          </p:nvPr>
        </p:nvSpPr>
        <p:spPr>
          <a:xfrm>
            <a:off x="876300" y="2438400"/>
            <a:ext cx="7620000" cy="985838"/>
          </a:xfrm>
          <a:prstGeom prst="rect">
            <a:avLst/>
          </a:prstGeom>
        </p:spPr>
        <p:txBody>
          <a:bodyPr/>
          <a:lstStyle>
            <a:lvl1pPr marL="0" indent="0" algn="ctr">
              <a:buNone/>
              <a:defRPr sz="2000" baseline="0">
                <a:solidFill>
                  <a:schemeClr val="bg1"/>
                </a:solidFill>
                <a:latin typeface="+mj-lt"/>
              </a:defRPr>
            </a:lvl1pPr>
          </a:lstStyle>
          <a:p>
            <a:pPr lvl="0"/>
            <a:r>
              <a:rPr lang="en-US" dirty="0"/>
              <a:t>Event</a:t>
            </a:r>
            <a:br>
              <a:rPr lang="en-US" dirty="0"/>
            </a:br>
            <a:r>
              <a:rPr lang="en-US" dirty="0"/>
              <a:t>Location </a:t>
            </a:r>
            <a:br>
              <a:rPr lang="en-US" dirty="0"/>
            </a:br>
            <a:r>
              <a:rPr lang="en-US" dirty="0"/>
              <a:t>Date</a:t>
            </a:r>
          </a:p>
        </p:txBody>
      </p:sp>
    </p:spTree>
    <p:extLst>
      <p:ext uri="{BB962C8B-B14F-4D97-AF65-F5344CB8AC3E}">
        <p14:creationId xmlns:p14="http://schemas.microsoft.com/office/powerpoint/2010/main" val="35600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10" name="Content Placeholder 9"/>
          <p:cNvSpPr>
            <a:spLocks noGrp="1"/>
          </p:cNvSpPr>
          <p:nvPr>
            <p:ph sz="quarter" idx="10" hasCustomPrompt="1"/>
          </p:nvPr>
        </p:nvSpPr>
        <p:spPr>
          <a:xfrm>
            <a:off x="457200" y="1676400"/>
            <a:ext cx="8229600" cy="45720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Font typeface="Wingdings" pitchFamily="2" charset="2"/>
              <a:buChar char="q"/>
              <a:defRPr sz="2600"/>
            </a:lvl2pPr>
            <a:lvl3pPr>
              <a:defRPr sz="2200"/>
            </a:lvl3pPr>
            <a:lvl4pPr>
              <a:defRPr/>
            </a:lvl4pPr>
          </a:lstStyle>
          <a:p>
            <a:pPr lvl="0"/>
            <a:r>
              <a:rPr lang="en-US" dirty="0"/>
              <a:t>Main point 6 point smaller than slide title</a:t>
            </a:r>
          </a:p>
          <a:p>
            <a:pPr lvl="1"/>
            <a:r>
              <a:rPr lang="en-US" dirty="0"/>
              <a:t>Bullet points 4 point less than main point</a:t>
            </a:r>
          </a:p>
          <a:p>
            <a:pPr lvl="1"/>
            <a:r>
              <a:rPr lang="en-US" dirty="0"/>
              <a:t>Font type is Calibri</a:t>
            </a:r>
          </a:p>
          <a:p>
            <a:pPr lvl="2"/>
            <a:r>
              <a:rPr lang="en-US" dirty="0"/>
              <a:t>It is advised in one slide maximum 6 bullets</a:t>
            </a:r>
          </a:p>
          <a:p>
            <a:pPr lvl="3"/>
            <a:r>
              <a:rPr lang="en-US" dirty="0"/>
              <a:t>We recommend you use images on slides</a:t>
            </a:r>
          </a:p>
          <a:p>
            <a:pPr lvl="3"/>
            <a:r>
              <a:rPr lang="en-US" dirty="0"/>
              <a:t>You can change partner logos on front page</a:t>
            </a:r>
          </a:p>
          <a:p>
            <a:pPr lvl="4"/>
            <a:r>
              <a:rPr lang="en-US" dirty="0"/>
              <a:t>You have to duplicate this slide for more inside pages</a:t>
            </a:r>
          </a:p>
        </p:txBody>
      </p:sp>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61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separator">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485900" y="2209800"/>
            <a:ext cx="6172200" cy="312420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solidFill>
                  <a:srgbClr val="682622"/>
                </a:solidFill>
                <a:latin typeface="Calibri" pitchFamily="34" charset="0"/>
                <a:cs typeface="Calibri"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Separator Page </a:t>
            </a:r>
            <a:b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Minimum 0f 30 point </a:t>
            </a:r>
            <a:b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srgbClr val="63323F"/>
                </a:solidFill>
                <a:effectLst/>
                <a:uLnTx/>
                <a:uFillTx/>
                <a:latin typeface="Calibri" pitchFamily="34" charset="0"/>
                <a:ea typeface="+mn-ea"/>
                <a:cs typeface="Arial" charset="0"/>
              </a:rPr>
              <a:t>and maximum of 2 lines</a:t>
            </a:r>
            <a:endParaRPr lang="en-US" dirty="0"/>
          </a:p>
        </p:txBody>
      </p:sp>
    </p:spTree>
    <p:extLst>
      <p:ext uri="{BB962C8B-B14F-4D97-AF65-F5344CB8AC3E}">
        <p14:creationId xmlns:p14="http://schemas.microsoft.com/office/powerpoint/2010/main" val="383972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map pag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8600" y="228600"/>
            <a:ext cx="8610600" cy="8382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baseline="0">
                <a:solidFill>
                  <a:schemeClr val="bg1"/>
                </a:solidFill>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Use map and figures as big as possible</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2" hasCustomPrompt="1"/>
          </p:nvPr>
        </p:nvSpPr>
        <p:spPr>
          <a:xfrm>
            <a:off x="261938" y="1295400"/>
            <a:ext cx="8577262" cy="4953000"/>
          </a:xfrm>
          <a:prstGeom prst="rect">
            <a:avLst/>
          </a:prstGeom>
          <a:blipFill>
            <a:blip r:embed="rId4"/>
            <a:stretch>
              <a:fillRect/>
            </a:stretch>
          </a:blipFill>
        </p:spPr>
        <p:txBody>
          <a:bodyPr/>
          <a:lstStyle>
            <a:lvl1pPr>
              <a:defRPr/>
            </a:lvl1pPr>
          </a:lstStyle>
          <a:p>
            <a:r>
              <a:rPr lang="en-US" dirty="0"/>
              <a:t>Click on the icon to add map</a:t>
            </a:r>
          </a:p>
        </p:txBody>
      </p:sp>
    </p:spTree>
    <p:extLst>
      <p:ext uri="{BB962C8B-B14F-4D97-AF65-F5344CB8AC3E}">
        <p14:creationId xmlns:p14="http://schemas.microsoft.com/office/powerpoint/2010/main" val="20914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84800" y="1219200"/>
            <a:ext cx="3759200" cy="5638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mn-lt"/>
              </a:defRPr>
            </a:lvl1pPr>
          </a:lstStyle>
          <a:p>
            <a:r>
              <a:rPr lang="en-US"/>
              <a:t>Click icon to add picture</a:t>
            </a:r>
            <a:endParaRPr lang="en-US" dirty="0"/>
          </a:p>
        </p:txBody>
      </p:sp>
      <p:sp>
        <p:nvSpPr>
          <p:cNvPr id="4" name="Title 1"/>
          <p:cNvSpPr>
            <a:spLocks noGrp="1"/>
          </p:cNvSpPr>
          <p:nvPr>
            <p:ph type="title" hasCustomPrompt="1"/>
          </p:nvPr>
        </p:nvSpPr>
        <p:spPr>
          <a:xfrm>
            <a:off x="4572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7" name="Text Placeholder 6"/>
          <p:cNvSpPr>
            <a:spLocks noGrp="1"/>
          </p:cNvSpPr>
          <p:nvPr>
            <p:ph type="body" sz="quarter" idx="11"/>
          </p:nvPr>
        </p:nvSpPr>
        <p:spPr>
          <a:xfrm>
            <a:off x="515938" y="1295400"/>
            <a:ext cx="4284662" cy="495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D:\Publications\LOGO's\ILRI-logo-small.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912" y="6348734"/>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00800"/>
            <a:ext cx="37195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3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ore info and address">
    <p:bg>
      <p:bgPr>
        <a:solidFill>
          <a:schemeClr val="bg1"/>
        </a:solidFill>
        <a:effectLst/>
      </p:bgPr>
    </p:bg>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827345" y="6550968"/>
            <a:ext cx="6096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Clr>
                <a:srgbClr val="5F0500"/>
              </a:buClr>
              <a:defRPr/>
            </a:pPr>
            <a:r>
              <a:rPr lang="en-GB" sz="1000" kern="1200" dirty="0">
                <a:solidFill>
                  <a:schemeClr val="tx1"/>
                </a:solidFill>
                <a:effectLst/>
                <a:latin typeface="+mn-lt"/>
                <a:ea typeface="+mn-ea"/>
                <a:cs typeface="Arial" charset="0"/>
              </a:rPr>
              <a:t>This presentation is licensed for use under the Creative Commons Attribution 4.0 International Licence.</a:t>
            </a:r>
            <a:endParaRPr lang="en-US" sz="1000" dirty="0">
              <a:latin typeface="+mn-lt"/>
            </a:endParaRPr>
          </a:p>
        </p:txBody>
      </p:sp>
      <p:sp>
        <p:nvSpPr>
          <p:cNvPr id="12" name="TextBox 11"/>
          <p:cNvSpPr txBox="1">
            <a:spLocks noChangeArrowheads="1"/>
          </p:cNvSpPr>
          <p:nvPr/>
        </p:nvSpPr>
        <p:spPr bwMode="auto">
          <a:xfrm>
            <a:off x="9660" y="230288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Clr>
                <a:srgbClr val="5F0500"/>
              </a:buClr>
              <a:defRPr/>
            </a:pPr>
            <a:r>
              <a:rPr lang="en-US" sz="3200" i="1" dirty="0">
                <a:ea typeface="Verdana" pitchFamily="34" charset="0"/>
                <a:cs typeface="Verdana" pitchFamily="34" charset="0"/>
              </a:rPr>
              <a:t>better lives through livestock</a:t>
            </a:r>
          </a:p>
        </p:txBody>
      </p:sp>
      <p:sp>
        <p:nvSpPr>
          <p:cNvPr id="13" name="Rectangle 12"/>
          <p:cNvSpPr>
            <a:spLocks noChangeArrowheads="1"/>
          </p:cNvSpPr>
          <p:nvPr/>
        </p:nvSpPr>
        <p:spPr bwMode="auto">
          <a:xfrm>
            <a:off x="2295660" y="3149024"/>
            <a:ext cx="457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5F0500"/>
              </a:buClr>
            </a:pPr>
            <a:r>
              <a:rPr lang="en-US" sz="3200" dirty="0">
                <a:solidFill>
                  <a:srgbClr val="762123"/>
                </a:solidFill>
              </a:rPr>
              <a:t>ilri.org</a:t>
            </a:r>
          </a:p>
        </p:txBody>
      </p:sp>
      <p:pic>
        <p:nvPicPr>
          <p:cNvPr id="7" name="Picture 6" descr="cc-by 88x31.png"/>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240605" y="6569511"/>
            <a:ext cx="586740" cy="207645"/>
          </a:xfrm>
          <a:prstGeom prst="rect">
            <a:avLst/>
          </a:prstGeom>
          <a:noFill/>
          <a:ln>
            <a:noFill/>
          </a:ln>
        </p:spPr>
      </p:pic>
      <p:sp>
        <p:nvSpPr>
          <p:cNvPr id="8" name="TextBox 6">
            <a:hlinkClick r:id="rId4"/>
          </p:cNvPr>
          <p:cNvSpPr txBox="1">
            <a:spLocks noChangeArrowheads="1"/>
          </p:cNvSpPr>
          <p:nvPr userDrawn="1"/>
        </p:nvSpPr>
        <p:spPr bwMode="auto">
          <a:xfrm>
            <a:off x="1248053" y="3992625"/>
            <a:ext cx="6501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buClr>
                <a:srgbClr val="5F0500"/>
              </a:buClr>
              <a:defRPr/>
            </a:pPr>
            <a:r>
              <a:rPr lang="en-US" sz="1200" kern="1200" dirty="0">
                <a:solidFill>
                  <a:schemeClr val="tx1"/>
                </a:solidFill>
                <a:effectLst/>
                <a:latin typeface="+mn-lt"/>
                <a:ea typeface="+mn-ea"/>
                <a:cs typeface="Arial" charset="0"/>
              </a:rPr>
              <a:t>ILRI thanks all donors and organizations who globally supported its work through their contributions to the </a:t>
            </a:r>
            <a:r>
              <a:rPr lang="en-US" sz="1200" b="1" kern="1200" dirty="0">
                <a:solidFill>
                  <a:srgbClr val="72201E"/>
                </a:solidFill>
                <a:effectLst/>
                <a:latin typeface="+mn-lt"/>
                <a:ea typeface="+mn-ea"/>
                <a:cs typeface="Arial" charset="0"/>
              </a:rPr>
              <a:t>CGIAR system</a:t>
            </a:r>
            <a:endParaRPr lang="en-US" sz="1200" b="1" dirty="0">
              <a:solidFill>
                <a:srgbClr val="72201E"/>
              </a:solidFill>
              <a:latin typeface="+mn-lt"/>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48053" y="4838762"/>
            <a:ext cx="6501384" cy="1517904"/>
          </a:xfrm>
          <a:prstGeom prst="rect">
            <a:avLst/>
          </a:prstGeom>
        </p:spPr>
      </p:pic>
    </p:spTree>
    <p:extLst>
      <p:ext uri="{BB962C8B-B14F-4D97-AF65-F5344CB8AC3E}">
        <p14:creationId xmlns:p14="http://schemas.microsoft.com/office/powerpoint/2010/main" val="16733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F6AE472-F415-41DE-A5B9-CE49273C4788}" type="datetimeFigureOut">
              <a:rPr lang="en-GB"/>
              <a:pPr>
                <a:defRPr/>
              </a:pPr>
              <a:t>26/10/2018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79D3C9-B06D-4948-A093-B5F015FED614}" type="slidenum">
              <a:rPr lang="en-GB"/>
              <a:pPr>
                <a:defRPr/>
              </a:pPr>
              <a:t>‹#›</a:t>
            </a:fld>
            <a:endParaRPr lang="en-GB"/>
          </a:p>
        </p:txBody>
      </p:sp>
    </p:spTree>
    <p:extLst>
      <p:ext uri="{BB962C8B-B14F-4D97-AF65-F5344CB8AC3E}">
        <p14:creationId xmlns:p14="http://schemas.microsoft.com/office/powerpoint/2010/main" val="120636689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68262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11" r:id="rId2"/>
    <p:sldLayoutId id="2147483707" r:id="rId3"/>
    <p:sldLayoutId id="2147483704" r:id="rId4"/>
    <p:sldLayoutId id="2147483705" r:id="rId5"/>
    <p:sldLayoutId id="2147483712" r:id="rId6"/>
    <p:sldLayoutId id="2147483708" r:id="rId7"/>
    <p:sldLayoutId id="2147483717"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hub.africabiosciences.org/" TargetMode="External"/><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6"/>
          <p:cNvSpPr>
            <a:spLocks noGrp="1"/>
          </p:cNvSpPr>
          <p:nvPr>
            <p:ph type="subTitle" idx="1"/>
          </p:nvPr>
        </p:nvSpPr>
        <p:spPr>
          <a:xfrm>
            <a:off x="24" y="2057400"/>
            <a:ext cx="9143999" cy="1828800"/>
          </a:xfrm>
          <a:solidFill>
            <a:srgbClr val="72201E"/>
          </a:solidFill>
        </p:spPr>
        <p:txBody>
          <a:bodyPr vert="horz" lIns="91440" tIns="45720" rIns="91440" bIns="45720" rtlCol="0" anchor="ctr">
            <a:normAutofit/>
          </a:bodyPr>
          <a:lstStyle/>
          <a:p>
            <a:pPr defTabSz="844083">
              <a:spcBef>
                <a:spcPct val="0"/>
              </a:spcBef>
              <a:defRPr/>
            </a:pPr>
            <a:r>
              <a:rPr lang="en-US" sz="4000" b="1" dirty="0">
                <a:solidFill>
                  <a:srgbClr val="FFFFFF"/>
                </a:solidFill>
                <a:latin typeface="Calibri"/>
                <a:cs typeface="Calibri"/>
              </a:rPr>
              <a:t>DLB </a:t>
            </a:r>
            <a:r>
              <a:rPr lang="en-US" sz="4000" b="1" dirty="0" err="1">
                <a:solidFill>
                  <a:srgbClr val="FFFFFF"/>
                </a:solidFill>
                <a:latin typeface="Calibri"/>
                <a:cs typeface="Calibri"/>
              </a:rPr>
              <a:t>Alumini</a:t>
            </a:r>
            <a:r>
              <a:rPr lang="en-US" sz="4000" b="1" dirty="0">
                <a:solidFill>
                  <a:srgbClr val="FFFFFF"/>
                </a:solidFill>
                <a:latin typeface="Calibri"/>
                <a:cs typeface="Calibri"/>
              </a:rPr>
              <a:t> outreach and building prospects for phase 2</a:t>
            </a:r>
            <a:endParaRPr lang="en-US" sz="3600" b="1" dirty="0">
              <a:solidFill>
                <a:schemeClr val="bg1"/>
              </a:solidFill>
              <a:latin typeface="Book Antiqua" charset="0"/>
              <a:ea typeface="Book Antiqua" charset="0"/>
              <a:cs typeface="Book Antiqua" charset="0"/>
            </a:endParaRPr>
          </a:p>
        </p:txBody>
      </p:sp>
      <p:sp>
        <p:nvSpPr>
          <p:cNvPr id="6" name="Rectangle 5"/>
          <p:cNvSpPr/>
          <p:nvPr/>
        </p:nvSpPr>
        <p:spPr>
          <a:xfrm>
            <a:off x="1" y="0"/>
            <a:ext cx="9144000" cy="2286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 name="Rectangle 2"/>
          <p:cNvSpPr>
            <a:spLocks noChangeArrowheads="1"/>
          </p:cNvSpPr>
          <p:nvPr/>
        </p:nvSpPr>
        <p:spPr bwMode="auto">
          <a:xfrm>
            <a:off x="457200" y="3450847"/>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3" name="Rectangle 12"/>
          <p:cNvSpPr/>
          <p:nvPr/>
        </p:nvSpPr>
        <p:spPr>
          <a:xfrm>
            <a:off x="-1" y="1600200"/>
            <a:ext cx="9144001" cy="228600"/>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1" name="Subtitle 2"/>
          <p:cNvSpPr txBox="1">
            <a:spLocks/>
          </p:cNvSpPr>
          <p:nvPr/>
        </p:nvSpPr>
        <p:spPr>
          <a:xfrm>
            <a:off x="1676400" y="3975656"/>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0000"/>
                </a:solidFill>
                <a:latin typeface="Book Antiqua" charset="0"/>
                <a:ea typeface="Book Antiqua" charset="0"/>
                <a:cs typeface="Book Antiqua" charset="0"/>
              </a:rPr>
              <a:t>Nasser Yao</a:t>
            </a:r>
          </a:p>
          <a:p>
            <a:r>
              <a:rPr lang="en-US" sz="1800" i="1" dirty="0">
                <a:solidFill>
                  <a:srgbClr val="000000"/>
                </a:solidFill>
                <a:latin typeface="Book Antiqua" charset="0"/>
                <a:ea typeface="Book Antiqua" charset="0"/>
                <a:cs typeface="Book Antiqua" charset="0"/>
              </a:rPr>
              <a:t>Scientist, Molecular Breeder</a:t>
            </a:r>
          </a:p>
          <a:p>
            <a:r>
              <a:rPr lang="en-US" sz="1800" i="1" dirty="0" err="1">
                <a:solidFill>
                  <a:srgbClr val="000000"/>
                </a:solidFill>
                <a:latin typeface="Book Antiqua" charset="0"/>
                <a:ea typeface="Book Antiqua" charset="0"/>
                <a:cs typeface="Book Antiqua" charset="0"/>
              </a:rPr>
              <a:t>BecA</a:t>
            </a:r>
            <a:r>
              <a:rPr lang="en-US" sz="1800" i="1" dirty="0">
                <a:solidFill>
                  <a:srgbClr val="000000"/>
                </a:solidFill>
                <a:latin typeface="Book Antiqua" charset="0"/>
                <a:ea typeface="Book Antiqua" charset="0"/>
                <a:cs typeface="Book Antiqua" charset="0"/>
              </a:rPr>
              <a:t>-ILRI Hub, Nairobi, Kenya </a:t>
            </a:r>
          </a:p>
          <a:p>
            <a:r>
              <a:rPr lang="en-ZA" sz="1800" i="1" u="sng" dirty="0">
                <a:latin typeface="Book Antiqua" charset="0"/>
                <a:ea typeface="Book Antiqua" charset="0"/>
                <a:cs typeface="Book Antiqua" charset="0"/>
                <a:hlinkClick r:id="rId3"/>
              </a:rPr>
              <a:t>http://hub.africabiosciences.org/</a:t>
            </a:r>
            <a:r>
              <a:rPr lang="en-ZA" sz="1800" i="1" dirty="0">
                <a:latin typeface="Book Antiqua" charset="0"/>
                <a:ea typeface="Book Antiqua" charset="0"/>
                <a:cs typeface="Book Antiqua" charset="0"/>
              </a:rPr>
              <a:t> </a:t>
            </a:r>
            <a:endParaRPr lang="en-US" sz="1800" b="1" i="1" dirty="0">
              <a:solidFill>
                <a:srgbClr val="000000"/>
              </a:solidFill>
              <a:latin typeface="Book Antiqua" charset="0"/>
              <a:ea typeface="Book Antiqua" charset="0"/>
              <a:cs typeface="Book Antiqua" charset="0"/>
            </a:endParaRPr>
          </a:p>
        </p:txBody>
      </p:sp>
      <p:pic>
        <p:nvPicPr>
          <p:cNvPr id="24" name="Picture 23"/>
          <p:cNvPicPr>
            <a:picLocks noChangeAspect="1"/>
          </p:cNvPicPr>
          <p:nvPr/>
        </p:nvPicPr>
        <p:blipFill rotWithShape="1">
          <a:blip r:embed="rId4"/>
          <a:srcRect l="11490" r="5728"/>
          <a:stretch/>
        </p:blipFill>
        <p:spPr>
          <a:xfrm>
            <a:off x="25402" y="4"/>
            <a:ext cx="2641600" cy="2051119"/>
          </a:xfrm>
          <a:prstGeom prst="rect">
            <a:avLst/>
          </a:prstGeom>
          <a:ln>
            <a:solidFill>
              <a:schemeClr val="bg2">
                <a:lumMod val="10000"/>
              </a:schemeClr>
            </a:solidFill>
          </a:ln>
        </p:spPr>
      </p:pic>
      <p:pic>
        <p:nvPicPr>
          <p:cNvPr id="25" name="Picture 24"/>
          <p:cNvPicPr>
            <a:picLocks noChangeAspect="1"/>
          </p:cNvPicPr>
          <p:nvPr/>
        </p:nvPicPr>
        <p:blipFill rotWithShape="1">
          <a:blip r:embed="rId5"/>
          <a:srcRect l="13468" t="2441" r="6288" b="482"/>
          <a:stretch/>
        </p:blipFill>
        <p:spPr>
          <a:xfrm>
            <a:off x="6654091" y="25400"/>
            <a:ext cx="2489915" cy="2032000"/>
          </a:xfrm>
          <a:prstGeom prst="rect">
            <a:avLst/>
          </a:prstGeom>
          <a:ln w="9525" cmpd="sng">
            <a:solidFill>
              <a:schemeClr val="bg2">
                <a:lumMod val="10000"/>
              </a:schemeClr>
            </a:solidFill>
          </a:ln>
        </p:spPr>
      </p:pic>
      <p:sp>
        <p:nvSpPr>
          <p:cNvPr id="2" name="Rectangle 1"/>
          <p:cNvSpPr/>
          <p:nvPr/>
        </p:nvSpPr>
        <p:spPr>
          <a:xfrm>
            <a:off x="169354" y="5761013"/>
            <a:ext cx="2573870" cy="954107"/>
          </a:xfrm>
          <a:prstGeom prst="rect">
            <a:avLst/>
          </a:prstGeom>
        </p:spPr>
        <p:txBody>
          <a:bodyPr wrap="square">
            <a:spAutoFit/>
          </a:bodyPr>
          <a:lstStyle/>
          <a:p>
            <a:pPr algn="ctr"/>
            <a:r>
              <a:rPr lang="en-US" sz="1400" i="1" dirty="0">
                <a:solidFill>
                  <a:srgbClr val="000000"/>
                </a:solidFill>
                <a:latin typeface="Book Antiqua" charset="0"/>
                <a:ea typeface="Book Antiqua" charset="0"/>
                <a:cs typeface="Book Antiqua" charset="0"/>
              </a:rPr>
              <a:t>Consultation and DLB phase 2 kick off meeting</a:t>
            </a:r>
          </a:p>
          <a:p>
            <a:pPr algn="ctr"/>
            <a:r>
              <a:rPr lang="en-US" sz="1400" i="1" dirty="0">
                <a:solidFill>
                  <a:srgbClr val="000000"/>
                </a:solidFill>
                <a:latin typeface="Book Antiqua" charset="0"/>
                <a:ea typeface="Book Antiqua" charset="0"/>
                <a:cs typeface="Book Antiqua" charset="0"/>
              </a:rPr>
              <a:t>October 26</a:t>
            </a:r>
            <a:r>
              <a:rPr lang="en-US" sz="1400" i="1" baseline="30000" dirty="0">
                <a:solidFill>
                  <a:srgbClr val="000000"/>
                </a:solidFill>
                <a:latin typeface="Book Antiqua" charset="0"/>
                <a:ea typeface="Book Antiqua" charset="0"/>
                <a:cs typeface="Book Antiqua" charset="0"/>
              </a:rPr>
              <a:t>th</a:t>
            </a:r>
            <a:r>
              <a:rPr lang="en-US" sz="1400" i="1" dirty="0">
                <a:solidFill>
                  <a:srgbClr val="000000"/>
                </a:solidFill>
                <a:latin typeface="Book Antiqua" charset="0"/>
                <a:ea typeface="Book Antiqua" charset="0"/>
                <a:cs typeface="Book Antiqua" charset="0"/>
              </a:rPr>
              <a:t> -27</a:t>
            </a:r>
            <a:r>
              <a:rPr lang="en-US" sz="1400" i="1" baseline="30000" dirty="0">
                <a:solidFill>
                  <a:srgbClr val="000000"/>
                </a:solidFill>
                <a:latin typeface="Book Antiqua" charset="0"/>
                <a:ea typeface="Book Antiqua" charset="0"/>
                <a:cs typeface="Book Antiqua" charset="0"/>
              </a:rPr>
              <a:t>th</a:t>
            </a:r>
            <a:r>
              <a:rPr lang="en-US" sz="1400" i="1" dirty="0">
                <a:solidFill>
                  <a:srgbClr val="000000"/>
                </a:solidFill>
                <a:latin typeface="Book Antiqua" charset="0"/>
                <a:ea typeface="Book Antiqua" charset="0"/>
                <a:cs typeface="Book Antiqua" charset="0"/>
              </a:rPr>
              <a:t> , 2018</a:t>
            </a:r>
          </a:p>
          <a:p>
            <a:pPr algn="ctr"/>
            <a:r>
              <a:rPr lang="en-US" sz="1400" i="1" dirty="0">
                <a:solidFill>
                  <a:srgbClr val="000000"/>
                </a:solidFill>
                <a:latin typeface="Book Antiqua" charset="0"/>
                <a:ea typeface="Book Antiqua" charset="0"/>
                <a:cs typeface="Book Antiqua" charset="0"/>
              </a:rPr>
              <a:t>Windsor hotel, Nairobi, Kenya</a:t>
            </a:r>
          </a:p>
        </p:txBody>
      </p:sp>
      <p:pic>
        <p:nvPicPr>
          <p:cNvPr id="29" name="Picture 28"/>
          <p:cNvPicPr>
            <a:picLocks noChangeAspect="1"/>
          </p:cNvPicPr>
          <p:nvPr/>
        </p:nvPicPr>
        <p:blipFill>
          <a:blip r:embed="rId6"/>
          <a:stretch>
            <a:fillRect/>
          </a:stretch>
        </p:blipFill>
        <p:spPr>
          <a:xfrm>
            <a:off x="4724400" y="0"/>
            <a:ext cx="1981200" cy="2057400"/>
          </a:xfrm>
          <a:prstGeom prst="rect">
            <a:avLst/>
          </a:prstGeom>
          <a:ln w="19050" cmpd="sng">
            <a:noFill/>
          </a:ln>
        </p:spPr>
      </p:pic>
      <p:pic>
        <p:nvPicPr>
          <p:cNvPr id="30"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6"/>
            <a:ext cx="2057400" cy="1981201"/>
          </a:xfrm>
          <a:prstGeom prst="rect">
            <a:avLst/>
          </a:prstGeom>
        </p:spPr>
      </p:pic>
      <p:grpSp>
        <p:nvGrpSpPr>
          <p:cNvPr id="26" name="Group 4"/>
          <p:cNvGrpSpPr>
            <a:grpSpLocks/>
          </p:cNvGrpSpPr>
          <p:nvPr/>
        </p:nvGrpSpPr>
        <p:grpSpPr bwMode="auto">
          <a:xfrm>
            <a:off x="2743224" y="5638849"/>
            <a:ext cx="5943599" cy="993781"/>
            <a:chOff x="2590800" y="5943600"/>
            <a:chExt cx="5181600" cy="841355"/>
          </a:xfrm>
        </p:grpSpPr>
        <p:pic>
          <p:nvPicPr>
            <p:cNvPr id="2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4703" y="6049141"/>
              <a:ext cx="667697" cy="735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9" descr="P:\Logos\c\cgiar\cgiar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9330" y="5967135"/>
              <a:ext cx="654871" cy="73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6019806"/>
              <a:ext cx="1710672" cy="76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5" descr="Description: NEW NEPAD LOGO (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5943600"/>
              <a:ext cx="184213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45138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Section 6: </a:t>
            </a:r>
            <a:r>
              <a:rPr lang="en-AU" sz="3200" b="1" dirty="0">
                <a:solidFill>
                  <a:schemeClr val="bg1"/>
                </a:solidFill>
              </a:rPr>
              <a:t>Plant breeding capacity, dependencies and challenges</a:t>
            </a:r>
            <a:r>
              <a:rPr lang="en-US" sz="3200" dirty="0">
                <a:solidFill>
                  <a:schemeClr val="bg1"/>
                </a:solidFill>
              </a:rPr>
              <a:t> </a:t>
            </a:r>
            <a:endParaRPr lang="en-US" sz="3200" b="1" dirty="0">
              <a:solidFill>
                <a:schemeClr val="bg1"/>
              </a:solidFill>
              <a:latin typeface="Calibri" pitchFamily="34" charset="0"/>
            </a:endParaRPr>
          </a:p>
        </p:txBody>
      </p:sp>
      <p:sp>
        <p:nvSpPr>
          <p:cNvPr id="3" name="Rectangle 2">
            <a:extLst>
              <a:ext uri="{FF2B5EF4-FFF2-40B4-BE49-F238E27FC236}">
                <a16:creationId xmlns:a16="http://schemas.microsoft.com/office/drawing/2014/main" id="{90B10FDA-0256-9A48-AB27-BA7F1AE10267}"/>
              </a:ext>
            </a:extLst>
          </p:cNvPr>
          <p:cNvSpPr/>
          <p:nvPr/>
        </p:nvSpPr>
        <p:spPr>
          <a:xfrm>
            <a:off x="338716" y="2663418"/>
            <a:ext cx="8424936" cy="3970318"/>
          </a:xfrm>
          <a:prstGeom prst="rect">
            <a:avLst/>
          </a:prstGeom>
        </p:spPr>
        <p:txBody>
          <a:bodyPr wrap="square">
            <a:spAutoFit/>
          </a:bodyPr>
          <a:lstStyle/>
          <a:p>
            <a:pPr marL="342900" lvl="0" indent="-342900" algn="just">
              <a:buFont typeface="Wingdings" pitchFamily="2" charset="2"/>
              <a:buChar char="v"/>
            </a:pPr>
            <a:r>
              <a:rPr lang="en-AU" sz="2000" dirty="0"/>
              <a:t>Plant breeding programme capacity </a:t>
            </a:r>
          </a:p>
          <a:p>
            <a:pPr lvl="0" algn="just"/>
            <a:r>
              <a:rPr lang="en-AU" sz="2000" dirty="0"/>
              <a:t>	– line selections and crossings</a:t>
            </a:r>
          </a:p>
          <a:p>
            <a:pPr marL="342900" lvl="0" indent="-342900" algn="just">
              <a:buFont typeface="Wingdings" pitchFamily="2" charset="2"/>
              <a:buChar char="v"/>
            </a:pPr>
            <a:endParaRPr lang="en-US" sz="2000" dirty="0"/>
          </a:p>
          <a:p>
            <a:pPr marL="342900" lvl="0" indent="-342900" algn="just">
              <a:buFont typeface="Wingdings" pitchFamily="2" charset="2"/>
              <a:buChar char="v"/>
            </a:pPr>
            <a:r>
              <a:rPr lang="en-AU" sz="2000" dirty="0"/>
              <a:t>Access to excellent germplasm and sources of essential germplasm for the  breeding programme </a:t>
            </a:r>
          </a:p>
          <a:p>
            <a:pPr marL="342900" lvl="0" indent="-342900" algn="just">
              <a:buFont typeface="Wingdings" pitchFamily="2" charset="2"/>
              <a:buChar char="v"/>
            </a:pPr>
            <a:endParaRPr lang="en-US" sz="2000" dirty="0"/>
          </a:p>
          <a:p>
            <a:pPr marL="342900" lvl="0" indent="-342900" algn="just">
              <a:buFont typeface="Wingdings" pitchFamily="2" charset="2"/>
              <a:buChar char="v"/>
            </a:pPr>
            <a:r>
              <a:rPr lang="en-AU" sz="2000" dirty="0"/>
              <a:t>Important germplasms/traits for ongoing programme for future success</a:t>
            </a:r>
          </a:p>
          <a:p>
            <a:pPr marL="342900" lvl="0" indent="-342900" algn="just">
              <a:buFont typeface="Wingdings" pitchFamily="2" charset="2"/>
              <a:buChar char="v"/>
            </a:pPr>
            <a:endParaRPr lang="en-US" sz="2000" dirty="0"/>
          </a:p>
          <a:p>
            <a:pPr marL="342900" lvl="0" indent="-342900" algn="just">
              <a:buFont typeface="Wingdings" pitchFamily="2" charset="2"/>
              <a:buChar char="v"/>
            </a:pPr>
            <a:r>
              <a:rPr lang="en-AU" sz="2000" dirty="0"/>
              <a:t>Capacity building requirements to enable parental crossings</a:t>
            </a:r>
          </a:p>
          <a:p>
            <a:pPr lvl="1" algn="just"/>
            <a:r>
              <a:rPr lang="en-AU" sz="2000" dirty="0"/>
              <a:t>- </a:t>
            </a:r>
            <a:r>
              <a:rPr lang="en-US" sz="1600" dirty="0"/>
              <a:t>Access to germplasm, Field trials capacity, Laboratory space, Lack of technicians, Plant breeder training required, Seed storage facilities, Statistics support, Genetics support, Molecular biology support, Lack of funds</a:t>
            </a:r>
          </a:p>
          <a:p>
            <a:pPr marL="800100" lvl="1" indent="-342900" algn="just">
              <a:buFont typeface="Wingdings" pitchFamily="2" charset="2"/>
              <a:buChar char="v"/>
            </a:pPr>
            <a:endParaRPr lang="en-US" sz="2000" dirty="0"/>
          </a:p>
        </p:txBody>
      </p:sp>
      <p:sp>
        <p:nvSpPr>
          <p:cNvPr id="2" name="Rectangle 1">
            <a:extLst>
              <a:ext uri="{FF2B5EF4-FFF2-40B4-BE49-F238E27FC236}">
                <a16:creationId xmlns:a16="http://schemas.microsoft.com/office/drawing/2014/main" id="{80CC6D41-1726-924B-A54B-34440BD38142}"/>
              </a:ext>
            </a:extLst>
          </p:cNvPr>
          <p:cNvSpPr/>
          <p:nvPr/>
        </p:nvSpPr>
        <p:spPr>
          <a:xfrm>
            <a:off x="202548" y="1268760"/>
            <a:ext cx="8561104" cy="1015663"/>
          </a:xfrm>
          <a:prstGeom prst="rect">
            <a:avLst/>
          </a:prstGeom>
        </p:spPr>
        <p:txBody>
          <a:bodyPr wrap="square">
            <a:spAutoFit/>
          </a:bodyPr>
          <a:lstStyle/>
          <a:p>
            <a:pPr algn="just"/>
            <a:r>
              <a:rPr lang="en-AU" sz="2000" dirty="0">
                <a:ea typeface="Calibri" panose="020F0502020204030204" pitchFamily="34" charset="0"/>
                <a:cs typeface="Times New Roman" panose="02020603050405020304" pitchFamily="18" charset="0"/>
              </a:rPr>
              <a:t>Aim: to seek information about the breeding approach, dependencies on other partner institutions for germplasm and core challenges faced at their home institution.</a:t>
            </a:r>
            <a:r>
              <a:rPr lang="en-US" sz="2000" dirty="0"/>
              <a:t> </a:t>
            </a:r>
          </a:p>
        </p:txBody>
      </p:sp>
    </p:spTree>
    <p:extLst>
      <p:ext uri="{BB962C8B-B14F-4D97-AF65-F5344CB8AC3E}">
        <p14:creationId xmlns:p14="http://schemas.microsoft.com/office/powerpoint/2010/main" val="170439914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Section 7: </a:t>
            </a:r>
            <a:r>
              <a:rPr lang="en-AU" sz="3200" b="1" dirty="0">
                <a:solidFill>
                  <a:schemeClr val="bg1"/>
                </a:solidFill>
              </a:rPr>
              <a:t>Plant breeding skills and professional development</a:t>
            </a:r>
            <a:r>
              <a:rPr lang="en-US" sz="3200" dirty="0">
                <a:solidFill>
                  <a:schemeClr val="bg1"/>
                </a:solidFill>
              </a:rPr>
              <a:t> </a:t>
            </a:r>
            <a:endParaRPr lang="en-US" sz="3200" b="1" dirty="0">
              <a:solidFill>
                <a:schemeClr val="bg1"/>
              </a:solidFill>
              <a:latin typeface="Calibri" pitchFamily="34" charset="0"/>
            </a:endParaRPr>
          </a:p>
        </p:txBody>
      </p:sp>
      <p:sp>
        <p:nvSpPr>
          <p:cNvPr id="3" name="Rectangle 2">
            <a:extLst>
              <a:ext uri="{FF2B5EF4-FFF2-40B4-BE49-F238E27FC236}">
                <a16:creationId xmlns:a16="http://schemas.microsoft.com/office/drawing/2014/main" id="{90B10FDA-0256-9A48-AB27-BA7F1AE10267}"/>
              </a:ext>
            </a:extLst>
          </p:cNvPr>
          <p:cNvSpPr/>
          <p:nvPr/>
        </p:nvSpPr>
        <p:spPr>
          <a:xfrm>
            <a:off x="216348" y="2132856"/>
            <a:ext cx="9073008" cy="646331"/>
          </a:xfrm>
          <a:prstGeom prst="rect">
            <a:avLst/>
          </a:prstGeom>
        </p:spPr>
        <p:txBody>
          <a:bodyPr wrap="square">
            <a:spAutoFit/>
          </a:bodyPr>
          <a:lstStyle/>
          <a:p>
            <a:pPr marL="342900" lvl="0" indent="-342900" algn="just">
              <a:buFont typeface="Wingdings" pitchFamily="2" charset="2"/>
              <a:buChar char="v"/>
            </a:pPr>
            <a:r>
              <a:rPr lang="en-AU" b="1" dirty="0"/>
              <a:t>Professional development and training experience or needed</a:t>
            </a:r>
          </a:p>
          <a:p>
            <a:pPr lvl="0" algn="just"/>
            <a:r>
              <a:rPr lang="en-AU" dirty="0"/>
              <a:t>	- Status of skills in the following crop improvement and related disciplines?</a:t>
            </a:r>
            <a:endParaRPr lang="en-AU" b="1" dirty="0"/>
          </a:p>
        </p:txBody>
      </p:sp>
      <p:sp>
        <p:nvSpPr>
          <p:cNvPr id="2" name="Rectangle 1">
            <a:extLst>
              <a:ext uri="{FF2B5EF4-FFF2-40B4-BE49-F238E27FC236}">
                <a16:creationId xmlns:a16="http://schemas.microsoft.com/office/drawing/2014/main" id="{80CC6D41-1726-924B-A54B-34440BD38142}"/>
              </a:ext>
            </a:extLst>
          </p:cNvPr>
          <p:cNvSpPr/>
          <p:nvPr/>
        </p:nvSpPr>
        <p:spPr>
          <a:xfrm>
            <a:off x="202548" y="1124744"/>
            <a:ext cx="8561104" cy="984885"/>
          </a:xfrm>
          <a:prstGeom prst="rect">
            <a:avLst/>
          </a:prstGeom>
        </p:spPr>
        <p:txBody>
          <a:bodyPr wrap="square">
            <a:spAutoFit/>
          </a:bodyPr>
          <a:lstStyle/>
          <a:p>
            <a:pPr algn="just"/>
            <a:r>
              <a:rPr lang="en-AU" sz="2000" dirty="0">
                <a:ea typeface="Calibri" panose="020F0502020204030204" pitchFamily="34" charset="0"/>
                <a:cs typeface="Times New Roman" panose="02020603050405020304" pitchFamily="18" charset="0"/>
              </a:rPr>
              <a:t>Aim: </a:t>
            </a:r>
            <a:r>
              <a:rPr lang="en-AU" dirty="0"/>
              <a:t>to connect plant breeders within Africa, support development of skills and outputs from using best practices in Demand-led breeding and develop a professional development curriculum that will address needs for further training</a:t>
            </a:r>
            <a:r>
              <a:rPr lang="en-US" sz="2000" dirty="0"/>
              <a:t> </a:t>
            </a:r>
          </a:p>
        </p:txBody>
      </p:sp>
      <p:graphicFrame>
        <p:nvGraphicFramePr>
          <p:cNvPr id="5" name="Table 4">
            <a:extLst>
              <a:ext uri="{FF2B5EF4-FFF2-40B4-BE49-F238E27FC236}">
                <a16:creationId xmlns:a16="http://schemas.microsoft.com/office/drawing/2014/main" id="{61783E13-9EBB-3247-B942-F96633FAD6C5}"/>
              </a:ext>
            </a:extLst>
          </p:cNvPr>
          <p:cNvGraphicFramePr>
            <a:graphicFrameLocks noGrp="1"/>
          </p:cNvGraphicFramePr>
          <p:nvPr>
            <p:extLst>
              <p:ext uri="{D42A27DB-BD31-4B8C-83A1-F6EECF244321}">
                <p14:modId xmlns:p14="http://schemas.microsoft.com/office/powerpoint/2010/main" val="3236353878"/>
              </p:ext>
            </p:extLst>
          </p:nvPr>
        </p:nvGraphicFramePr>
        <p:xfrm>
          <a:off x="323528" y="2814639"/>
          <a:ext cx="8568952" cy="3998737"/>
        </p:xfrm>
        <a:graphic>
          <a:graphicData uri="http://schemas.openxmlformats.org/drawingml/2006/table">
            <a:tbl>
              <a:tblPr firstRow="1" firstCol="1" bandRow="1">
                <a:tableStyleId>{5C22544A-7EE6-4342-B048-85BDC9FD1C3A}</a:tableStyleId>
              </a:tblPr>
              <a:tblGrid>
                <a:gridCol w="3648168">
                  <a:extLst>
                    <a:ext uri="{9D8B030D-6E8A-4147-A177-3AD203B41FA5}">
                      <a16:colId xmlns:a16="http://schemas.microsoft.com/office/drawing/2014/main" val="897643871"/>
                    </a:ext>
                  </a:extLst>
                </a:gridCol>
                <a:gridCol w="861807">
                  <a:extLst>
                    <a:ext uri="{9D8B030D-6E8A-4147-A177-3AD203B41FA5}">
                      <a16:colId xmlns:a16="http://schemas.microsoft.com/office/drawing/2014/main" val="907260595"/>
                    </a:ext>
                  </a:extLst>
                </a:gridCol>
                <a:gridCol w="977161">
                  <a:extLst>
                    <a:ext uri="{9D8B030D-6E8A-4147-A177-3AD203B41FA5}">
                      <a16:colId xmlns:a16="http://schemas.microsoft.com/office/drawing/2014/main" val="1307204458"/>
                    </a:ext>
                  </a:extLst>
                </a:gridCol>
                <a:gridCol w="826829">
                  <a:extLst>
                    <a:ext uri="{9D8B030D-6E8A-4147-A177-3AD203B41FA5}">
                      <a16:colId xmlns:a16="http://schemas.microsoft.com/office/drawing/2014/main" val="915950758"/>
                    </a:ext>
                  </a:extLst>
                </a:gridCol>
                <a:gridCol w="982370">
                  <a:extLst>
                    <a:ext uri="{9D8B030D-6E8A-4147-A177-3AD203B41FA5}">
                      <a16:colId xmlns:a16="http://schemas.microsoft.com/office/drawing/2014/main" val="1599145517"/>
                    </a:ext>
                  </a:extLst>
                </a:gridCol>
                <a:gridCol w="763570">
                  <a:extLst>
                    <a:ext uri="{9D8B030D-6E8A-4147-A177-3AD203B41FA5}">
                      <a16:colId xmlns:a16="http://schemas.microsoft.com/office/drawing/2014/main" val="766294019"/>
                    </a:ext>
                  </a:extLst>
                </a:gridCol>
                <a:gridCol w="509047">
                  <a:extLst>
                    <a:ext uri="{9D8B030D-6E8A-4147-A177-3AD203B41FA5}">
                      <a16:colId xmlns:a16="http://schemas.microsoft.com/office/drawing/2014/main" val="1953464860"/>
                    </a:ext>
                  </a:extLst>
                </a:gridCol>
              </a:tblGrid>
              <a:tr h="251488">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&lt; 6 months</a:t>
                      </a: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6 mths-1year</a:t>
                      </a: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1-2 year</a:t>
                      </a: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4 years</a:t>
                      </a: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&gt; 4 years</a:t>
                      </a:r>
                    </a:p>
                  </a:txBody>
                  <a:tcPr marL="51738" marR="51738" marT="0" marB="0"/>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NA</a:t>
                      </a:r>
                    </a:p>
                  </a:txBody>
                  <a:tcPr marL="51738" marR="51738" marT="0" marB="0"/>
                </a:tc>
                <a:extLst>
                  <a:ext uri="{0D108BD9-81ED-4DB2-BD59-A6C34878D82A}">
                    <a16:rowId xmlns:a16="http://schemas.microsoft.com/office/drawing/2014/main" val="1815313597"/>
                  </a:ext>
                </a:extLst>
              </a:tr>
              <a:tr h="251488">
                <a:tc>
                  <a:txBody>
                    <a:bodyPr/>
                    <a:lstStyle/>
                    <a:p>
                      <a:pPr marL="0" marR="0">
                        <a:lnSpc>
                          <a:spcPct val="107000"/>
                        </a:lnSpc>
                        <a:spcBef>
                          <a:spcPts val="0"/>
                        </a:spcBef>
                        <a:spcAft>
                          <a:spcPts val="0"/>
                        </a:spcAft>
                      </a:pPr>
                      <a:r>
                        <a:rPr lang="en-AU" sz="1200" b="0" dirty="0">
                          <a:effectLst/>
                        </a:rPr>
                        <a:t>Breeding technical and scientific skills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1940881240"/>
                  </a:ext>
                </a:extLst>
              </a:tr>
              <a:tr h="247596">
                <a:tc>
                  <a:txBody>
                    <a:bodyPr/>
                    <a:lstStyle/>
                    <a:p>
                      <a:pPr marL="0" marR="0">
                        <a:lnSpc>
                          <a:spcPct val="107000"/>
                        </a:lnSpc>
                        <a:spcBef>
                          <a:spcPts val="0"/>
                        </a:spcBef>
                        <a:spcAft>
                          <a:spcPts val="0"/>
                        </a:spcAft>
                      </a:pPr>
                      <a:r>
                        <a:rPr lang="en-AU" sz="1200" b="0" dirty="0">
                          <a:effectLst/>
                        </a:rPr>
                        <a:t>Market approaches and demand-led breeding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1009813401"/>
                  </a:ext>
                </a:extLst>
              </a:tr>
              <a:tr h="198628">
                <a:tc>
                  <a:txBody>
                    <a:bodyPr/>
                    <a:lstStyle/>
                    <a:p>
                      <a:pPr marL="0" marR="0">
                        <a:lnSpc>
                          <a:spcPct val="107000"/>
                        </a:lnSpc>
                        <a:spcBef>
                          <a:spcPts val="0"/>
                        </a:spcBef>
                        <a:spcAft>
                          <a:spcPts val="0"/>
                        </a:spcAft>
                      </a:pPr>
                      <a:r>
                        <a:rPr lang="en-AU" sz="1200" b="0" dirty="0">
                          <a:effectLst/>
                        </a:rPr>
                        <a:t>Understanding variety release regulation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2699565709"/>
                  </a:ext>
                </a:extLst>
              </a:tr>
              <a:tr h="169080">
                <a:tc>
                  <a:txBody>
                    <a:bodyPr/>
                    <a:lstStyle/>
                    <a:p>
                      <a:pPr marL="0" marR="0">
                        <a:lnSpc>
                          <a:spcPct val="107000"/>
                        </a:lnSpc>
                        <a:spcBef>
                          <a:spcPts val="0"/>
                        </a:spcBef>
                        <a:spcAft>
                          <a:spcPts val="0"/>
                        </a:spcAft>
                      </a:pPr>
                      <a:r>
                        <a:rPr lang="en-AU" sz="1200" b="0" dirty="0">
                          <a:effectLst/>
                        </a:rPr>
                        <a:t>Breeding resources and budgets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3202908605"/>
                  </a:ext>
                </a:extLst>
              </a:tr>
              <a:tr h="251488">
                <a:tc>
                  <a:txBody>
                    <a:bodyPr/>
                    <a:lstStyle/>
                    <a:p>
                      <a:pPr marL="0" marR="0">
                        <a:lnSpc>
                          <a:spcPct val="107000"/>
                        </a:lnSpc>
                        <a:spcBef>
                          <a:spcPts val="0"/>
                        </a:spcBef>
                        <a:spcAft>
                          <a:spcPts val="0"/>
                        </a:spcAft>
                      </a:pPr>
                      <a:r>
                        <a:rPr lang="en-AU" sz="1200" b="0" dirty="0">
                          <a:effectLst/>
                        </a:rPr>
                        <a:t>Breeding investment management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7982029"/>
                  </a:ext>
                </a:extLst>
              </a:tr>
              <a:tr h="169080">
                <a:tc>
                  <a:txBody>
                    <a:bodyPr/>
                    <a:lstStyle/>
                    <a:p>
                      <a:pPr marL="0" marR="0">
                        <a:lnSpc>
                          <a:spcPct val="107000"/>
                        </a:lnSpc>
                        <a:spcBef>
                          <a:spcPts val="0"/>
                        </a:spcBef>
                        <a:spcAft>
                          <a:spcPts val="0"/>
                        </a:spcAft>
                      </a:pPr>
                      <a:r>
                        <a:rPr lang="en-AU" sz="1200" b="0" dirty="0">
                          <a:effectLst/>
                        </a:rPr>
                        <a:t>Verbal communication skills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471927612"/>
                  </a:ext>
                </a:extLst>
              </a:tr>
              <a:tr h="251488">
                <a:tc>
                  <a:txBody>
                    <a:bodyPr/>
                    <a:lstStyle/>
                    <a:p>
                      <a:pPr marL="0" marR="0">
                        <a:lnSpc>
                          <a:spcPct val="107000"/>
                        </a:lnSpc>
                        <a:spcBef>
                          <a:spcPts val="0"/>
                        </a:spcBef>
                        <a:spcAft>
                          <a:spcPts val="0"/>
                        </a:spcAft>
                      </a:pPr>
                      <a:r>
                        <a:rPr lang="en-AU" sz="1200" b="0" dirty="0">
                          <a:effectLst/>
                        </a:rPr>
                        <a:t>Scientific writing and publication skills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2963127323"/>
                  </a:ext>
                </a:extLst>
              </a:tr>
              <a:tr h="169080">
                <a:tc>
                  <a:txBody>
                    <a:bodyPr/>
                    <a:lstStyle/>
                    <a:p>
                      <a:pPr marL="0" marR="0">
                        <a:lnSpc>
                          <a:spcPct val="107000"/>
                        </a:lnSpc>
                        <a:spcBef>
                          <a:spcPts val="0"/>
                        </a:spcBef>
                        <a:spcAft>
                          <a:spcPts val="0"/>
                        </a:spcAft>
                      </a:pPr>
                      <a:r>
                        <a:rPr lang="en-AU" sz="1200" b="0" dirty="0">
                          <a:effectLst/>
                        </a:rPr>
                        <a:t>Grant writing application skills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2426267355"/>
                  </a:ext>
                </a:extLst>
              </a:tr>
              <a:tr h="169080">
                <a:tc>
                  <a:txBody>
                    <a:bodyPr/>
                    <a:lstStyle/>
                    <a:p>
                      <a:pPr marL="0" marR="0">
                        <a:lnSpc>
                          <a:spcPct val="107000"/>
                        </a:lnSpc>
                        <a:spcBef>
                          <a:spcPts val="0"/>
                        </a:spcBef>
                        <a:spcAft>
                          <a:spcPts val="0"/>
                        </a:spcAft>
                      </a:pPr>
                      <a:r>
                        <a:rPr lang="en-AU" sz="1200" b="0" dirty="0">
                          <a:effectLst/>
                        </a:rPr>
                        <a:t>Computer applications and IT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1777241776"/>
                  </a:ext>
                </a:extLst>
              </a:tr>
              <a:tr h="251488">
                <a:tc>
                  <a:txBody>
                    <a:bodyPr/>
                    <a:lstStyle/>
                    <a:p>
                      <a:pPr marL="0" marR="0">
                        <a:lnSpc>
                          <a:spcPct val="107000"/>
                        </a:lnSpc>
                        <a:spcBef>
                          <a:spcPts val="0"/>
                        </a:spcBef>
                        <a:spcAft>
                          <a:spcPts val="0"/>
                        </a:spcAft>
                      </a:pPr>
                      <a:r>
                        <a:rPr lang="en-AU" sz="1200" b="0" dirty="0">
                          <a:effectLst/>
                        </a:rPr>
                        <a:t>Project management and planning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4081145259"/>
                  </a:ext>
                </a:extLst>
              </a:tr>
              <a:tr h="346014">
                <a:tc>
                  <a:txBody>
                    <a:bodyPr/>
                    <a:lstStyle/>
                    <a:p>
                      <a:pPr marL="0" marR="0">
                        <a:lnSpc>
                          <a:spcPct val="107000"/>
                        </a:lnSpc>
                        <a:spcBef>
                          <a:spcPts val="0"/>
                        </a:spcBef>
                        <a:spcAft>
                          <a:spcPts val="0"/>
                        </a:spcAft>
                      </a:pPr>
                      <a:r>
                        <a:rPr lang="en-AU" sz="1200" b="0" dirty="0">
                          <a:effectLst/>
                        </a:rPr>
                        <a:t>Understanding and connecting with private sector organisations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3175687131"/>
                  </a:ext>
                </a:extLst>
              </a:tr>
              <a:tr h="194651">
                <a:tc>
                  <a:txBody>
                    <a:bodyPr/>
                    <a:lstStyle/>
                    <a:p>
                      <a:pPr marL="0" marR="0">
                        <a:lnSpc>
                          <a:spcPct val="107000"/>
                        </a:lnSpc>
                        <a:spcBef>
                          <a:spcPts val="0"/>
                        </a:spcBef>
                        <a:spcAft>
                          <a:spcPts val="0"/>
                        </a:spcAft>
                      </a:pPr>
                      <a:r>
                        <a:rPr lang="en-AU" sz="1200" b="0" dirty="0">
                          <a:effectLst/>
                        </a:rPr>
                        <a:t>Intellectual property and licensing arrangements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4242125580"/>
                  </a:ext>
                </a:extLst>
              </a:tr>
              <a:tr h="169080">
                <a:tc>
                  <a:txBody>
                    <a:bodyPr/>
                    <a:lstStyle/>
                    <a:p>
                      <a:pPr marL="0" marR="0">
                        <a:lnSpc>
                          <a:spcPct val="107000"/>
                        </a:lnSpc>
                        <a:spcBef>
                          <a:spcPts val="0"/>
                        </a:spcBef>
                        <a:spcAft>
                          <a:spcPts val="0"/>
                        </a:spcAft>
                      </a:pPr>
                      <a:r>
                        <a:rPr lang="en-AU" sz="1200" b="0" dirty="0">
                          <a:effectLst/>
                        </a:rPr>
                        <a:t>Partnership management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3378104847"/>
                  </a:ext>
                </a:extLst>
              </a:tr>
              <a:tr h="169080">
                <a:tc>
                  <a:txBody>
                    <a:bodyPr/>
                    <a:lstStyle/>
                    <a:p>
                      <a:pPr marL="0" marR="0">
                        <a:lnSpc>
                          <a:spcPct val="107000"/>
                        </a:lnSpc>
                        <a:spcBef>
                          <a:spcPts val="0"/>
                        </a:spcBef>
                        <a:spcAft>
                          <a:spcPts val="0"/>
                        </a:spcAft>
                      </a:pPr>
                      <a:r>
                        <a:rPr lang="en-AU" sz="1200" b="0" dirty="0">
                          <a:effectLst/>
                        </a:rPr>
                        <a:t>Leadership training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4239272576"/>
                  </a:ext>
                </a:extLst>
              </a:tr>
              <a:tr h="169080">
                <a:tc>
                  <a:txBody>
                    <a:bodyPr/>
                    <a:lstStyle/>
                    <a:p>
                      <a:pPr marL="0" marR="0">
                        <a:lnSpc>
                          <a:spcPct val="107000"/>
                        </a:lnSpc>
                        <a:spcBef>
                          <a:spcPts val="0"/>
                        </a:spcBef>
                        <a:spcAft>
                          <a:spcPts val="0"/>
                        </a:spcAft>
                      </a:pPr>
                      <a:r>
                        <a:rPr lang="en-AU" sz="1200" b="0" dirty="0">
                          <a:effectLst/>
                        </a:rPr>
                        <a:t>Team-building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2128866564"/>
                  </a:ext>
                </a:extLst>
              </a:tr>
              <a:tr h="169080">
                <a:tc>
                  <a:txBody>
                    <a:bodyPr/>
                    <a:lstStyle/>
                    <a:p>
                      <a:pPr marL="0" marR="0">
                        <a:lnSpc>
                          <a:spcPct val="107000"/>
                        </a:lnSpc>
                        <a:spcBef>
                          <a:spcPts val="0"/>
                        </a:spcBef>
                        <a:spcAft>
                          <a:spcPts val="0"/>
                        </a:spcAft>
                      </a:pPr>
                      <a:r>
                        <a:rPr lang="en-AU" sz="1200" b="0" dirty="0">
                          <a:effectLst/>
                        </a:rPr>
                        <a:t>Innovation and entrepreneurship</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1345840243"/>
                  </a:ext>
                </a:extLst>
              </a:tr>
              <a:tr h="221643">
                <a:tc>
                  <a:txBody>
                    <a:bodyPr/>
                    <a:lstStyle/>
                    <a:p>
                      <a:pPr marL="0" marR="0">
                        <a:lnSpc>
                          <a:spcPct val="107000"/>
                        </a:lnSpc>
                        <a:spcBef>
                          <a:spcPts val="0"/>
                        </a:spcBef>
                        <a:spcAft>
                          <a:spcPts val="0"/>
                        </a:spcAft>
                      </a:pPr>
                      <a:r>
                        <a:rPr lang="en-AU" sz="1200" b="0" dirty="0">
                          <a:effectLst/>
                        </a:rPr>
                        <a:t>Other relevant training (please specify)</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tc>
                  <a:txBody>
                    <a:bodyPr/>
                    <a:lstStyle/>
                    <a:p>
                      <a:pPr marL="0" marR="0">
                        <a:lnSpc>
                          <a:spcPct val="107000"/>
                        </a:lnSpc>
                        <a:spcBef>
                          <a:spcPts val="0"/>
                        </a:spcBef>
                        <a:spcAft>
                          <a:spcPts val="0"/>
                        </a:spcAft>
                      </a:pPr>
                      <a:r>
                        <a:rPr lang="en-AU"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38" marR="51738" marT="0" marB="0"/>
                </a:tc>
                <a:extLst>
                  <a:ext uri="{0D108BD9-81ED-4DB2-BD59-A6C34878D82A}">
                    <a16:rowId xmlns:a16="http://schemas.microsoft.com/office/drawing/2014/main" val="1339023399"/>
                  </a:ext>
                </a:extLst>
              </a:tr>
            </a:tbl>
          </a:graphicData>
        </a:graphic>
      </p:graphicFrame>
    </p:spTree>
    <p:extLst>
      <p:ext uri="{BB962C8B-B14F-4D97-AF65-F5344CB8AC3E}">
        <p14:creationId xmlns:p14="http://schemas.microsoft.com/office/powerpoint/2010/main" val="7845982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B26B5-E2D1-4E40-88FD-C5D0453C7E56}"/>
              </a:ext>
            </a:extLst>
          </p:cNvPr>
          <p:cNvSpPr txBox="1"/>
          <p:nvPr/>
        </p:nvSpPr>
        <p:spPr bwMode="auto">
          <a:xfrm>
            <a:off x="0" y="1486138"/>
            <a:ext cx="9108504"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ts val="3200"/>
              </a:lnSpc>
            </a:pPr>
            <a:r>
              <a:rPr lang="en-US" sz="3000" b="1" i="1" dirty="0">
                <a:solidFill>
                  <a:srgbClr val="0070C0"/>
                </a:solidFill>
              </a:rPr>
              <a:t>Mobilizing biosciences for Africa’s development</a:t>
            </a:r>
          </a:p>
        </p:txBody>
      </p:sp>
      <p:sp>
        <p:nvSpPr>
          <p:cNvPr id="3" name="TextBox 2">
            <a:extLst>
              <a:ext uri="{FF2B5EF4-FFF2-40B4-BE49-F238E27FC236}">
                <a16:creationId xmlns:a16="http://schemas.microsoft.com/office/drawing/2014/main" id="{60E45AD9-FC90-CC4C-B2FD-52CEAC7520B8}"/>
              </a:ext>
            </a:extLst>
          </p:cNvPr>
          <p:cNvSpPr txBox="1"/>
          <p:nvPr/>
        </p:nvSpPr>
        <p:spPr bwMode="auto">
          <a:xfrm>
            <a:off x="1" y="548680"/>
            <a:ext cx="9108504"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ts val="3200"/>
              </a:lnSpc>
            </a:pPr>
            <a:r>
              <a:rPr lang="en-US" sz="3000" b="1" dirty="0">
                <a:solidFill>
                  <a:srgbClr val="0070C0"/>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9817" y="1989768"/>
            <a:ext cx="1417456" cy="1036502"/>
          </a:xfrm>
          <a:prstGeom prst="rect">
            <a:avLst/>
          </a:prstGeom>
          <a:noFill/>
        </p:spPr>
        <p:txBody>
          <a:bodyPr wrap="square" rtlCol="0">
            <a:spAutoFit/>
          </a:bodyPr>
          <a:lstStyle/>
          <a:p>
            <a:pPr marL="0" lvl="1" algn="ctr" defTabSz="844083" fontAlgn="base">
              <a:spcBef>
                <a:spcPct val="0"/>
              </a:spcBef>
              <a:spcAft>
                <a:spcPct val="0"/>
              </a:spcAft>
            </a:pPr>
            <a:r>
              <a:rPr lang="en-US" sz="2727" b="1" dirty="0">
                <a:solidFill>
                  <a:srgbClr val="EEECE1">
                    <a:lumMod val="10000"/>
                  </a:srgbClr>
                </a:solidFill>
                <a:latin typeface="Calibri"/>
                <a:ea typeface="MS PGothic" charset="0"/>
                <a:cs typeface="Calibri"/>
              </a:rPr>
              <a:t>1</a:t>
            </a:r>
          </a:p>
          <a:p>
            <a:pPr marL="0" lvl="1" algn="ctr" defTabSz="844083" fontAlgn="base">
              <a:spcBef>
                <a:spcPct val="0"/>
              </a:spcBef>
              <a:spcAft>
                <a:spcPct val="0"/>
              </a:spcAft>
            </a:pPr>
            <a:r>
              <a:rPr lang="en-US" sz="1704" dirty="0">
                <a:solidFill>
                  <a:srgbClr val="EEECE1">
                    <a:lumMod val="10000"/>
                  </a:srgbClr>
                </a:solidFill>
                <a:latin typeface="Calibri"/>
                <a:ea typeface="MS PGothic" charset="0"/>
                <a:cs typeface="Calibri"/>
              </a:rPr>
              <a:t>Handbook published</a:t>
            </a:r>
            <a:endParaRPr lang="en-US" sz="1534" dirty="0">
              <a:solidFill>
                <a:srgbClr val="EEECE1">
                  <a:lumMod val="10000"/>
                </a:srgbClr>
              </a:solidFill>
              <a:latin typeface="Franklin Gothic Book" charset="0"/>
              <a:ea typeface="MS PGothic" charset="0"/>
            </a:endParaRPr>
          </a:p>
        </p:txBody>
      </p:sp>
      <p:sp>
        <p:nvSpPr>
          <p:cNvPr id="6" name="TextBox 5"/>
          <p:cNvSpPr txBox="1"/>
          <p:nvPr/>
        </p:nvSpPr>
        <p:spPr>
          <a:xfrm>
            <a:off x="135267" y="1989768"/>
            <a:ext cx="1839621" cy="1036502"/>
          </a:xfrm>
          <a:prstGeom prst="rect">
            <a:avLst/>
          </a:prstGeom>
          <a:noFill/>
        </p:spPr>
        <p:txBody>
          <a:bodyPr wrap="square" rtlCol="0">
            <a:spAutoFit/>
          </a:bodyPr>
          <a:lstStyle/>
          <a:p>
            <a:pPr algn="ctr" defTabSz="844083" fontAlgn="base">
              <a:spcBef>
                <a:spcPct val="0"/>
              </a:spcBef>
              <a:spcAft>
                <a:spcPct val="0"/>
              </a:spcAft>
            </a:pPr>
            <a:r>
              <a:rPr lang="en-US" sz="2727" b="1" dirty="0">
                <a:solidFill>
                  <a:srgbClr val="EEECE1">
                    <a:lumMod val="10000"/>
                  </a:srgbClr>
                </a:solidFill>
                <a:latin typeface="Calibri"/>
                <a:ea typeface="MS PGothic" charset="0"/>
                <a:cs typeface="Calibri"/>
              </a:rPr>
              <a:t>390</a:t>
            </a:r>
          </a:p>
          <a:p>
            <a:pPr algn="ctr" defTabSz="844083" fontAlgn="base">
              <a:spcBef>
                <a:spcPct val="0"/>
              </a:spcBef>
              <a:spcAft>
                <a:spcPct val="0"/>
              </a:spcAft>
            </a:pPr>
            <a:r>
              <a:rPr lang="en-US" sz="1704" dirty="0">
                <a:solidFill>
                  <a:srgbClr val="EEECE1">
                    <a:lumMod val="10000"/>
                  </a:srgbClr>
                </a:solidFill>
                <a:latin typeface="Calibri"/>
                <a:ea typeface="MS PGothic" charset="0"/>
                <a:cs typeface="Calibri"/>
              </a:rPr>
              <a:t>DLB </a:t>
            </a:r>
            <a:r>
              <a:rPr lang="en-US" sz="1704" dirty="0" err="1">
                <a:solidFill>
                  <a:srgbClr val="EEECE1">
                    <a:lumMod val="10000"/>
                  </a:srgbClr>
                </a:solidFill>
                <a:latin typeface="Calibri"/>
                <a:ea typeface="MS PGothic" charset="0"/>
                <a:cs typeface="Calibri"/>
              </a:rPr>
              <a:t>alumini</a:t>
            </a:r>
            <a:r>
              <a:rPr lang="en-US" sz="1704" dirty="0">
                <a:solidFill>
                  <a:srgbClr val="EEECE1">
                    <a:lumMod val="10000"/>
                  </a:srgbClr>
                </a:solidFill>
                <a:latin typeface="Calibri"/>
                <a:ea typeface="MS PGothic" charset="0"/>
                <a:cs typeface="Calibri"/>
              </a:rPr>
              <a:t> trained</a:t>
            </a:r>
            <a:endParaRPr lang="en-US" sz="1704" dirty="0">
              <a:solidFill>
                <a:srgbClr val="EEECE1">
                  <a:lumMod val="10000"/>
                </a:srgbClr>
              </a:solidFill>
              <a:latin typeface="Franklin Gothic Book" charset="0"/>
              <a:ea typeface="MS PGothic" charset="0"/>
            </a:endParaRPr>
          </a:p>
        </p:txBody>
      </p:sp>
      <p:sp>
        <p:nvSpPr>
          <p:cNvPr id="9" name="TextBox 8"/>
          <p:cNvSpPr txBox="1"/>
          <p:nvPr/>
        </p:nvSpPr>
        <p:spPr>
          <a:xfrm>
            <a:off x="741260" y="1600201"/>
            <a:ext cx="2467257" cy="319639"/>
          </a:xfrm>
          <a:prstGeom prst="rect">
            <a:avLst/>
          </a:prstGeom>
          <a:noFill/>
        </p:spPr>
        <p:txBody>
          <a:bodyPr wrap="square" rtlCol="0">
            <a:spAutoFit/>
          </a:bodyPr>
          <a:lstStyle/>
          <a:p>
            <a:pPr algn="ctr" defTabSz="844083" fontAlgn="base">
              <a:spcBef>
                <a:spcPct val="0"/>
              </a:spcBef>
              <a:spcAft>
                <a:spcPct val="0"/>
              </a:spcAft>
            </a:pPr>
            <a:r>
              <a:rPr lang="en-US" sz="1477" b="1" dirty="0">
                <a:solidFill>
                  <a:srgbClr val="595959">
                    <a:lumMod val="75000"/>
                  </a:srgbClr>
                </a:solidFill>
                <a:latin typeface="Franklin Gothic Medium"/>
                <a:ea typeface="MS PGothic" charset="0"/>
                <a:cs typeface="Calibri"/>
              </a:rPr>
              <a:t>Outcomes</a:t>
            </a:r>
            <a:endParaRPr lang="en-US" sz="1477" b="1" dirty="0">
              <a:solidFill>
                <a:srgbClr val="595959">
                  <a:lumMod val="75000"/>
                </a:srgbClr>
              </a:solidFill>
              <a:latin typeface="Franklin Gothic Medium"/>
              <a:ea typeface="MS PGothic" charset="0"/>
            </a:endParaRPr>
          </a:p>
        </p:txBody>
      </p:sp>
      <p:sp>
        <p:nvSpPr>
          <p:cNvPr id="18" name="Rectangle 17"/>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Snapshot of DLB </a:t>
            </a:r>
            <a:r>
              <a:rPr lang="en-US" sz="2954" b="1" dirty="0" err="1">
                <a:solidFill>
                  <a:prstClr val="white"/>
                </a:solidFill>
                <a:latin typeface="Franklin Gothic Medium"/>
                <a:ea typeface="MS PGothic" charset="0"/>
                <a:cs typeface="Calibri" pitchFamily="34" charset="0"/>
              </a:rPr>
              <a:t>alumini</a:t>
            </a:r>
            <a:r>
              <a:rPr lang="en-US" sz="2954" b="1" dirty="0">
                <a:solidFill>
                  <a:prstClr val="white"/>
                </a:solidFill>
                <a:latin typeface="Franklin Gothic Medium"/>
                <a:ea typeface="MS PGothic" charset="0"/>
                <a:cs typeface="Calibri" pitchFamily="34" charset="0"/>
              </a:rPr>
              <a:t> outreach</a:t>
            </a:r>
            <a:endParaRPr lang="en-US" sz="2954" b="1" dirty="0">
              <a:solidFill>
                <a:prstClr val="white"/>
              </a:solidFill>
              <a:latin typeface="Franklin Gothic Medium"/>
              <a:ea typeface="MS PGothic" charset="0"/>
            </a:endParaRPr>
          </a:p>
        </p:txBody>
      </p:sp>
      <p:graphicFrame>
        <p:nvGraphicFramePr>
          <p:cNvPr id="13" name="Chart 12">
            <a:extLst>
              <a:ext uri="{FF2B5EF4-FFF2-40B4-BE49-F238E27FC236}">
                <a16:creationId xmlns:a16="http://schemas.microsoft.com/office/drawing/2014/main" id="{FB536F5A-75F6-7940-B948-279A6C6FF2EC}"/>
              </a:ext>
            </a:extLst>
          </p:cNvPr>
          <p:cNvGraphicFramePr>
            <a:graphicFrameLocks/>
          </p:cNvGraphicFramePr>
          <p:nvPr/>
        </p:nvGraphicFramePr>
        <p:xfrm>
          <a:off x="4860033" y="4005063"/>
          <a:ext cx="3816424" cy="2691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00AFEC6-7448-7448-AAF4-8833B6BE7903}"/>
              </a:ext>
            </a:extLst>
          </p:cNvPr>
          <p:cNvGraphicFramePr>
            <a:graphicFrameLocks/>
          </p:cNvGraphicFramePr>
          <p:nvPr>
            <p:extLst>
              <p:ext uri="{D42A27DB-BD31-4B8C-83A1-F6EECF244321}">
                <p14:modId xmlns:p14="http://schemas.microsoft.com/office/powerpoint/2010/main" val="904606760"/>
              </p:ext>
            </p:extLst>
          </p:nvPr>
        </p:nvGraphicFramePr>
        <p:xfrm>
          <a:off x="288033" y="391440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2462CD8E-B8AB-2C4C-8490-5C8306CBE85C}"/>
              </a:ext>
            </a:extLst>
          </p:cNvPr>
          <p:cNvGraphicFramePr>
            <a:graphicFrameLocks/>
          </p:cNvGraphicFramePr>
          <p:nvPr/>
        </p:nvGraphicFramePr>
        <p:xfrm>
          <a:off x="4322033" y="1328957"/>
          <a:ext cx="4470275" cy="263077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61F886A-B9FD-8A4E-B3D7-DE31BCC0EBC1}"/>
              </a:ext>
            </a:extLst>
          </p:cNvPr>
          <p:cNvSpPr txBox="1"/>
          <p:nvPr/>
        </p:nvSpPr>
        <p:spPr>
          <a:xfrm>
            <a:off x="1617652" y="4482763"/>
            <a:ext cx="1839621" cy="774251"/>
          </a:xfrm>
          <a:prstGeom prst="rect">
            <a:avLst/>
          </a:prstGeom>
          <a:noFill/>
        </p:spPr>
        <p:txBody>
          <a:bodyPr wrap="square" rtlCol="0">
            <a:spAutoFit/>
          </a:bodyPr>
          <a:lstStyle/>
          <a:p>
            <a:pPr algn="ctr" defTabSz="844083" fontAlgn="base">
              <a:spcBef>
                <a:spcPct val="0"/>
              </a:spcBef>
              <a:spcAft>
                <a:spcPct val="0"/>
              </a:spcAft>
            </a:pPr>
            <a:r>
              <a:rPr lang="en-US" sz="2727" b="1" dirty="0">
                <a:solidFill>
                  <a:srgbClr val="EEECE1">
                    <a:lumMod val="10000"/>
                  </a:srgbClr>
                </a:solidFill>
                <a:latin typeface="Calibri"/>
                <a:ea typeface="MS PGothic" charset="0"/>
                <a:cs typeface="Calibri"/>
              </a:rPr>
              <a:t>285</a:t>
            </a:r>
          </a:p>
          <a:p>
            <a:pPr algn="ctr" defTabSz="844083" fontAlgn="base">
              <a:spcBef>
                <a:spcPct val="0"/>
              </a:spcBef>
              <a:spcAft>
                <a:spcPct val="0"/>
              </a:spcAft>
            </a:pPr>
            <a:r>
              <a:rPr lang="en-US" sz="1704" dirty="0">
                <a:solidFill>
                  <a:srgbClr val="EEECE1">
                    <a:lumMod val="10000"/>
                  </a:srgbClr>
                </a:solidFill>
                <a:latin typeface="Calibri"/>
                <a:ea typeface="MS PGothic" charset="0"/>
                <a:cs typeface="Calibri"/>
              </a:rPr>
              <a:t>Active breeders</a:t>
            </a:r>
            <a:endParaRPr lang="en-US" sz="1704" dirty="0">
              <a:solidFill>
                <a:srgbClr val="EEECE1">
                  <a:lumMod val="10000"/>
                </a:srgbClr>
              </a:solidFill>
              <a:latin typeface="Franklin Gothic Book" charset="0"/>
              <a:ea typeface="MS PGothic" charset="0"/>
            </a:endParaRPr>
          </a:p>
        </p:txBody>
      </p:sp>
    </p:spTree>
    <p:extLst>
      <p:ext uri="{BB962C8B-B14F-4D97-AF65-F5344CB8AC3E}">
        <p14:creationId xmlns:p14="http://schemas.microsoft.com/office/powerpoint/2010/main" val="143825969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CA9C494-053C-394C-A6DA-9C933B4E7157}"/>
              </a:ext>
            </a:extLst>
          </p:cNvPr>
          <p:cNvGraphicFramePr>
            <a:graphicFrameLocks/>
          </p:cNvGraphicFramePr>
          <p:nvPr>
            <p:extLst>
              <p:ext uri="{D42A27DB-BD31-4B8C-83A1-F6EECF244321}">
                <p14:modId xmlns:p14="http://schemas.microsoft.com/office/powerpoint/2010/main" val="3397075785"/>
              </p:ext>
            </p:extLst>
          </p:nvPr>
        </p:nvGraphicFramePr>
        <p:xfrm>
          <a:off x="3347864" y="764704"/>
          <a:ext cx="5648146"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C18C85A-CDAD-724A-9F54-B2EC576815D6}"/>
              </a:ext>
            </a:extLst>
          </p:cNvPr>
          <p:cNvGraphicFramePr>
            <a:graphicFrameLocks noGrp="1"/>
          </p:cNvGraphicFramePr>
          <p:nvPr>
            <p:extLst>
              <p:ext uri="{D42A27DB-BD31-4B8C-83A1-F6EECF244321}">
                <p14:modId xmlns:p14="http://schemas.microsoft.com/office/powerpoint/2010/main" val="1634851480"/>
              </p:ext>
            </p:extLst>
          </p:nvPr>
        </p:nvGraphicFramePr>
        <p:xfrm>
          <a:off x="149918" y="1484784"/>
          <a:ext cx="2549874" cy="5240842"/>
        </p:xfrm>
        <a:graphic>
          <a:graphicData uri="http://schemas.openxmlformats.org/drawingml/2006/table">
            <a:tbl>
              <a:tblPr>
                <a:tableStyleId>{5C22544A-7EE6-4342-B048-85BDC9FD1C3A}</a:tableStyleId>
              </a:tblPr>
              <a:tblGrid>
                <a:gridCol w="849958">
                  <a:extLst>
                    <a:ext uri="{9D8B030D-6E8A-4147-A177-3AD203B41FA5}">
                      <a16:colId xmlns:a16="http://schemas.microsoft.com/office/drawing/2014/main" val="4213289855"/>
                    </a:ext>
                  </a:extLst>
                </a:gridCol>
                <a:gridCol w="849958">
                  <a:extLst>
                    <a:ext uri="{9D8B030D-6E8A-4147-A177-3AD203B41FA5}">
                      <a16:colId xmlns:a16="http://schemas.microsoft.com/office/drawing/2014/main" val="579274931"/>
                    </a:ext>
                  </a:extLst>
                </a:gridCol>
                <a:gridCol w="849958">
                  <a:extLst>
                    <a:ext uri="{9D8B030D-6E8A-4147-A177-3AD203B41FA5}">
                      <a16:colId xmlns:a16="http://schemas.microsoft.com/office/drawing/2014/main" val="3621639234"/>
                    </a:ext>
                  </a:extLst>
                </a:gridCol>
              </a:tblGrid>
              <a:tr h="162878">
                <a:tc>
                  <a:txBody>
                    <a:bodyPr/>
                    <a:lstStyle/>
                    <a:p>
                      <a:pPr algn="l" fontAlgn="b"/>
                      <a:r>
                        <a:rPr lang="en-US" sz="1100" u="none" strike="noStrike">
                          <a:effectLst/>
                        </a:rPr>
                        <a:t>Country</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Number</a:t>
                      </a:r>
                      <a:endParaRPr lang="en-US" sz="1100" b="0"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14480637"/>
                  </a:ext>
                </a:extLst>
              </a:tr>
              <a:tr h="162878">
                <a:tc>
                  <a:txBody>
                    <a:bodyPr/>
                    <a:lstStyle/>
                    <a:p>
                      <a:pPr algn="l" fontAlgn="b"/>
                      <a:r>
                        <a:rPr lang="en-US" sz="1100" u="none" strike="noStrike">
                          <a:effectLst/>
                        </a:rPr>
                        <a:t>Kenya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22.5</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938626984"/>
                  </a:ext>
                </a:extLst>
              </a:tr>
              <a:tr h="162878">
                <a:tc>
                  <a:txBody>
                    <a:bodyPr/>
                    <a:lstStyle/>
                    <a:p>
                      <a:pPr algn="l" fontAlgn="b"/>
                      <a:r>
                        <a:rPr lang="en-US" sz="1100" u="none" strike="noStrike">
                          <a:effectLst/>
                        </a:rPr>
                        <a:t>Ethiopia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15.4</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171355151"/>
                  </a:ext>
                </a:extLst>
              </a:tr>
              <a:tr h="162878">
                <a:tc>
                  <a:txBody>
                    <a:bodyPr/>
                    <a:lstStyle/>
                    <a:p>
                      <a:pPr algn="l" fontAlgn="b"/>
                      <a:r>
                        <a:rPr lang="en-US" sz="1100" u="none" strike="noStrike">
                          <a:effectLst/>
                        </a:rPr>
                        <a:t>Zimbabwe</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12.7</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067306533"/>
                  </a:ext>
                </a:extLst>
              </a:tr>
              <a:tr h="162878">
                <a:tc>
                  <a:txBody>
                    <a:bodyPr/>
                    <a:lstStyle/>
                    <a:p>
                      <a:pPr algn="l" fontAlgn="b"/>
                      <a:r>
                        <a:rPr lang="en-US" sz="1100" u="none" strike="noStrike">
                          <a:effectLst/>
                        </a:rPr>
                        <a:t>Ghana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7.5</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397948448"/>
                  </a:ext>
                </a:extLst>
              </a:tr>
              <a:tr h="162878">
                <a:tc>
                  <a:txBody>
                    <a:bodyPr/>
                    <a:lstStyle/>
                    <a:p>
                      <a:pPr algn="l" fontAlgn="b"/>
                      <a:r>
                        <a:rPr lang="en-US" sz="1100" u="none" strike="noStrike">
                          <a:effectLst/>
                        </a:rPr>
                        <a:t>Tanzania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7.8</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299564714"/>
                  </a:ext>
                </a:extLst>
              </a:tr>
              <a:tr h="162878">
                <a:tc>
                  <a:txBody>
                    <a:bodyPr/>
                    <a:lstStyle/>
                    <a:p>
                      <a:pPr algn="l" fontAlgn="b"/>
                      <a:r>
                        <a:rPr lang="en-US" sz="1100" u="none" strike="noStrike">
                          <a:effectLst/>
                        </a:rPr>
                        <a:t>Uganda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8.8</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84007833"/>
                  </a:ext>
                </a:extLst>
              </a:tr>
              <a:tr h="162878">
                <a:tc>
                  <a:txBody>
                    <a:bodyPr/>
                    <a:lstStyle/>
                    <a:p>
                      <a:pPr algn="l" fontAlgn="b"/>
                      <a:r>
                        <a:rPr lang="en-US" sz="1100" u="none" strike="noStrike">
                          <a:effectLst/>
                        </a:rPr>
                        <a:t>Nigeria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5.6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32446716"/>
                  </a:ext>
                </a:extLst>
              </a:tr>
              <a:tr h="162878">
                <a:tc>
                  <a:txBody>
                    <a:bodyPr/>
                    <a:lstStyle/>
                    <a:p>
                      <a:pPr algn="l" fontAlgn="b"/>
                      <a:r>
                        <a:rPr lang="en-US" sz="1100" u="none" strike="noStrike">
                          <a:effectLst/>
                        </a:rPr>
                        <a:t>Malawi</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5.6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78736409"/>
                  </a:ext>
                </a:extLst>
              </a:tr>
              <a:tr h="162878">
                <a:tc>
                  <a:txBody>
                    <a:bodyPr/>
                    <a:lstStyle/>
                    <a:p>
                      <a:pPr algn="l" fontAlgn="b"/>
                      <a:r>
                        <a:rPr lang="en-US" sz="1100" u="none" strike="noStrike">
                          <a:effectLst/>
                        </a:rPr>
                        <a:t>Mali </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435048033"/>
                  </a:ext>
                </a:extLst>
              </a:tr>
              <a:tr h="162878">
                <a:tc>
                  <a:txBody>
                    <a:bodyPr/>
                    <a:lstStyle/>
                    <a:p>
                      <a:pPr algn="l" fontAlgn="b"/>
                      <a:r>
                        <a:rPr lang="en-US" sz="1100" u="none" strike="noStrike">
                          <a:effectLst/>
                        </a:rPr>
                        <a:t>DR Congo</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834713357"/>
                  </a:ext>
                </a:extLst>
              </a:tr>
              <a:tr h="162878">
                <a:tc>
                  <a:txBody>
                    <a:bodyPr/>
                    <a:lstStyle/>
                    <a:p>
                      <a:pPr algn="l" fontAlgn="b"/>
                      <a:r>
                        <a:rPr lang="en-US" sz="1100" u="none" strike="noStrike">
                          <a:effectLst/>
                        </a:rPr>
                        <a:t>South Sudan</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690214761"/>
                  </a:ext>
                </a:extLst>
              </a:tr>
              <a:tr h="162878">
                <a:tc>
                  <a:txBody>
                    <a:bodyPr/>
                    <a:lstStyle/>
                    <a:p>
                      <a:pPr algn="l" fontAlgn="b"/>
                      <a:r>
                        <a:rPr lang="en-US" sz="1100" u="none" strike="noStrike">
                          <a:effectLst/>
                        </a:rPr>
                        <a:t>Niger</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875400680"/>
                  </a:ext>
                </a:extLst>
              </a:tr>
              <a:tr h="162878">
                <a:tc>
                  <a:txBody>
                    <a:bodyPr/>
                    <a:lstStyle/>
                    <a:p>
                      <a:pPr algn="l" fontAlgn="b"/>
                      <a:r>
                        <a:rPr lang="en-US" sz="1100" u="none" strike="noStrike">
                          <a:effectLst/>
                        </a:rPr>
                        <a:t>Rwanda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195313509"/>
                  </a:ext>
                </a:extLst>
              </a:tr>
              <a:tr h="162878">
                <a:tc>
                  <a:txBody>
                    <a:bodyPr/>
                    <a:lstStyle/>
                    <a:p>
                      <a:pPr algn="l" fontAlgn="b"/>
                      <a:r>
                        <a:rPr lang="en-US" sz="1100" u="none" strike="noStrike">
                          <a:effectLst/>
                        </a:rPr>
                        <a:t>Zambia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096181087"/>
                  </a:ext>
                </a:extLst>
              </a:tr>
              <a:tr h="162878">
                <a:tc>
                  <a:txBody>
                    <a:bodyPr/>
                    <a:lstStyle/>
                    <a:p>
                      <a:pPr algn="l" fontAlgn="b"/>
                      <a:r>
                        <a:rPr lang="en-US" sz="1100" u="none" strike="noStrike">
                          <a:effectLst/>
                        </a:rPr>
                        <a:t>Burkina Faso</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109925218"/>
                  </a:ext>
                </a:extLst>
              </a:tr>
              <a:tr h="162878">
                <a:tc>
                  <a:txBody>
                    <a:bodyPr/>
                    <a:lstStyle/>
                    <a:p>
                      <a:pPr algn="l" fontAlgn="b"/>
                      <a:r>
                        <a:rPr lang="en-US" sz="1100" u="none" strike="noStrike">
                          <a:effectLst/>
                        </a:rPr>
                        <a:t>South Africa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930183990"/>
                  </a:ext>
                </a:extLst>
              </a:tr>
              <a:tr h="162878">
                <a:tc>
                  <a:txBody>
                    <a:bodyPr/>
                    <a:lstStyle/>
                    <a:p>
                      <a:pPr algn="l" fontAlgn="b"/>
                      <a:r>
                        <a:rPr lang="en-US" sz="1100" u="none" strike="noStrike">
                          <a:effectLst/>
                        </a:rPr>
                        <a:t>Burundi</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069538030"/>
                  </a:ext>
                </a:extLst>
              </a:tr>
              <a:tr h="162878">
                <a:tc>
                  <a:txBody>
                    <a:bodyPr/>
                    <a:lstStyle/>
                    <a:p>
                      <a:pPr algn="l" fontAlgn="b"/>
                      <a:r>
                        <a:rPr lang="en-US" sz="1100" u="none" strike="noStrike">
                          <a:effectLst/>
                        </a:rPr>
                        <a:t>Cameroon</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781071428"/>
                  </a:ext>
                </a:extLst>
              </a:tr>
              <a:tr h="162878">
                <a:tc>
                  <a:txBody>
                    <a:bodyPr/>
                    <a:lstStyle/>
                    <a:p>
                      <a:pPr algn="l" fontAlgn="b"/>
                      <a:r>
                        <a:rPr lang="en-US" sz="1100" u="none" strike="noStrike">
                          <a:effectLst/>
                        </a:rPr>
                        <a:t>Mozambique</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034809056"/>
                  </a:ext>
                </a:extLst>
              </a:tr>
              <a:tr h="162878">
                <a:tc>
                  <a:txBody>
                    <a:bodyPr/>
                    <a:lstStyle/>
                    <a:p>
                      <a:pPr algn="l" fontAlgn="b"/>
                      <a:r>
                        <a:rPr lang="en-US" sz="1100" u="none" strike="noStrike">
                          <a:effectLst/>
                        </a:rPr>
                        <a:t>Sierra Leone</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989610552"/>
                  </a:ext>
                </a:extLst>
              </a:tr>
              <a:tr h="162878">
                <a:tc>
                  <a:txBody>
                    <a:bodyPr/>
                    <a:lstStyle/>
                    <a:p>
                      <a:pPr algn="l" fontAlgn="b"/>
                      <a:r>
                        <a:rPr lang="en-US" sz="1100" u="none" strike="noStrike">
                          <a:effectLst/>
                        </a:rPr>
                        <a:t>Senegal</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295477577"/>
                  </a:ext>
                </a:extLst>
              </a:tr>
              <a:tr h="162878">
                <a:tc>
                  <a:txBody>
                    <a:bodyPr/>
                    <a:lstStyle/>
                    <a:p>
                      <a:pPr algn="l" fontAlgn="b"/>
                      <a:r>
                        <a:rPr lang="en-US" sz="1100" u="none" strike="noStrike">
                          <a:effectLst/>
                        </a:rPr>
                        <a:t>Egypt</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0.3</a:t>
                      </a:r>
                      <a:endParaRPr lang="en-US" sz="1100" b="0" i="0" u="none" strike="noStrike">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461907151"/>
                  </a:ext>
                </a:extLst>
              </a:tr>
              <a:tr h="162878">
                <a:tc>
                  <a:txBody>
                    <a:bodyPr/>
                    <a:lstStyle/>
                    <a:p>
                      <a:pPr algn="l" fontAlgn="b"/>
                      <a:r>
                        <a:rPr lang="en-US" sz="1100" u="none" strike="noStrike">
                          <a:effectLst/>
                        </a:rPr>
                        <a:t>Eritrea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754347102"/>
                  </a:ext>
                </a:extLst>
              </a:tr>
              <a:tr h="294809">
                <a:tc>
                  <a:txBody>
                    <a:bodyPr/>
                    <a:lstStyle/>
                    <a:p>
                      <a:pPr algn="l" fontAlgn="b"/>
                      <a:r>
                        <a:rPr lang="en-US" sz="1100" u="none" strike="noStrike">
                          <a:effectLst/>
                        </a:rPr>
                        <a:t>Guinea Conakry</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2420452918"/>
                  </a:ext>
                </a:extLst>
              </a:tr>
              <a:tr h="162878">
                <a:tc>
                  <a:txBody>
                    <a:bodyPr/>
                    <a:lstStyle/>
                    <a:p>
                      <a:pPr algn="l" fontAlgn="b"/>
                      <a:r>
                        <a:rPr lang="en-US" sz="1100" u="none" strike="noStrike">
                          <a:effectLst/>
                        </a:rPr>
                        <a:t>Liberia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250039051"/>
                  </a:ext>
                </a:extLst>
              </a:tr>
              <a:tr h="162878">
                <a:tc>
                  <a:txBody>
                    <a:bodyPr/>
                    <a:lstStyle/>
                    <a:p>
                      <a:pPr algn="l" fontAlgn="b"/>
                      <a:r>
                        <a:rPr lang="en-US" sz="1100" u="none" strike="noStrike">
                          <a:effectLst/>
                        </a:rPr>
                        <a:t>Madagascar</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3375880342"/>
                  </a:ext>
                </a:extLst>
              </a:tr>
              <a:tr h="162878">
                <a:tc>
                  <a:txBody>
                    <a:bodyPr/>
                    <a:lstStyle/>
                    <a:p>
                      <a:pPr algn="l" fontAlgn="b"/>
                      <a:r>
                        <a:rPr lang="en-US" sz="1100" u="none" strike="noStrike">
                          <a:effectLst/>
                        </a:rPr>
                        <a:t>Namibia</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4240713914"/>
                  </a:ext>
                </a:extLst>
              </a:tr>
              <a:tr h="162878">
                <a:tc>
                  <a:txBody>
                    <a:bodyPr/>
                    <a:lstStyle/>
                    <a:p>
                      <a:pPr algn="l" fontAlgn="b"/>
                      <a:r>
                        <a:rPr lang="en-US" sz="1100" u="none" strike="noStrike">
                          <a:effectLst/>
                        </a:rPr>
                        <a:t>Togo</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298" marR="7298" marT="7298" marB="0" anchor="b"/>
                </a:tc>
                <a:tc>
                  <a:txBody>
                    <a:bodyPr/>
                    <a:lstStyle/>
                    <a:p>
                      <a:pPr algn="ct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7298" marR="7298" marT="7298" marB="0" anchor="b"/>
                </a:tc>
                <a:extLst>
                  <a:ext uri="{0D108BD9-81ED-4DB2-BD59-A6C34878D82A}">
                    <a16:rowId xmlns:a16="http://schemas.microsoft.com/office/drawing/2014/main" val="1661102901"/>
                  </a:ext>
                </a:extLst>
              </a:tr>
            </a:tbl>
          </a:graphicData>
        </a:graphic>
      </p:graphicFrame>
      <p:sp>
        <p:nvSpPr>
          <p:cNvPr id="19" name="Rectangle 18">
            <a:extLst>
              <a:ext uri="{FF2B5EF4-FFF2-40B4-BE49-F238E27FC236}">
                <a16:creationId xmlns:a16="http://schemas.microsoft.com/office/drawing/2014/main" id="{88634F18-5F27-5A4D-AD77-F42A1D4397B7}"/>
              </a:ext>
            </a:extLst>
          </p:cNvPr>
          <p:cNvSpPr/>
          <p:nvPr/>
        </p:nvSpPr>
        <p:spPr>
          <a:xfrm>
            <a:off x="2009" y="1157781"/>
            <a:ext cx="3129831" cy="307777"/>
          </a:xfrm>
          <a:prstGeom prst="rect">
            <a:avLst/>
          </a:prstGeom>
        </p:spPr>
        <p:txBody>
          <a:bodyPr wrap="none">
            <a:spAutoFit/>
          </a:bodyPr>
          <a:lstStyle/>
          <a:p>
            <a:pPr algn="ctr">
              <a:defRPr sz="1400" b="1" i="0" u="none" strike="noStrike" kern="1200" spc="0" baseline="0">
                <a:solidFill>
                  <a:prstClr val="black"/>
                </a:solidFill>
                <a:latin typeface="+mn-lt"/>
                <a:ea typeface="+mn-ea"/>
                <a:cs typeface="+mn-cs"/>
              </a:defRPr>
            </a:pPr>
            <a:r>
              <a:rPr lang="en-US" b="1" dirty="0">
                <a:solidFill>
                  <a:prstClr val="black"/>
                </a:solidFill>
              </a:rPr>
              <a:t>DLB </a:t>
            </a:r>
            <a:r>
              <a:rPr lang="en-US" b="1" dirty="0" err="1">
                <a:solidFill>
                  <a:prstClr val="black"/>
                </a:solidFill>
              </a:rPr>
              <a:t>Alumini</a:t>
            </a:r>
            <a:r>
              <a:rPr lang="en-US" b="1" dirty="0">
                <a:solidFill>
                  <a:prstClr val="black"/>
                </a:solidFill>
              </a:rPr>
              <a:t> from 28 African Countries</a:t>
            </a:r>
          </a:p>
        </p:txBody>
      </p:sp>
      <p:graphicFrame>
        <p:nvGraphicFramePr>
          <p:cNvPr id="22" name="Table 21">
            <a:extLst>
              <a:ext uri="{FF2B5EF4-FFF2-40B4-BE49-F238E27FC236}">
                <a16:creationId xmlns:a16="http://schemas.microsoft.com/office/drawing/2014/main" id="{F3A19491-C218-0748-A1EF-FDB87D8CDEEF}"/>
              </a:ext>
            </a:extLst>
          </p:cNvPr>
          <p:cNvGraphicFramePr>
            <a:graphicFrameLocks noGrp="1"/>
          </p:cNvGraphicFramePr>
          <p:nvPr>
            <p:extLst>
              <p:ext uri="{D42A27DB-BD31-4B8C-83A1-F6EECF244321}">
                <p14:modId xmlns:p14="http://schemas.microsoft.com/office/powerpoint/2010/main" val="1436096135"/>
              </p:ext>
            </p:extLst>
          </p:nvPr>
        </p:nvGraphicFramePr>
        <p:xfrm>
          <a:off x="2987824" y="3212976"/>
          <a:ext cx="2808312" cy="3503986"/>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2839153974"/>
                    </a:ext>
                  </a:extLst>
                </a:gridCol>
                <a:gridCol w="1008112">
                  <a:extLst>
                    <a:ext uri="{9D8B030D-6E8A-4147-A177-3AD203B41FA5}">
                      <a16:colId xmlns:a16="http://schemas.microsoft.com/office/drawing/2014/main" val="433437846"/>
                    </a:ext>
                  </a:extLst>
                </a:gridCol>
                <a:gridCol w="504056">
                  <a:extLst>
                    <a:ext uri="{9D8B030D-6E8A-4147-A177-3AD203B41FA5}">
                      <a16:colId xmlns:a16="http://schemas.microsoft.com/office/drawing/2014/main" val="2829384688"/>
                    </a:ext>
                  </a:extLst>
                </a:gridCol>
              </a:tblGrid>
              <a:tr h="194804">
                <a:tc>
                  <a:txBody>
                    <a:bodyPr/>
                    <a:lstStyle/>
                    <a:p>
                      <a:pPr algn="l" fontAlgn="b"/>
                      <a:r>
                        <a:rPr lang="en-US" sz="1100" u="none" strike="noStrike" dirty="0">
                          <a:effectLst/>
                        </a:rPr>
                        <a:t>Crop</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err="1">
                          <a:effectLst/>
                        </a:rPr>
                        <a:t>Nber</a:t>
                      </a:r>
                      <a:r>
                        <a:rPr lang="en-US" sz="1100" u="none" strike="noStrike" dirty="0">
                          <a:effectLst/>
                        </a:rPr>
                        <a:t> of </a:t>
                      </a:r>
                      <a:r>
                        <a:rPr lang="en-US" sz="1100" u="none" strike="noStrike" dirty="0" err="1">
                          <a:effectLst/>
                        </a:rPr>
                        <a:t>alumini</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879802128"/>
                  </a:ext>
                </a:extLst>
              </a:tr>
              <a:tr h="107626">
                <a:tc>
                  <a:txBody>
                    <a:bodyPr/>
                    <a:lstStyle/>
                    <a:p>
                      <a:pPr algn="l" fontAlgn="b"/>
                      <a:r>
                        <a:rPr lang="en-US" sz="1100" u="none" strike="noStrike">
                          <a:effectLst/>
                        </a:rPr>
                        <a:t>Maize</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93</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33.1</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133290933"/>
                  </a:ext>
                </a:extLst>
              </a:tr>
              <a:tr h="107626">
                <a:tc>
                  <a:txBody>
                    <a:bodyPr/>
                    <a:lstStyle/>
                    <a:p>
                      <a:pPr algn="l" fontAlgn="b"/>
                      <a:r>
                        <a:rPr lang="en-US" sz="1100" u="none" strike="noStrike">
                          <a:effectLst/>
                        </a:rPr>
                        <a:t>Bean</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18.9</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877361140"/>
                  </a:ext>
                </a:extLst>
              </a:tr>
              <a:tr h="107626">
                <a:tc>
                  <a:txBody>
                    <a:bodyPr/>
                    <a:lstStyle/>
                    <a:p>
                      <a:pPr algn="l" fontAlgn="b"/>
                      <a:r>
                        <a:rPr lang="en-US" sz="1100" u="none" strike="noStrike">
                          <a:effectLst/>
                        </a:rPr>
                        <a:t>Not known</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760485366"/>
                  </a:ext>
                </a:extLst>
              </a:tr>
              <a:tr h="107626">
                <a:tc>
                  <a:txBody>
                    <a:bodyPr/>
                    <a:lstStyle/>
                    <a:p>
                      <a:pPr algn="l" fontAlgn="b"/>
                      <a:r>
                        <a:rPr lang="en-US" sz="1100" u="none" strike="noStrike">
                          <a:effectLst/>
                        </a:rPr>
                        <a:t>All crops</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7.8</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115670050"/>
                  </a:ext>
                </a:extLst>
              </a:tr>
              <a:tr h="107626">
                <a:tc>
                  <a:txBody>
                    <a:bodyPr/>
                    <a:lstStyle/>
                    <a:p>
                      <a:pPr algn="l" fontAlgn="b"/>
                      <a:r>
                        <a:rPr lang="en-US" sz="1100" u="none" strike="noStrike">
                          <a:effectLst/>
                        </a:rPr>
                        <a:t>Sorghum</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6.8</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55291843"/>
                  </a:ext>
                </a:extLst>
              </a:tr>
              <a:tr h="107626">
                <a:tc>
                  <a:txBody>
                    <a:bodyPr/>
                    <a:lstStyle/>
                    <a:p>
                      <a:pPr algn="l" fontAlgn="b"/>
                      <a:r>
                        <a:rPr lang="en-US" sz="1100" u="none" strike="noStrike">
                          <a:effectLst/>
                        </a:rPr>
                        <a:t>Cowpea</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28564963"/>
                  </a:ext>
                </a:extLst>
              </a:tr>
              <a:tr h="107626">
                <a:tc>
                  <a:txBody>
                    <a:bodyPr/>
                    <a:lstStyle/>
                    <a:p>
                      <a:pPr algn="l" fontAlgn="b"/>
                      <a:r>
                        <a:rPr lang="en-US" sz="1100" u="none" strike="noStrike">
                          <a:effectLst/>
                        </a:rPr>
                        <a:t>Cassava</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4.3</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081378766"/>
                  </a:ext>
                </a:extLst>
              </a:tr>
              <a:tr h="107626">
                <a:tc>
                  <a:txBody>
                    <a:bodyPr/>
                    <a:lstStyle/>
                    <a:p>
                      <a:pPr algn="l" fontAlgn="b"/>
                      <a:r>
                        <a:rPr lang="en-US" sz="1100" u="none" strike="noStrike">
                          <a:effectLst/>
                        </a:rPr>
                        <a:t>Rice</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124276197"/>
                  </a:ext>
                </a:extLst>
              </a:tr>
              <a:tr h="194804">
                <a:tc>
                  <a:txBody>
                    <a:bodyPr/>
                    <a:lstStyle/>
                    <a:p>
                      <a:pPr algn="l" fontAlgn="b"/>
                      <a:r>
                        <a:rPr lang="en-US" sz="1100" u="none" strike="noStrike">
                          <a:effectLst/>
                        </a:rPr>
                        <a:t>Bean and other pulses</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4.3</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373532473"/>
                  </a:ext>
                </a:extLst>
              </a:tr>
              <a:tr h="107626">
                <a:tc>
                  <a:txBody>
                    <a:bodyPr/>
                    <a:lstStyle/>
                    <a:p>
                      <a:pPr algn="l" fontAlgn="b"/>
                      <a:r>
                        <a:rPr lang="en-US" sz="1100" u="none" strike="noStrike">
                          <a:effectLst/>
                        </a:rPr>
                        <a:t>Wheat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779686668"/>
                  </a:ext>
                </a:extLst>
              </a:tr>
              <a:tr h="107626">
                <a:tc>
                  <a:txBody>
                    <a:bodyPr/>
                    <a:lstStyle/>
                    <a:p>
                      <a:pPr algn="l" fontAlgn="b"/>
                      <a:r>
                        <a:rPr lang="en-US" sz="1100" u="none" strike="noStrike">
                          <a:effectLst/>
                        </a:rPr>
                        <a:t>Sweet potato</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4111919226"/>
                  </a:ext>
                </a:extLst>
              </a:tr>
              <a:tr h="107626">
                <a:tc>
                  <a:txBody>
                    <a:bodyPr/>
                    <a:lstStyle/>
                    <a:p>
                      <a:pPr algn="l" fontAlgn="b"/>
                      <a:r>
                        <a:rPr lang="en-US" sz="1100" u="none" strike="noStrike">
                          <a:effectLst/>
                        </a:rPr>
                        <a:t>Groundnut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999078714"/>
                  </a:ext>
                </a:extLst>
              </a:tr>
              <a:tr h="107626">
                <a:tc>
                  <a:txBody>
                    <a:bodyPr/>
                    <a:lstStyle/>
                    <a:p>
                      <a:pPr algn="l" fontAlgn="b"/>
                      <a:r>
                        <a:rPr lang="en-US" sz="1100" u="none" strike="noStrike">
                          <a:effectLst/>
                        </a:rPr>
                        <a:t>Tomato</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037530080"/>
                  </a:ext>
                </a:extLst>
              </a:tr>
              <a:tr h="107626">
                <a:tc>
                  <a:txBody>
                    <a:bodyPr/>
                    <a:lstStyle/>
                    <a:p>
                      <a:pPr algn="l" fontAlgn="b"/>
                      <a:r>
                        <a:rPr lang="en-US" sz="1100" u="none" strike="noStrike">
                          <a:effectLst/>
                        </a:rPr>
                        <a:t>Pearl millet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987010923"/>
                  </a:ext>
                </a:extLst>
              </a:tr>
              <a:tr h="107626">
                <a:tc>
                  <a:txBody>
                    <a:bodyPr/>
                    <a:lstStyle/>
                    <a:p>
                      <a:pPr algn="l" fontAlgn="b"/>
                      <a:r>
                        <a:rPr lang="en-US" sz="1100" u="none" strike="noStrike">
                          <a:effectLst/>
                        </a:rPr>
                        <a:t>Barley</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919700273"/>
                  </a:ext>
                </a:extLst>
              </a:tr>
              <a:tr h="107626">
                <a:tc>
                  <a:txBody>
                    <a:bodyPr/>
                    <a:lstStyle/>
                    <a:p>
                      <a:pPr algn="l" fontAlgn="b"/>
                      <a:r>
                        <a:rPr lang="en-US" sz="1100" u="none" strike="noStrike" dirty="0">
                          <a:effectLst/>
                        </a:rPr>
                        <a:t>Cotton</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783050336"/>
                  </a:ext>
                </a:extLst>
              </a:tr>
              <a:tr h="107626">
                <a:tc>
                  <a:txBody>
                    <a:bodyPr/>
                    <a:lstStyle/>
                    <a:p>
                      <a:pPr algn="l" fontAlgn="b"/>
                      <a:r>
                        <a:rPr lang="en-US" sz="1100" u="none" strike="noStrike" dirty="0">
                          <a:effectLst/>
                        </a:rPr>
                        <a:t>Soybean</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390871750"/>
                  </a:ext>
                </a:extLst>
              </a:tr>
              <a:tr h="107626">
                <a:tc>
                  <a:txBody>
                    <a:bodyPr/>
                    <a:lstStyle/>
                    <a:p>
                      <a:pPr algn="l" fontAlgn="b"/>
                      <a:r>
                        <a:rPr lang="en-US" sz="1100" u="none" strike="noStrike" dirty="0">
                          <a:effectLst/>
                        </a:rPr>
                        <a:t>Tobacco</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775778644"/>
                  </a:ext>
                </a:extLst>
              </a:tr>
              <a:tr h="107626">
                <a:tc>
                  <a:txBody>
                    <a:bodyPr/>
                    <a:lstStyle/>
                    <a:p>
                      <a:pPr algn="l" fontAlgn="b"/>
                      <a:r>
                        <a:rPr lang="en-US" sz="1100" b="0" i="0" u="none" strike="noStrike" dirty="0">
                          <a:solidFill>
                            <a:srgbClr val="000000"/>
                          </a:solidFill>
                          <a:effectLst/>
                          <a:latin typeface="Calibri" panose="020F0502020204030204" pitchFamily="34" charset="0"/>
                        </a:rPr>
                        <a:t>Bambara</a:t>
                      </a:r>
                    </a:p>
                  </a:txBody>
                  <a:tcPr marL="5381" marR="5381" marT="5381" marB="0" anchor="b"/>
                </a:tc>
                <a:tc>
                  <a:txBody>
                    <a:bodyPr/>
                    <a:lstStyle/>
                    <a:p>
                      <a:pPr algn="ctr" fontAlgn="b"/>
                      <a:r>
                        <a:rPr lang="en-US" sz="1100" b="0" i="0" u="none" strike="noStrike" dirty="0">
                          <a:solidFill>
                            <a:srgbClr val="000000"/>
                          </a:solidFill>
                          <a:effectLst/>
                          <a:latin typeface="Calibri" panose="020F0502020204030204" pitchFamily="34" charset="0"/>
                        </a:rPr>
                        <a:t>1</a:t>
                      </a:r>
                    </a:p>
                  </a:txBody>
                  <a:tcPr marL="5381" marR="5381" marT="5381" marB="0" anchor="b"/>
                </a:tc>
                <a:tc>
                  <a:txBody>
                    <a:bodyPr/>
                    <a:lstStyle/>
                    <a:p>
                      <a:pPr algn="ctr" fontAlgn="b"/>
                      <a:r>
                        <a:rPr lang="en-US" sz="1100" b="0" i="0" u="none" strike="noStrike" dirty="0">
                          <a:solidFill>
                            <a:srgbClr val="000000"/>
                          </a:solidFill>
                          <a:effectLst/>
                          <a:latin typeface="Calibri" panose="020F0502020204030204" pitchFamily="34" charset="0"/>
                        </a:rPr>
                        <a:t>0.4</a:t>
                      </a:r>
                    </a:p>
                  </a:txBody>
                  <a:tcPr marL="5381" marR="5381" marT="5381" marB="0" anchor="b"/>
                </a:tc>
                <a:extLst>
                  <a:ext uri="{0D108BD9-81ED-4DB2-BD59-A6C34878D82A}">
                    <a16:rowId xmlns:a16="http://schemas.microsoft.com/office/drawing/2014/main" val="296276023"/>
                  </a:ext>
                </a:extLst>
              </a:tr>
            </a:tbl>
          </a:graphicData>
        </a:graphic>
      </p:graphicFrame>
      <p:graphicFrame>
        <p:nvGraphicFramePr>
          <p:cNvPr id="23" name="Table 22">
            <a:extLst>
              <a:ext uri="{FF2B5EF4-FFF2-40B4-BE49-F238E27FC236}">
                <a16:creationId xmlns:a16="http://schemas.microsoft.com/office/drawing/2014/main" id="{DD227E7E-17F2-C642-881E-0EB3E4824057}"/>
              </a:ext>
            </a:extLst>
          </p:cNvPr>
          <p:cNvGraphicFramePr>
            <a:graphicFrameLocks noGrp="1"/>
          </p:cNvGraphicFramePr>
          <p:nvPr>
            <p:extLst>
              <p:ext uri="{D42A27DB-BD31-4B8C-83A1-F6EECF244321}">
                <p14:modId xmlns:p14="http://schemas.microsoft.com/office/powerpoint/2010/main" val="3222256439"/>
              </p:ext>
            </p:extLst>
          </p:nvPr>
        </p:nvGraphicFramePr>
        <p:xfrm>
          <a:off x="6038880" y="3394661"/>
          <a:ext cx="2753428" cy="3330965"/>
        </p:xfrm>
        <a:graphic>
          <a:graphicData uri="http://schemas.openxmlformats.org/drawingml/2006/table">
            <a:tbl>
              <a:tblPr>
                <a:tableStyleId>{5C22544A-7EE6-4342-B048-85BDC9FD1C3A}</a:tableStyleId>
              </a:tblPr>
              <a:tblGrid>
                <a:gridCol w="917809">
                  <a:extLst>
                    <a:ext uri="{9D8B030D-6E8A-4147-A177-3AD203B41FA5}">
                      <a16:colId xmlns:a16="http://schemas.microsoft.com/office/drawing/2014/main" val="2839153974"/>
                    </a:ext>
                  </a:extLst>
                </a:gridCol>
                <a:gridCol w="1172383">
                  <a:extLst>
                    <a:ext uri="{9D8B030D-6E8A-4147-A177-3AD203B41FA5}">
                      <a16:colId xmlns:a16="http://schemas.microsoft.com/office/drawing/2014/main" val="433437846"/>
                    </a:ext>
                  </a:extLst>
                </a:gridCol>
                <a:gridCol w="663236">
                  <a:extLst>
                    <a:ext uri="{9D8B030D-6E8A-4147-A177-3AD203B41FA5}">
                      <a16:colId xmlns:a16="http://schemas.microsoft.com/office/drawing/2014/main" val="2829384688"/>
                    </a:ext>
                  </a:extLst>
                </a:gridCol>
              </a:tblGrid>
              <a:tr h="194804">
                <a:tc>
                  <a:txBody>
                    <a:bodyPr/>
                    <a:lstStyle/>
                    <a:p>
                      <a:pPr algn="l" fontAlgn="b"/>
                      <a:r>
                        <a:rPr lang="en-US" sz="1100" u="none" strike="noStrike">
                          <a:effectLst/>
                        </a:rPr>
                        <a:t>Crop</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err="1">
                          <a:effectLst/>
                        </a:rPr>
                        <a:t>Nber</a:t>
                      </a:r>
                      <a:r>
                        <a:rPr lang="en-US" sz="1100" u="none" strike="noStrike" dirty="0">
                          <a:effectLst/>
                        </a:rPr>
                        <a:t> of </a:t>
                      </a:r>
                      <a:r>
                        <a:rPr lang="en-US" sz="1100" u="none" strike="noStrike" dirty="0" err="1">
                          <a:effectLst/>
                        </a:rPr>
                        <a:t>alumini</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879802128"/>
                  </a:ext>
                </a:extLst>
              </a:tr>
              <a:tr h="107626">
                <a:tc>
                  <a:txBody>
                    <a:bodyPr/>
                    <a:lstStyle/>
                    <a:p>
                      <a:pPr algn="l" fontAlgn="b"/>
                      <a:r>
                        <a:rPr lang="en-US" sz="1100" u="none" strike="noStrike" dirty="0">
                          <a:effectLst/>
                        </a:rPr>
                        <a:t>Chickpea</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340131801"/>
                  </a:ext>
                </a:extLst>
              </a:tr>
              <a:tr h="194804">
                <a:tc>
                  <a:txBody>
                    <a:bodyPr/>
                    <a:lstStyle/>
                    <a:p>
                      <a:pPr algn="l" fontAlgn="b"/>
                      <a:r>
                        <a:rPr lang="en-US" sz="1100" u="none" strike="noStrike">
                          <a:effectLst/>
                        </a:rPr>
                        <a:t>Deciduous fruit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4096981735"/>
                  </a:ext>
                </a:extLst>
              </a:tr>
              <a:tr h="107626">
                <a:tc>
                  <a:txBody>
                    <a:bodyPr/>
                    <a:lstStyle/>
                    <a:p>
                      <a:pPr algn="l" fontAlgn="b"/>
                      <a:r>
                        <a:rPr lang="en-US" sz="1100" u="none" strike="noStrike">
                          <a:effectLst/>
                        </a:rPr>
                        <a:t>Eggplant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593888609"/>
                  </a:ext>
                </a:extLst>
              </a:tr>
              <a:tr h="107626">
                <a:tc>
                  <a:txBody>
                    <a:bodyPr/>
                    <a:lstStyle/>
                    <a:p>
                      <a:pPr algn="l" fontAlgn="b"/>
                      <a:r>
                        <a:rPr lang="en-US" sz="1100" u="none" strike="noStrike">
                          <a:effectLst/>
                        </a:rPr>
                        <a:t>Eucalyptus</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231490004"/>
                  </a:ext>
                </a:extLst>
              </a:tr>
              <a:tr h="107626">
                <a:tc>
                  <a:txBody>
                    <a:bodyPr/>
                    <a:lstStyle/>
                    <a:p>
                      <a:pPr algn="l" fontAlgn="b"/>
                      <a:r>
                        <a:rPr lang="en-US" sz="1100" u="none" strike="noStrike">
                          <a:effectLst/>
                        </a:rPr>
                        <a:t>Finger millet</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209678988"/>
                  </a:ext>
                </a:extLst>
              </a:tr>
              <a:tr h="107626">
                <a:tc>
                  <a:txBody>
                    <a:bodyPr/>
                    <a:lstStyle/>
                    <a:p>
                      <a:pPr algn="l" fontAlgn="b"/>
                      <a:r>
                        <a:rPr lang="en-US" sz="1100" u="none" strike="noStrike">
                          <a:effectLst/>
                        </a:rPr>
                        <a:t>Grasspea</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251182989"/>
                  </a:ext>
                </a:extLst>
              </a:tr>
              <a:tr h="107626">
                <a:tc>
                  <a:txBody>
                    <a:bodyPr/>
                    <a:lstStyle/>
                    <a:p>
                      <a:pPr algn="l" fontAlgn="b"/>
                      <a:r>
                        <a:rPr lang="en-US" sz="1100" u="none" strike="noStrike">
                          <a:effectLst/>
                        </a:rPr>
                        <a:t>Legumes</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988312045"/>
                  </a:ext>
                </a:extLst>
              </a:tr>
              <a:tr h="107626">
                <a:tc>
                  <a:txBody>
                    <a:bodyPr/>
                    <a:lstStyle/>
                    <a:p>
                      <a:pPr algn="l" fontAlgn="b"/>
                      <a:r>
                        <a:rPr lang="en-US" sz="1100" u="none" strike="noStrike">
                          <a:effectLst/>
                        </a:rPr>
                        <a:t>Potato</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004053744"/>
                  </a:ext>
                </a:extLst>
              </a:tr>
              <a:tr h="107626">
                <a:tc>
                  <a:txBody>
                    <a:bodyPr/>
                    <a:lstStyle/>
                    <a:p>
                      <a:pPr algn="l" fontAlgn="b"/>
                      <a:r>
                        <a:rPr lang="en-US" sz="1100" u="none" strike="noStrike">
                          <a:effectLst/>
                        </a:rPr>
                        <a:t>Shea</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4201570784"/>
                  </a:ext>
                </a:extLst>
              </a:tr>
              <a:tr h="107626">
                <a:tc>
                  <a:txBody>
                    <a:bodyPr/>
                    <a:lstStyle/>
                    <a:p>
                      <a:pPr algn="l" fontAlgn="b"/>
                      <a:r>
                        <a:rPr lang="en-US" sz="1100" u="none" strike="noStrike">
                          <a:effectLst/>
                        </a:rPr>
                        <a:t>White lupin</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626227389"/>
                  </a:ext>
                </a:extLst>
              </a:tr>
              <a:tr h="107626">
                <a:tc>
                  <a:txBody>
                    <a:bodyPr/>
                    <a:lstStyle/>
                    <a:p>
                      <a:pPr algn="l" fontAlgn="b"/>
                      <a:r>
                        <a:rPr lang="en-US" sz="1100" u="none" strike="noStrike" dirty="0">
                          <a:effectLst/>
                        </a:rPr>
                        <a:t>Yam</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155753020"/>
                  </a:ext>
                </a:extLst>
              </a:tr>
              <a:tr h="107626">
                <a:tc>
                  <a:txBody>
                    <a:bodyPr/>
                    <a:lstStyle/>
                    <a:p>
                      <a:pPr algn="l" fontAlgn="b"/>
                      <a:r>
                        <a:rPr lang="en-US" sz="1100" u="none" strike="noStrike">
                          <a:effectLst/>
                        </a:rPr>
                        <a:t>Coffee</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535443617"/>
                  </a:ext>
                </a:extLst>
              </a:tr>
              <a:tr h="107626">
                <a:tc>
                  <a:txBody>
                    <a:bodyPr/>
                    <a:lstStyle/>
                    <a:p>
                      <a:pPr algn="l" fontAlgn="b"/>
                      <a:r>
                        <a:rPr lang="en-US" sz="1100" u="none" strike="noStrike">
                          <a:effectLst/>
                        </a:rPr>
                        <a:t>Grape</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286198050"/>
                  </a:ext>
                </a:extLst>
              </a:tr>
              <a:tr h="107626">
                <a:tc>
                  <a:txBody>
                    <a:bodyPr/>
                    <a:lstStyle/>
                    <a:p>
                      <a:pPr algn="l" fontAlgn="b"/>
                      <a:r>
                        <a:rPr lang="en-US" sz="1100" u="none" strike="noStrike">
                          <a:effectLst/>
                        </a:rPr>
                        <a:t>Faba bean</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683386978"/>
                  </a:ext>
                </a:extLst>
              </a:tr>
              <a:tr h="107626">
                <a:tc>
                  <a:txBody>
                    <a:bodyPr/>
                    <a:lstStyle/>
                    <a:p>
                      <a:pPr algn="l" fontAlgn="b"/>
                      <a:r>
                        <a:rPr lang="en-US" sz="1100" u="none" strike="noStrike">
                          <a:effectLst/>
                        </a:rPr>
                        <a:t>Sesame</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194474178"/>
                  </a:ext>
                </a:extLst>
              </a:tr>
              <a:tr h="107626">
                <a:tc>
                  <a:txBody>
                    <a:bodyPr/>
                    <a:lstStyle/>
                    <a:p>
                      <a:pPr algn="l" fontAlgn="b"/>
                      <a:r>
                        <a:rPr lang="en-US" sz="1100" u="none" strike="noStrike">
                          <a:effectLst/>
                        </a:rPr>
                        <a:t>Vegetables</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2337335540"/>
                  </a:ext>
                </a:extLst>
              </a:tr>
              <a:tr h="107626">
                <a:tc>
                  <a:txBody>
                    <a:bodyPr/>
                    <a:lstStyle/>
                    <a:p>
                      <a:pPr algn="l" fontAlgn="b"/>
                      <a:r>
                        <a:rPr lang="en-US" sz="1100" u="none" strike="noStrike">
                          <a:effectLst/>
                        </a:rPr>
                        <a:t>Banana</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0.7</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4094437015"/>
                  </a:ext>
                </a:extLst>
              </a:tr>
              <a:tr h="107626">
                <a:tc>
                  <a:txBody>
                    <a:bodyPr/>
                    <a:lstStyle/>
                    <a:p>
                      <a:pPr algn="l" fontAlgn="b"/>
                      <a:r>
                        <a:rPr lang="en-US" sz="1100" u="none" strike="noStrike" dirty="0">
                          <a:effectLst/>
                        </a:rPr>
                        <a:t>Forage</a:t>
                      </a:r>
                      <a:endParaRPr lang="en-US" sz="1100" b="0" i="0" u="none" strike="noStrike" dirty="0">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381" marR="5381" marT="5381" marB="0" anchor="b"/>
                </a:tc>
                <a:tc>
                  <a:txBody>
                    <a:bodyPr/>
                    <a:lstStyle/>
                    <a:p>
                      <a:pPr algn="ctr" fontAlgn="b"/>
                      <a:r>
                        <a:rPr lang="en-US" sz="1100" u="none" strike="noStrike" dirty="0">
                          <a:effectLst/>
                        </a:rPr>
                        <a:t>0.4</a:t>
                      </a:r>
                      <a:endParaRPr lang="en-US" sz="1100" b="0" i="0" u="none" strike="noStrike" dirty="0">
                        <a:solidFill>
                          <a:srgbClr val="000000"/>
                        </a:solidFill>
                        <a:effectLst/>
                        <a:latin typeface="Calibri" panose="020F0502020204030204" pitchFamily="34" charset="0"/>
                      </a:endParaRPr>
                    </a:p>
                  </a:txBody>
                  <a:tcPr marL="5381" marR="5381" marT="5381" marB="0" anchor="b"/>
                </a:tc>
                <a:extLst>
                  <a:ext uri="{0D108BD9-81ED-4DB2-BD59-A6C34878D82A}">
                    <a16:rowId xmlns:a16="http://schemas.microsoft.com/office/drawing/2014/main" val="3091492928"/>
                  </a:ext>
                </a:extLst>
              </a:tr>
            </a:tbl>
          </a:graphicData>
        </a:graphic>
      </p:graphicFrame>
      <p:sp>
        <p:nvSpPr>
          <p:cNvPr id="24" name="Rectangle 23">
            <a:extLst>
              <a:ext uri="{FF2B5EF4-FFF2-40B4-BE49-F238E27FC236}">
                <a16:creationId xmlns:a16="http://schemas.microsoft.com/office/drawing/2014/main" id="{6AF671D8-D3BD-7242-81AC-0D0F1D5A97D0}"/>
              </a:ext>
            </a:extLst>
          </p:cNvPr>
          <p:cNvSpPr/>
          <p:nvPr/>
        </p:nvSpPr>
        <p:spPr>
          <a:xfrm>
            <a:off x="6608163" y="3086884"/>
            <a:ext cx="1614866" cy="307777"/>
          </a:xfrm>
          <a:prstGeom prst="rect">
            <a:avLst/>
          </a:prstGeom>
        </p:spPr>
        <p:txBody>
          <a:bodyPr wrap="none">
            <a:spAutoFit/>
          </a:bodyPr>
          <a:lstStyle/>
          <a:p>
            <a:pPr algn="ctr">
              <a:defRPr sz="1400" b="1" i="0" u="none" strike="noStrike" kern="1200" spc="0" baseline="0">
                <a:solidFill>
                  <a:prstClr val="black"/>
                </a:solidFill>
                <a:latin typeface="+mn-lt"/>
                <a:ea typeface="+mn-ea"/>
                <a:cs typeface="+mn-cs"/>
              </a:defRPr>
            </a:pPr>
            <a:r>
              <a:rPr lang="en-US" b="1" dirty="0">
                <a:solidFill>
                  <a:prstClr val="black"/>
                </a:solidFill>
              </a:rPr>
              <a:t>31 crops of interest</a:t>
            </a:r>
          </a:p>
        </p:txBody>
      </p:sp>
      <p:sp>
        <p:nvSpPr>
          <p:cNvPr id="25" name="Rectangle 24">
            <a:extLst>
              <a:ext uri="{FF2B5EF4-FFF2-40B4-BE49-F238E27FC236}">
                <a16:creationId xmlns:a16="http://schemas.microsoft.com/office/drawing/2014/main" id="{AEF56C9B-1C21-C145-BBC3-898F9120D3ED}"/>
              </a:ext>
            </a:extLst>
          </p:cNvPr>
          <p:cNvSpPr/>
          <p:nvPr/>
        </p:nvSpPr>
        <p:spPr>
          <a:xfrm>
            <a:off x="351693" y="44624"/>
            <a:ext cx="8440615" cy="1035074"/>
          </a:xfrm>
          <a:prstGeom prst="rect">
            <a:avLst/>
          </a:prstGeom>
        </p:spPr>
        <p:txBody>
          <a:bodyPr>
            <a:noAutofit/>
          </a:bodyPr>
          <a:lstStyle/>
          <a:p>
            <a:pPr algn="ctr" defTabSz="844083" fontAlgn="base">
              <a:spcBef>
                <a:spcPct val="0"/>
              </a:spcBef>
              <a:spcAft>
                <a:spcPct val="0"/>
              </a:spcAft>
            </a:pPr>
            <a:r>
              <a:rPr lang="en-US" sz="2954" b="1" dirty="0">
                <a:solidFill>
                  <a:prstClr val="white"/>
                </a:solidFill>
                <a:latin typeface="Franklin Gothic Medium"/>
                <a:ea typeface="MS PGothic" charset="0"/>
                <a:cs typeface="Calibri" pitchFamily="34" charset="0"/>
              </a:rPr>
              <a:t>Snapshot of DLB </a:t>
            </a:r>
            <a:r>
              <a:rPr lang="en-US" sz="2954" b="1" dirty="0" err="1">
                <a:solidFill>
                  <a:prstClr val="white"/>
                </a:solidFill>
                <a:latin typeface="Franklin Gothic Medium"/>
                <a:ea typeface="MS PGothic" charset="0"/>
                <a:cs typeface="Calibri" pitchFamily="34" charset="0"/>
              </a:rPr>
              <a:t>alumini</a:t>
            </a:r>
            <a:r>
              <a:rPr lang="en-US" sz="2954" b="1" dirty="0">
                <a:solidFill>
                  <a:prstClr val="white"/>
                </a:solidFill>
                <a:latin typeface="Franklin Gothic Medium"/>
                <a:ea typeface="MS PGothic" charset="0"/>
                <a:cs typeface="Calibri" pitchFamily="34" charset="0"/>
              </a:rPr>
              <a:t> outreach</a:t>
            </a:r>
            <a:endParaRPr lang="en-US" sz="2954" b="1" dirty="0">
              <a:solidFill>
                <a:prstClr val="white"/>
              </a:solidFill>
              <a:latin typeface="Franklin Gothic Medium"/>
              <a:ea typeface="MS PGothic" charset="0"/>
            </a:endParaRPr>
          </a:p>
        </p:txBody>
      </p:sp>
    </p:spTree>
    <p:extLst>
      <p:ext uri="{BB962C8B-B14F-4D97-AF65-F5344CB8AC3E}">
        <p14:creationId xmlns:p14="http://schemas.microsoft.com/office/powerpoint/2010/main" val="25711302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323" b="1" dirty="0">
                <a:solidFill>
                  <a:srgbClr val="FFFFFF"/>
                </a:solidFill>
                <a:latin typeface="Calibri" pitchFamily="34" charset="0"/>
              </a:rPr>
              <a:t>Update on questionnaire development</a:t>
            </a:r>
            <a:endParaRPr lang="en-US" sz="2800" b="1" dirty="0">
              <a:solidFill>
                <a:srgbClr val="FFFFFF"/>
              </a:solidFill>
              <a:latin typeface="Calibri" pitchFamily="34" charset="0"/>
            </a:endParaRPr>
          </a:p>
        </p:txBody>
      </p:sp>
      <p:sp>
        <p:nvSpPr>
          <p:cNvPr id="3" name="Rectangle 2">
            <a:extLst>
              <a:ext uri="{FF2B5EF4-FFF2-40B4-BE49-F238E27FC236}">
                <a16:creationId xmlns:a16="http://schemas.microsoft.com/office/drawing/2014/main" id="{37D94A08-647D-834C-BC1E-EAE1B05A5680}"/>
              </a:ext>
            </a:extLst>
          </p:cNvPr>
          <p:cNvSpPr/>
          <p:nvPr/>
        </p:nvSpPr>
        <p:spPr>
          <a:xfrm>
            <a:off x="323528" y="1321813"/>
            <a:ext cx="8640960" cy="5140895"/>
          </a:xfrm>
          <a:prstGeom prst="rect">
            <a:avLst/>
          </a:prstGeom>
        </p:spPr>
        <p:txBody>
          <a:bodyPr wrap="square">
            <a:spAutoFit/>
          </a:bodyPr>
          <a:lstStyle/>
          <a:p>
            <a:pPr marL="0" marR="0">
              <a:lnSpc>
                <a:spcPct val="107000"/>
              </a:lnSpc>
              <a:spcBef>
                <a:spcPts val="0"/>
              </a:spcBef>
              <a:spcAft>
                <a:spcPts val="800"/>
              </a:spcAft>
            </a:pPr>
            <a:r>
              <a:rPr lang="en-AU" sz="2000" b="1" dirty="0">
                <a:ea typeface="Calibri" panose="020F0502020204030204" pitchFamily="34" charset="0"/>
                <a:cs typeface="Times New Roman" panose="02020603050405020304" pitchFamily="18" charset="0"/>
              </a:rPr>
              <a:t>Introduction and purpose </a:t>
            </a:r>
            <a:endParaRPr lang="en-US" sz="2000"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AU" sz="2000" dirty="0">
                <a:ea typeface="Calibri" panose="020F0502020204030204" pitchFamily="34" charset="0"/>
                <a:cs typeface="Times New Roman" panose="02020603050405020304" pitchFamily="18" charset="0"/>
              </a:rPr>
              <a:t>Questionnaire will be used by the DLB leadership team to support the  </a:t>
            </a:r>
            <a:r>
              <a:rPr lang="en-AU" sz="2000" dirty="0" err="1">
                <a:ea typeface="Calibri" panose="020F0502020204030204" pitchFamily="34" charset="0"/>
                <a:cs typeface="Times New Roman" panose="02020603050405020304" pitchFamily="18" charset="0"/>
              </a:rPr>
              <a:t>alumini</a:t>
            </a:r>
            <a:r>
              <a:rPr lang="en-AU" sz="2000" dirty="0">
                <a:ea typeface="Calibri" panose="020F0502020204030204" pitchFamily="34" charset="0"/>
                <a:cs typeface="Times New Roman" panose="02020603050405020304" pitchFamily="18" charset="0"/>
              </a:rPr>
              <a:t> with the mission to gain the maximum reach for their new and prospective varieties to farmers by achieving scaling and distribution and to advocate for more resources for breeding and trait discovery in and for Africa</a:t>
            </a:r>
          </a:p>
          <a:p>
            <a:endParaRPr lang="en-AU" sz="2000" dirty="0">
              <a:ea typeface="Calibri" panose="020F0502020204030204" pitchFamily="34" charset="0"/>
              <a:cs typeface="Times New Roman" panose="02020603050405020304" pitchFamily="18" charset="0"/>
            </a:endParaRPr>
          </a:p>
          <a:p>
            <a:pPr marL="285750" indent="-285750">
              <a:buFont typeface="Wingdings" pitchFamily="2" charset="2"/>
              <a:buChar char="v"/>
            </a:pPr>
            <a:r>
              <a:rPr lang="en-AU" sz="2000" dirty="0">
                <a:ea typeface="Calibri" panose="020F0502020204030204" pitchFamily="34" charset="0"/>
                <a:cs typeface="Times New Roman" panose="02020603050405020304" pitchFamily="18" charset="0"/>
              </a:rPr>
              <a:t>Questionnaire framed around 7 sections</a:t>
            </a:r>
          </a:p>
          <a:p>
            <a:r>
              <a:rPr lang="en-AU" sz="2000" dirty="0">
                <a:ea typeface="Calibri" panose="020F0502020204030204" pitchFamily="34" charset="0"/>
                <a:cs typeface="Times New Roman" panose="02020603050405020304" pitchFamily="18" charset="0"/>
              </a:rPr>
              <a:t>	- Section 1: Participant information </a:t>
            </a:r>
          </a:p>
          <a:p>
            <a:r>
              <a:rPr lang="en-AU" sz="2000" dirty="0">
                <a:ea typeface="Calibri" panose="020F0502020204030204" pitchFamily="34" charset="0"/>
                <a:cs typeface="Times New Roman" panose="02020603050405020304" pitchFamily="18" charset="0"/>
              </a:rPr>
              <a:t>	- Section 2: Status and development timelines of the promising varieties</a:t>
            </a:r>
          </a:p>
          <a:p>
            <a:r>
              <a:rPr lang="en-AU" sz="2000" dirty="0">
                <a:ea typeface="Calibri" panose="020F0502020204030204" pitchFamily="34" charset="0"/>
                <a:cs typeface="Times New Roman" panose="02020603050405020304" pitchFamily="18" charset="0"/>
              </a:rPr>
              <a:t>	- Section 3: Users and benefits of the improved varieties</a:t>
            </a:r>
          </a:p>
          <a:p>
            <a:r>
              <a:rPr lang="en-AU" sz="2000" dirty="0">
                <a:ea typeface="Calibri" panose="020F0502020204030204" pitchFamily="34" charset="0"/>
                <a:cs typeface="Times New Roman" panose="02020603050405020304" pitchFamily="18" charset="0"/>
              </a:rPr>
              <a:t>	- Section 4: Increasing adoption of new varieties</a:t>
            </a:r>
          </a:p>
          <a:p>
            <a:r>
              <a:rPr lang="en-AU" sz="2000" dirty="0">
                <a:ea typeface="Calibri" panose="020F0502020204030204" pitchFamily="34" charset="0"/>
                <a:cs typeface="Times New Roman" panose="02020603050405020304" pitchFamily="18" charset="0"/>
              </a:rPr>
              <a:t>	- Section 5: Increasing awareness and promoting new varieties using Demand-Led best practices</a:t>
            </a:r>
          </a:p>
          <a:p>
            <a:r>
              <a:rPr lang="en-AU" sz="2000" dirty="0">
                <a:ea typeface="Calibri" panose="020F0502020204030204" pitchFamily="34" charset="0"/>
                <a:cs typeface="Times New Roman" panose="02020603050405020304" pitchFamily="18" charset="0"/>
              </a:rPr>
              <a:t>	- Section 6: Plant breeding capacity, dependencies and challenges </a:t>
            </a:r>
          </a:p>
          <a:p>
            <a:r>
              <a:rPr lang="en-AU" sz="2000" dirty="0">
                <a:ea typeface="Calibri" panose="020F0502020204030204" pitchFamily="34" charset="0"/>
                <a:cs typeface="Times New Roman" panose="02020603050405020304" pitchFamily="18" charset="0"/>
              </a:rPr>
              <a:t>	- Section 7: Plant breeding skills and professional development </a:t>
            </a:r>
          </a:p>
          <a:p>
            <a:r>
              <a:rPr lang="en-AU" sz="2000" dirty="0">
                <a:ea typeface="Calibri" panose="020F0502020204030204" pitchFamily="34" charset="0"/>
                <a:cs typeface="Times New Roman" panose="02020603050405020304" pitchFamily="18" charset="0"/>
              </a:rPr>
              <a:t>	- </a:t>
            </a:r>
          </a:p>
        </p:txBody>
      </p:sp>
    </p:spTree>
    <p:extLst>
      <p:ext uri="{BB962C8B-B14F-4D97-AF65-F5344CB8AC3E}">
        <p14:creationId xmlns:p14="http://schemas.microsoft.com/office/powerpoint/2010/main" val="10234971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323" b="1" dirty="0">
                <a:solidFill>
                  <a:srgbClr val="FFFFFF"/>
                </a:solidFill>
                <a:latin typeface="Calibri" pitchFamily="34" charset="0"/>
              </a:rPr>
              <a:t>Section 1: Participant information</a:t>
            </a:r>
          </a:p>
        </p:txBody>
      </p:sp>
      <p:graphicFrame>
        <p:nvGraphicFramePr>
          <p:cNvPr id="2" name="Table 1">
            <a:extLst>
              <a:ext uri="{FF2B5EF4-FFF2-40B4-BE49-F238E27FC236}">
                <a16:creationId xmlns:a16="http://schemas.microsoft.com/office/drawing/2014/main" id="{A8FC2E85-FE33-A54F-9565-42CCF681B7A6}"/>
              </a:ext>
            </a:extLst>
          </p:cNvPr>
          <p:cNvGraphicFramePr>
            <a:graphicFrameLocks noGrp="1"/>
          </p:cNvGraphicFramePr>
          <p:nvPr>
            <p:extLst>
              <p:ext uri="{D42A27DB-BD31-4B8C-83A1-F6EECF244321}">
                <p14:modId xmlns:p14="http://schemas.microsoft.com/office/powerpoint/2010/main" val="1620054875"/>
              </p:ext>
            </p:extLst>
          </p:nvPr>
        </p:nvGraphicFramePr>
        <p:xfrm>
          <a:off x="395536" y="1484784"/>
          <a:ext cx="1671191" cy="2516506"/>
        </p:xfrm>
        <a:graphic>
          <a:graphicData uri="http://schemas.openxmlformats.org/drawingml/2006/table">
            <a:tbl>
              <a:tblPr firstRow="1" firstCol="1" bandRow="1">
                <a:tableStyleId>{5C22544A-7EE6-4342-B048-85BDC9FD1C3A}</a:tableStyleId>
              </a:tblPr>
              <a:tblGrid>
                <a:gridCol w="1671191">
                  <a:extLst>
                    <a:ext uri="{9D8B030D-6E8A-4147-A177-3AD203B41FA5}">
                      <a16:colId xmlns:a16="http://schemas.microsoft.com/office/drawing/2014/main" val="4294601575"/>
                    </a:ext>
                  </a:extLst>
                </a:gridCol>
              </a:tblGrid>
              <a:tr h="116645">
                <a:tc>
                  <a:txBody>
                    <a:bodyPr/>
                    <a:lstStyle/>
                    <a:p>
                      <a:pPr marL="0" marR="0">
                        <a:lnSpc>
                          <a:spcPct val="107000"/>
                        </a:lnSpc>
                        <a:spcBef>
                          <a:spcPts val="0"/>
                        </a:spcBef>
                        <a:spcAft>
                          <a:spcPts val="0"/>
                        </a:spcAft>
                      </a:pPr>
                      <a:r>
                        <a:rPr lang="en-AU" sz="1400" b="0" dirty="0">
                          <a:effectLst/>
                        </a:rPr>
                        <a:t>Name: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05051"/>
                  </a:ext>
                </a:extLst>
              </a:tr>
              <a:tr h="0">
                <a:tc>
                  <a:txBody>
                    <a:bodyPr/>
                    <a:lstStyle/>
                    <a:p>
                      <a:pPr marL="0" marR="0">
                        <a:lnSpc>
                          <a:spcPct val="107000"/>
                        </a:lnSpc>
                        <a:spcBef>
                          <a:spcPts val="0"/>
                        </a:spcBef>
                        <a:spcAft>
                          <a:spcPts val="0"/>
                        </a:spcAft>
                      </a:pPr>
                      <a:r>
                        <a:rPr lang="en-AU" sz="1400" b="0" dirty="0">
                          <a:effectLst/>
                        </a:rPr>
                        <a:t>Job title: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020189"/>
                  </a:ext>
                </a:extLst>
              </a:tr>
              <a:tr h="0">
                <a:tc>
                  <a:txBody>
                    <a:bodyPr/>
                    <a:lstStyle/>
                    <a:p>
                      <a:pPr marL="0" marR="0">
                        <a:spcBef>
                          <a:spcPts val="0"/>
                        </a:spcBef>
                        <a:spcAft>
                          <a:spcPts val="0"/>
                        </a:spcAft>
                      </a:pPr>
                      <a:r>
                        <a:rPr lang="en-AU" sz="1400" b="0" dirty="0">
                          <a:effectLst/>
                        </a:rPr>
                        <a:t>Institution: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184435"/>
                  </a:ext>
                </a:extLst>
              </a:tr>
              <a:tr h="0">
                <a:tc>
                  <a:txBody>
                    <a:bodyPr/>
                    <a:lstStyle/>
                    <a:p>
                      <a:pPr marL="0" marR="0">
                        <a:spcBef>
                          <a:spcPts val="0"/>
                        </a:spcBef>
                        <a:spcAft>
                          <a:spcPts val="0"/>
                        </a:spcAft>
                      </a:pPr>
                      <a:r>
                        <a:rPr lang="en-AU" sz="1400" b="0" dirty="0">
                          <a:effectLst/>
                        </a:rPr>
                        <a:t>Locality/site: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424535"/>
                  </a:ext>
                </a:extLst>
              </a:tr>
              <a:tr h="0">
                <a:tc>
                  <a:txBody>
                    <a:bodyPr/>
                    <a:lstStyle/>
                    <a:p>
                      <a:pPr marL="0" marR="0">
                        <a:spcBef>
                          <a:spcPts val="0"/>
                        </a:spcBef>
                        <a:spcAft>
                          <a:spcPts val="0"/>
                        </a:spcAft>
                      </a:pPr>
                      <a:r>
                        <a:rPr lang="en-AU" sz="1400" b="0" dirty="0">
                          <a:effectLst/>
                        </a:rPr>
                        <a:t>Country: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6626536"/>
                  </a:ext>
                </a:extLst>
              </a:tr>
              <a:tr h="0">
                <a:tc>
                  <a:txBody>
                    <a:bodyPr/>
                    <a:lstStyle/>
                    <a:p>
                      <a:pPr marL="0" marR="0">
                        <a:spcBef>
                          <a:spcPts val="0"/>
                        </a:spcBef>
                        <a:spcAft>
                          <a:spcPts val="0"/>
                        </a:spcAft>
                      </a:pPr>
                      <a:r>
                        <a:rPr lang="en-AU" sz="1400" b="0" dirty="0">
                          <a:effectLst/>
                        </a:rPr>
                        <a:t>Email:</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75520"/>
                  </a:ext>
                </a:extLst>
              </a:tr>
              <a:tr h="0">
                <a:tc>
                  <a:txBody>
                    <a:bodyPr/>
                    <a:lstStyle/>
                    <a:p>
                      <a:pPr marL="0" marR="0">
                        <a:spcBef>
                          <a:spcPts val="0"/>
                        </a:spcBef>
                        <a:spcAft>
                          <a:spcPts val="0"/>
                        </a:spcAft>
                      </a:pPr>
                      <a:r>
                        <a:rPr lang="en-AU" sz="1400" b="0" dirty="0">
                          <a:effectLst/>
                        </a:rPr>
                        <a:t>Contact phone number: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7084047"/>
                  </a:ext>
                </a:extLst>
              </a:tr>
              <a:tr h="0">
                <a:tc>
                  <a:txBody>
                    <a:bodyPr/>
                    <a:lstStyle/>
                    <a:p>
                      <a:pPr marL="0" marR="0">
                        <a:spcBef>
                          <a:spcPts val="0"/>
                        </a:spcBef>
                        <a:spcAft>
                          <a:spcPts val="0"/>
                        </a:spcAft>
                      </a:pPr>
                      <a:r>
                        <a:rPr lang="en-AU" sz="1400" b="0" dirty="0">
                          <a:effectLst/>
                        </a:rPr>
                        <a:t>DLB workshop </a:t>
                      </a:r>
                      <a:br>
                        <a:rPr lang="en-AU" sz="1400" b="0" dirty="0">
                          <a:effectLst/>
                        </a:rPr>
                      </a:br>
                      <a:r>
                        <a:rPr lang="en-AU" sz="1400" b="0" dirty="0">
                          <a:effectLst/>
                        </a:rPr>
                        <a:t>(venue and date):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402218"/>
                  </a:ext>
                </a:extLst>
              </a:tr>
              <a:tr h="373380">
                <a:tc>
                  <a:txBody>
                    <a:bodyPr/>
                    <a:lstStyle/>
                    <a:p>
                      <a:pPr marL="0" marR="0">
                        <a:spcBef>
                          <a:spcPts val="0"/>
                        </a:spcBef>
                        <a:spcAft>
                          <a:spcPts val="0"/>
                        </a:spcAft>
                      </a:pPr>
                      <a:r>
                        <a:rPr lang="en-AU" sz="1400" b="0" dirty="0">
                          <a:effectLst/>
                        </a:rPr>
                        <a:t>Signature: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0367362"/>
                  </a:ext>
                </a:extLst>
              </a:tr>
            </a:tbl>
          </a:graphicData>
        </a:graphic>
      </p:graphicFrame>
      <p:graphicFrame>
        <p:nvGraphicFramePr>
          <p:cNvPr id="5" name="Table 4">
            <a:extLst>
              <a:ext uri="{FF2B5EF4-FFF2-40B4-BE49-F238E27FC236}">
                <a16:creationId xmlns:a16="http://schemas.microsoft.com/office/drawing/2014/main" id="{6DFE2B54-1457-4B4E-96B3-C736DA58D414}"/>
              </a:ext>
            </a:extLst>
          </p:cNvPr>
          <p:cNvGraphicFramePr>
            <a:graphicFrameLocks noGrp="1"/>
          </p:cNvGraphicFramePr>
          <p:nvPr>
            <p:extLst>
              <p:ext uri="{D42A27DB-BD31-4B8C-83A1-F6EECF244321}">
                <p14:modId xmlns:p14="http://schemas.microsoft.com/office/powerpoint/2010/main" val="292804077"/>
              </p:ext>
            </p:extLst>
          </p:nvPr>
        </p:nvGraphicFramePr>
        <p:xfrm>
          <a:off x="3491880" y="1484784"/>
          <a:ext cx="5130800" cy="2637795"/>
        </p:xfrm>
        <a:graphic>
          <a:graphicData uri="http://schemas.openxmlformats.org/drawingml/2006/table">
            <a:tbl>
              <a:tblPr firstRow="1" firstCol="1" bandRow="1">
                <a:tableStyleId>{5C22544A-7EE6-4342-B048-85BDC9FD1C3A}</a:tableStyleId>
              </a:tblPr>
              <a:tblGrid>
                <a:gridCol w="5130800">
                  <a:extLst>
                    <a:ext uri="{9D8B030D-6E8A-4147-A177-3AD203B41FA5}">
                      <a16:colId xmlns:a16="http://schemas.microsoft.com/office/drawing/2014/main" val="3318617139"/>
                    </a:ext>
                  </a:extLst>
                </a:gridCol>
              </a:tblGrid>
              <a:tr h="173654">
                <a:tc>
                  <a:txBody>
                    <a:bodyPr/>
                    <a:lstStyle/>
                    <a:p>
                      <a:pPr marL="0" marR="0">
                        <a:lnSpc>
                          <a:spcPct val="107000"/>
                        </a:lnSpc>
                        <a:spcBef>
                          <a:spcPts val="0"/>
                        </a:spcBef>
                        <a:spcAft>
                          <a:spcPts val="0"/>
                        </a:spcAft>
                      </a:pPr>
                      <a:r>
                        <a:rPr lang="en-AU" sz="1400" b="0" dirty="0">
                          <a:effectLst/>
                        </a:rPr>
                        <a:t>Plant breeder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6783572"/>
                  </a:ext>
                </a:extLst>
              </a:tr>
              <a:tr h="355414">
                <a:tc>
                  <a:txBody>
                    <a:bodyPr/>
                    <a:lstStyle/>
                    <a:p>
                      <a:pPr marL="0" marR="0">
                        <a:lnSpc>
                          <a:spcPct val="107000"/>
                        </a:lnSpc>
                        <a:spcBef>
                          <a:spcPts val="0"/>
                        </a:spcBef>
                        <a:spcAft>
                          <a:spcPts val="0"/>
                        </a:spcAft>
                      </a:pPr>
                      <a:r>
                        <a:rPr lang="en-AU" sz="1400" b="0">
                          <a:effectLst/>
                        </a:rPr>
                        <a:t>Research manager or plant breeding manager  </a:t>
                      </a:r>
                      <a:br>
                        <a:rPr lang="en-AU" sz="1400" b="0">
                          <a:effectLst/>
                        </a:rPr>
                      </a:br>
                      <a:r>
                        <a:rPr lang="en-AU" sz="1400" b="0">
                          <a:effectLst/>
                        </a:rPr>
                        <a:t>(supervising plant breeding or other projects but without own breeding programme)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852726"/>
                  </a:ext>
                </a:extLst>
              </a:tr>
              <a:tr h="173654">
                <a:tc>
                  <a:txBody>
                    <a:bodyPr/>
                    <a:lstStyle/>
                    <a:p>
                      <a:pPr marL="0" marR="0">
                        <a:lnSpc>
                          <a:spcPct val="107000"/>
                        </a:lnSpc>
                        <a:spcBef>
                          <a:spcPts val="0"/>
                        </a:spcBef>
                        <a:spcAft>
                          <a:spcPts val="0"/>
                        </a:spcAft>
                      </a:pPr>
                      <a:r>
                        <a:rPr lang="en-AU" sz="1400" b="0">
                          <a:effectLst/>
                        </a:rPr>
                        <a:t>Pre-breeder/trait discovery</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5233500"/>
                  </a:ext>
                </a:extLst>
              </a:tr>
              <a:tr h="173654">
                <a:tc>
                  <a:txBody>
                    <a:bodyPr/>
                    <a:lstStyle/>
                    <a:p>
                      <a:pPr marL="0" marR="0">
                        <a:lnSpc>
                          <a:spcPct val="107000"/>
                        </a:lnSpc>
                        <a:spcBef>
                          <a:spcPts val="0"/>
                        </a:spcBef>
                        <a:spcAft>
                          <a:spcPts val="0"/>
                        </a:spcAft>
                      </a:pPr>
                      <a:r>
                        <a:rPr lang="en-AU" sz="1400" b="0">
                          <a:effectLst/>
                        </a:rPr>
                        <a:t>Agronomist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174842"/>
                  </a:ext>
                </a:extLst>
              </a:tr>
              <a:tr h="173654">
                <a:tc>
                  <a:txBody>
                    <a:bodyPr/>
                    <a:lstStyle/>
                    <a:p>
                      <a:pPr marL="0" marR="0">
                        <a:lnSpc>
                          <a:spcPct val="107000"/>
                        </a:lnSpc>
                        <a:spcBef>
                          <a:spcPts val="0"/>
                        </a:spcBef>
                        <a:spcAft>
                          <a:spcPts val="0"/>
                        </a:spcAft>
                      </a:pPr>
                      <a:r>
                        <a:rPr lang="en-AU" sz="1400" b="0">
                          <a:effectLst/>
                        </a:rPr>
                        <a:t>Plant pathologist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224934"/>
                  </a:ext>
                </a:extLst>
              </a:tr>
              <a:tr h="173654">
                <a:tc>
                  <a:txBody>
                    <a:bodyPr/>
                    <a:lstStyle/>
                    <a:p>
                      <a:pPr marL="0" marR="0">
                        <a:lnSpc>
                          <a:spcPct val="107000"/>
                        </a:lnSpc>
                        <a:spcBef>
                          <a:spcPts val="0"/>
                        </a:spcBef>
                        <a:spcAft>
                          <a:spcPts val="0"/>
                        </a:spcAft>
                      </a:pPr>
                      <a:r>
                        <a:rPr lang="en-AU" sz="1400" b="0">
                          <a:effectLst/>
                        </a:rPr>
                        <a:t>Entomologist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196157"/>
                  </a:ext>
                </a:extLst>
              </a:tr>
              <a:tr h="173654">
                <a:tc>
                  <a:txBody>
                    <a:bodyPr/>
                    <a:lstStyle/>
                    <a:p>
                      <a:pPr marL="0" marR="0">
                        <a:lnSpc>
                          <a:spcPct val="107000"/>
                        </a:lnSpc>
                        <a:spcBef>
                          <a:spcPts val="0"/>
                        </a:spcBef>
                        <a:spcAft>
                          <a:spcPts val="0"/>
                        </a:spcAft>
                      </a:pPr>
                      <a:r>
                        <a:rPr lang="en-AU" sz="1400" b="0">
                          <a:effectLst/>
                        </a:rPr>
                        <a:t>Molecular biologist/geneticist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4936327"/>
                  </a:ext>
                </a:extLst>
              </a:tr>
              <a:tr h="173654">
                <a:tc>
                  <a:txBody>
                    <a:bodyPr/>
                    <a:lstStyle/>
                    <a:p>
                      <a:pPr marL="0" marR="0">
                        <a:lnSpc>
                          <a:spcPct val="107000"/>
                        </a:lnSpc>
                        <a:spcBef>
                          <a:spcPts val="0"/>
                        </a:spcBef>
                        <a:spcAft>
                          <a:spcPts val="0"/>
                        </a:spcAft>
                      </a:pPr>
                      <a:r>
                        <a:rPr lang="en-AU" sz="1400" b="0">
                          <a:effectLst/>
                        </a:rPr>
                        <a:t>Seed technologist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448905"/>
                  </a:ext>
                </a:extLst>
              </a:tr>
              <a:tr h="173654">
                <a:tc>
                  <a:txBody>
                    <a:bodyPr/>
                    <a:lstStyle/>
                    <a:p>
                      <a:pPr marL="0" marR="0">
                        <a:lnSpc>
                          <a:spcPct val="107000"/>
                        </a:lnSpc>
                        <a:spcBef>
                          <a:spcPts val="0"/>
                        </a:spcBef>
                        <a:spcAft>
                          <a:spcPts val="0"/>
                        </a:spcAft>
                      </a:pPr>
                      <a:r>
                        <a:rPr lang="en-AU" sz="1400" b="0">
                          <a:effectLst/>
                        </a:rPr>
                        <a:t>Farm manager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7072973"/>
                  </a:ext>
                </a:extLst>
              </a:tr>
              <a:tr h="173654">
                <a:tc>
                  <a:txBody>
                    <a:bodyPr/>
                    <a:lstStyle/>
                    <a:p>
                      <a:pPr marL="0" marR="0">
                        <a:lnSpc>
                          <a:spcPct val="107000"/>
                        </a:lnSpc>
                        <a:spcBef>
                          <a:spcPts val="0"/>
                        </a:spcBef>
                        <a:spcAft>
                          <a:spcPts val="0"/>
                        </a:spcAft>
                      </a:pPr>
                      <a:r>
                        <a:rPr lang="en-AU" sz="1400" b="0" dirty="0">
                          <a:effectLst/>
                        </a:rPr>
                        <a:t>Other – please specify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392685"/>
                  </a:ext>
                </a:extLst>
              </a:tr>
            </a:tbl>
          </a:graphicData>
        </a:graphic>
      </p:graphicFrame>
      <p:graphicFrame>
        <p:nvGraphicFramePr>
          <p:cNvPr id="6" name="Table 5">
            <a:extLst>
              <a:ext uri="{FF2B5EF4-FFF2-40B4-BE49-F238E27FC236}">
                <a16:creationId xmlns:a16="http://schemas.microsoft.com/office/drawing/2014/main" id="{15750A22-FD43-E145-A707-06CD5E07D918}"/>
              </a:ext>
            </a:extLst>
          </p:cNvPr>
          <p:cNvGraphicFramePr>
            <a:graphicFrameLocks noGrp="1"/>
          </p:cNvGraphicFramePr>
          <p:nvPr>
            <p:extLst>
              <p:ext uri="{D42A27DB-BD31-4B8C-83A1-F6EECF244321}">
                <p14:modId xmlns:p14="http://schemas.microsoft.com/office/powerpoint/2010/main" val="482220368"/>
              </p:ext>
            </p:extLst>
          </p:nvPr>
        </p:nvGraphicFramePr>
        <p:xfrm>
          <a:off x="1691680" y="4883531"/>
          <a:ext cx="3060700" cy="1963107"/>
        </p:xfrm>
        <a:graphic>
          <a:graphicData uri="http://schemas.openxmlformats.org/drawingml/2006/table">
            <a:tbl>
              <a:tblPr firstRow="1" firstCol="1" bandRow="1">
                <a:tableStyleId>{5C22544A-7EE6-4342-B048-85BDC9FD1C3A}</a:tableStyleId>
              </a:tblPr>
              <a:tblGrid>
                <a:gridCol w="3060700">
                  <a:extLst>
                    <a:ext uri="{9D8B030D-6E8A-4147-A177-3AD203B41FA5}">
                      <a16:colId xmlns:a16="http://schemas.microsoft.com/office/drawing/2014/main" val="1664744147"/>
                    </a:ext>
                  </a:extLst>
                </a:gridCol>
              </a:tblGrid>
              <a:tr h="0">
                <a:tc>
                  <a:txBody>
                    <a:bodyPr/>
                    <a:lstStyle/>
                    <a:p>
                      <a:pPr marL="0" marR="0">
                        <a:lnSpc>
                          <a:spcPct val="107000"/>
                        </a:lnSpc>
                        <a:spcBef>
                          <a:spcPts val="0"/>
                        </a:spcBef>
                        <a:spcAft>
                          <a:spcPts val="0"/>
                        </a:spcAft>
                      </a:pPr>
                      <a:r>
                        <a:rPr lang="en-AU" sz="1400" b="0" dirty="0">
                          <a:effectLst/>
                        </a:rPr>
                        <a:t>Public sector National R&amp;D institute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6787404"/>
                  </a:ext>
                </a:extLst>
              </a:tr>
              <a:tr h="0">
                <a:tc>
                  <a:txBody>
                    <a:bodyPr/>
                    <a:lstStyle/>
                    <a:p>
                      <a:pPr marL="0" marR="0">
                        <a:lnSpc>
                          <a:spcPct val="107000"/>
                        </a:lnSpc>
                        <a:spcBef>
                          <a:spcPts val="0"/>
                        </a:spcBef>
                        <a:spcAft>
                          <a:spcPts val="0"/>
                        </a:spcAft>
                      </a:pPr>
                      <a:r>
                        <a:rPr lang="en-AU" sz="1400" b="0">
                          <a:effectLst/>
                        </a:rPr>
                        <a:t>International R&amp;D institute (CGIAR)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475161"/>
                  </a:ext>
                </a:extLst>
              </a:tr>
              <a:tr h="0">
                <a:tc>
                  <a:txBody>
                    <a:bodyPr/>
                    <a:lstStyle/>
                    <a:p>
                      <a:pPr marL="0" marR="0">
                        <a:lnSpc>
                          <a:spcPct val="107000"/>
                        </a:lnSpc>
                        <a:spcBef>
                          <a:spcPts val="0"/>
                        </a:spcBef>
                        <a:spcAft>
                          <a:spcPts val="0"/>
                        </a:spcAft>
                      </a:pPr>
                      <a:r>
                        <a:rPr lang="en-AU" sz="1400" b="0" dirty="0">
                          <a:effectLst/>
                        </a:rPr>
                        <a:t>International R&amp;D institute (IARC)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2550943"/>
                  </a:ext>
                </a:extLst>
              </a:tr>
              <a:tr h="0">
                <a:tc>
                  <a:txBody>
                    <a:bodyPr/>
                    <a:lstStyle/>
                    <a:p>
                      <a:pPr marL="0" marR="0">
                        <a:lnSpc>
                          <a:spcPct val="107000"/>
                        </a:lnSpc>
                        <a:spcBef>
                          <a:spcPts val="0"/>
                        </a:spcBef>
                        <a:spcAft>
                          <a:spcPts val="0"/>
                        </a:spcAft>
                      </a:pPr>
                      <a:r>
                        <a:rPr lang="en-AU" sz="1400" b="0">
                          <a:effectLst/>
                        </a:rPr>
                        <a:t>University</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872385"/>
                  </a:ext>
                </a:extLst>
              </a:tr>
              <a:tr h="0">
                <a:tc>
                  <a:txBody>
                    <a:bodyPr/>
                    <a:lstStyle/>
                    <a:p>
                      <a:pPr marL="0" marR="0">
                        <a:lnSpc>
                          <a:spcPct val="107000"/>
                        </a:lnSpc>
                        <a:spcBef>
                          <a:spcPts val="0"/>
                        </a:spcBef>
                        <a:spcAft>
                          <a:spcPts val="0"/>
                        </a:spcAft>
                      </a:pPr>
                      <a:r>
                        <a:rPr lang="en-AU" sz="1400" b="0">
                          <a:effectLst/>
                        </a:rPr>
                        <a:t>National Government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040336"/>
                  </a:ext>
                </a:extLst>
              </a:tr>
              <a:tr h="0">
                <a:tc>
                  <a:txBody>
                    <a:bodyPr/>
                    <a:lstStyle/>
                    <a:p>
                      <a:pPr marL="0" marR="0">
                        <a:lnSpc>
                          <a:spcPct val="107000"/>
                        </a:lnSpc>
                        <a:spcBef>
                          <a:spcPts val="0"/>
                        </a:spcBef>
                        <a:spcAft>
                          <a:spcPts val="0"/>
                        </a:spcAft>
                      </a:pPr>
                      <a:r>
                        <a:rPr lang="en-AU" sz="1400" b="0" dirty="0">
                          <a:effectLst/>
                        </a:rPr>
                        <a:t>Private sector seed company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817230"/>
                  </a:ext>
                </a:extLst>
              </a:tr>
              <a:tr h="0">
                <a:tc>
                  <a:txBody>
                    <a:bodyPr/>
                    <a:lstStyle/>
                    <a:p>
                      <a:pPr marL="0" marR="0">
                        <a:lnSpc>
                          <a:spcPct val="107000"/>
                        </a:lnSpc>
                        <a:spcBef>
                          <a:spcPts val="0"/>
                        </a:spcBef>
                        <a:spcAft>
                          <a:spcPts val="0"/>
                        </a:spcAft>
                      </a:pPr>
                      <a:r>
                        <a:rPr lang="en-AU" sz="1400" b="0">
                          <a:effectLst/>
                        </a:rPr>
                        <a:t>Private sector company (other)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089740"/>
                  </a:ext>
                </a:extLst>
              </a:tr>
              <a:tr h="0">
                <a:tc>
                  <a:txBody>
                    <a:bodyPr/>
                    <a:lstStyle/>
                    <a:p>
                      <a:pPr marL="0" marR="0">
                        <a:lnSpc>
                          <a:spcPct val="107000"/>
                        </a:lnSpc>
                        <a:spcBef>
                          <a:spcPts val="0"/>
                        </a:spcBef>
                        <a:spcAft>
                          <a:spcPts val="0"/>
                        </a:spcAft>
                      </a:pPr>
                      <a:r>
                        <a:rPr lang="en-AU" sz="1400" b="0">
                          <a:effectLst/>
                        </a:rPr>
                        <a:t>NGO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6791549"/>
                  </a:ext>
                </a:extLst>
              </a:tr>
              <a:tr h="0">
                <a:tc>
                  <a:txBody>
                    <a:bodyPr/>
                    <a:lstStyle/>
                    <a:p>
                      <a:pPr marL="0" marR="0">
                        <a:lnSpc>
                          <a:spcPct val="107000"/>
                        </a:lnSpc>
                        <a:spcBef>
                          <a:spcPts val="0"/>
                        </a:spcBef>
                        <a:spcAft>
                          <a:spcPts val="0"/>
                        </a:spcAft>
                      </a:pPr>
                      <a:r>
                        <a:rPr lang="en-AU" sz="1400" b="0" dirty="0">
                          <a:effectLst/>
                        </a:rPr>
                        <a:t>Other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9198490"/>
                  </a:ext>
                </a:extLst>
              </a:tr>
            </a:tbl>
          </a:graphicData>
        </a:graphic>
      </p:graphicFrame>
    </p:spTree>
    <p:extLst>
      <p:ext uri="{BB962C8B-B14F-4D97-AF65-F5344CB8AC3E}">
        <p14:creationId xmlns:p14="http://schemas.microsoft.com/office/powerpoint/2010/main" val="6089306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323" b="1" dirty="0">
                <a:solidFill>
                  <a:srgbClr val="FFFFFF"/>
                </a:solidFill>
                <a:latin typeface="Calibri" pitchFamily="34" charset="0"/>
              </a:rPr>
              <a:t>Section 2: </a:t>
            </a:r>
            <a:r>
              <a:rPr lang="en-AU" sz="3600" b="1" dirty="0">
                <a:solidFill>
                  <a:schemeClr val="bg1"/>
                </a:solidFill>
                <a:ea typeface="Calibri" panose="020F0502020204030204" pitchFamily="34" charset="0"/>
                <a:cs typeface="Times New Roman" panose="02020603050405020304" pitchFamily="18" charset="0"/>
              </a:rPr>
              <a:t>Status and development timelines of the promising varieties</a:t>
            </a:r>
            <a:endParaRPr lang="en-US" sz="3323" b="1" dirty="0">
              <a:solidFill>
                <a:schemeClr val="bg1"/>
              </a:solidFill>
              <a:latin typeface="Calibri" pitchFamily="34" charset="0"/>
            </a:endParaRPr>
          </a:p>
        </p:txBody>
      </p:sp>
      <p:sp>
        <p:nvSpPr>
          <p:cNvPr id="7" name="Rectangle 1">
            <a:extLst>
              <a:ext uri="{FF2B5EF4-FFF2-40B4-BE49-F238E27FC236}">
                <a16:creationId xmlns:a16="http://schemas.microsoft.com/office/drawing/2014/main" id="{AE75C138-51D9-FD44-A975-9E992759EAF1}"/>
              </a:ext>
            </a:extLst>
          </p:cNvPr>
          <p:cNvSpPr>
            <a:spLocks noChangeArrowheads="1"/>
          </p:cNvSpPr>
          <p:nvPr/>
        </p:nvSpPr>
        <p:spPr bwMode="auto">
          <a:xfrm>
            <a:off x="251520" y="1632570"/>
            <a:ext cx="845780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r>
              <a:rPr lang="en-AU" altLang="en-US" sz="2000" dirty="0">
                <a:latin typeface="Calibri" panose="020F0502020204030204" pitchFamily="34" charset="0"/>
                <a:ea typeface="Calibri" panose="020F0502020204030204" pitchFamily="34" charset="0"/>
                <a:cs typeface="Times New Roman" panose="02020603050405020304" pitchFamily="18" charset="0"/>
              </a:rPr>
              <a:t>Crop breeding program</a:t>
            </a:r>
          </a:p>
          <a:p>
            <a:pPr lvl="1"/>
            <a:r>
              <a:rPr lang="en-AU" altLang="en-US" sz="2000" dirty="0">
                <a:latin typeface="Calibri" panose="020F0502020204030204" pitchFamily="34" charset="0"/>
                <a:ea typeface="Calibri" panose="020F0502020204030204" pitchFamily="34" charset="0"/>
                <a:cs typeface="Times New Roman" panose="02020603050405020304" pitchFamily="18" charset="0"/>
              </a:rPr>
              <a:t>Active breeder</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endParaRPr lang="en-AU" alt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r>
              <a:rPr lang="en-AU" altLang="en-US" sz="2000" dirty="0">
                <a:latin typeface="Calibri" panose="020F0502020204030204" pitchFamily="34" charset="0"/>
                <a:ea typeface="Calibri" panose="020F0502020204030204" pitchFamily="34" charset="0"/>
                <a:cs typeface="Times New Roman" panose="02020603050405020304" pitchFamily="18" charset="0"/>
              </a:rPr>
              <a:t>V</a:t>
            </a:r>
            <a:r>
              <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ariety release and development timelines </a:t>
            </a:r>
          </a:p>
          <a:p>
            <a:pPr marR="0" lvl="0" algn="l" defTabSz="914400" rtl="0" eaLnBrk="0" fontAlgn="base" latinLnBrk="0" hangingPunct="0">
              <a:lnSpc>
                <a:spcPct val="100000"/>
              </a:lnSpc>
              <a:spcBef>
                <a:spcPct val="0"/>
              </a:spcBef>
              <a:spcAft>
                <a:spcPct val="0"/>
              </a:spcAft>
              <a:buClrTx/>
              <a:buSzTx/>
              <a:tabLst/>
            </a:pPr>
            <a:r>
              <a:rPr lang="en-AU" altLang="en-US" sz="2000" dirty="0">
                <a:latin typeface="Calibri" panose="020F0502020204030204" pitchFamily="34" charset="0"/>
                <a:ea typeface="Calibri" panose="020F0502020204030204" pitchFamily="34" charset="0"/>
                <a:cs typeface="Times New Roman" panose="02020603050405020304" pitchFamily="18" charset="0"/>
              </a:rPr>
              <a:t>	- </a:t>
            </a:r>
            <a:r>
              <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released last 1-3, next 1-3 and submission </a:t>
            </a:r>
            <a:r>
              <a:rPr lang="en-AU" altLang="en-US" sz="2000" dirty="0">
                <a:latin typeface="Calibri" panose="020F0502020204030204" pitchFamily="34" charset="0"/>
                <a:ea typeface="Calibri" panose="020F0502020204030204" pitchFamily="34" charset="0"/>
                <a:cs typeface="Times New Roman" panose="02020603050405020304" pitchFamily="18" charset="0"/>
              </a:rPr>
              <a:t>into a national trial in the </a:t>
            </a:r>
            <a:r>
              <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next 3-5 years</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Promising advanced lines/varieties or  New varieties recently released or expected soon (year of release or expected)</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v"/>
              <a:tabLst/>
            </a:pPr>
            <a:r>
              <a:rPr lang="en-AU" altLang="en-US" sz="2000" dirty="0">
                <a:latin typeface="Calibri" panose="020F0502020204030204" pitchFamily="34" charset="0"/>
                <a:cs typeface="Times New Roman" panose="02020603050405020304" pitchFamily="18" charset="0"/>
              </a:rPr>
              <a:t> </a:t>
            </a:r>
            <a:r>
              <a:rPr kumimoji="0" lang="en-AU" altLang="en-US"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variety release procedure and timeline</a:t>
            </a:r>
            <a:endParaRPr kumimoji="0" lang="en-AU" altLang="en-US" sz="20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660952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rgbClr val="FFFFFF"/>
                </a:solidFill>
                <a:latin typeface="Calibri" pitchFamily="34" charset="0"/>
              </a:rPr>
              <a:t>Section 3: </a:t>
            </a:r>
            <a:r>
              <a:rPr lang="en-AU" sz="3200" b="1" dirty="0">
                <a:solidFill>
                  <a:schemeClr val="bg1"/>
                </a:solidFill>
              </a:rPr>
              <a:t>Users and benefits of the improved varieties </a:t>
            </a:r>
            <a:endParaRPr lang="en-US" sz="3200" b="1" dirty="0">
              <a:solidFill>
                <a:schemeClr val="bg1"/>
              </a:solidFill>
              <a:latin typeface="Calibri" pitchFamily="34" charset="0"/>
            </a:endParaRPr>
          </a:p>
        </p:txBody>
      </p:sp>
      <p:sp>
        <p:nvSpPr>
          <p:cNvPr id="2" name="Rectangle 1">
            <a:extLst>
              <a:ext uri="{FF2B5EF4-FFF2-40B4-BE49-F238E27FC236}">
                <a16:creationId xmlns:a16="http://schemas.microsoft.com/office/drawing/2014/main" id="{89DAAE98-ADDA-B347-BA0F-3A1126282D46}"/>
              </a:ext>
            </a:extLst>
          </p:cNvPr>
          <p:cNvSpPr/>
          <p:nvPr/>
        </p:nvSpPr>
        <p:spPr>
          <a:xfrm>
            <a:off x="827584" y="1484784"/>
            <a:ext cx="7272808" cy="4909806"/>
          </a:xfrm>
          <a:prstGeom prst="rect">
            <a:avLst/>
          </a:prstGeom>
        </p:spPr>
        <p:txBody>
          <a:bodyPr wrap="square">
            <a:spAutoFit/>
          </a:bodyPr>
          <a:lstStyle/>
          <a:p>
            <a:pPr marL="285750" marR="0" lvl="0" indent="-285750">
              <a:lnSpc>
                <a:spcPct val="107000"/>
              </a:lnSpc>
              <a:spcBef>
                <a:spcPts val="0"/>
              </a:spcBef>
              <a:spcAft>
                <a:spcPts val="800"/>
              </a:spcAft>
              <a:buFont typeface="Wingdings" pitchFamily="2" charset="2"/>
              <a:buChar char="v"/>
            </a:pPr>
            <a:r>
              <a:rPr lang="en-AU" sz="2000" dirty="0">
                <a:ea typeface="Calibri" panose="020F0502020204030204" pitchFamily="34" charset="0"/>
                <a:cs typeface="Times New Roman" panose="02020603050405020304" pitchFamily="18" charset="0"/>
              </a:rPr>
              <a:t>Advantages of the new variety(</a:t>
            </a:r>
            <a:r>
              <a:rPr lang="en-AU" sz="2000" dirty="0" err="1">
                <a:ea typeface="Calibri" panose="020F0502020204030204" pitchFamily="34" charset="0"/>
                <a:cs typeface="Times New Roman" panose="02020603050405020304" pitchFamily="18" charset="0"/>
              </a:rPr>
              <a:t>ies</a:t>
            </a:r>
            <a:r>
              <a:rPr lang="en-AU" sz="2000" dirty="0">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800"/>
              </a:spcAft>
              <a:buFont typeface="Wingdings" pitchFamily="2" charset="2"/>
              <a:buChar char="v"/>
            </a:pPr>
            <a:r>
              <a:rPr lang="en-AU" sz="2000" dirty="0">
                <a:ea typeface="Calibri" panose="020F0502020204030204" pitchFamily="34" charset="0"/>
                <a:cs typeface="Times New Roman" panose="02020603050405020304" pitchFamily="18" charset="0"/>
              </a:rPr>
              <a:t>Target farmers and value chain beneficiaries</a:t>
            </a:r>
          </a:p>
          <a:p>
            <a:pPr marR="0" lvl="0">
              <a:lnSpc>
                <a:spcPct val="107000"/>
              </a:lnSpc>
              <a:spcBef>
                <a:spcPts val="0"/>
              </a:spcBef>
              <a:spcAft>
                <a:spcPts val="800"/>
              </a:spcAft>
            </a:pPr>
            <a:r>
              <a:rPr lang="en-AU" sz="2000" dirty="0">
                <a:ea typeface="Calibri" panose="020F0502020204030204" pitchFamily="34" charset="0"/>
                <a:cs typeface="Times New Roman" panose="02020603050405020304" pitchFamily="18" charset="0"/>
              </a:rPr>
              <a:t>	- </a:t>
            </a:r>
            <a:r>
              <a:rPr lang="en-AU" sz="2000" dirty="0"/>
              <a:t>Numbers of farmers  the variety can serve</a:t>
            </a:r>
          </a:p>
          <a:p>
            <a:pPr>
              <a:lnSpc>
                <a:spcPct val="107000"/>
              </a:lnSpc>
              <a:spcBef>
                <a:spcPts val="0"/>
              </a:spcBef>
              <a:spcAft>
                <a:spcPts val="800"/>
              </a:spcAft>
            </a:pPr>
            <a:r>
              <a:rPr lang="en-AU" sz="2000" dirty="0"/>
              <a:t>	- Numbers and types of value chain actors </a:t>
            </a:r>
          </a:p>
          <a:p>
            <a:pPr>
              <a:lnSpc>
                <a:spcPct val="107000"/>
              </a:lnSpc>
              <a:spcBef>
                <a:spcPts val="0"/>
              </a:spcBef>
              <a:spcAft>
                <a:spcPts val="800"/>
              </a:spcAft>
            </a:pPr>
            <a:endParaRPr lang="en-AU" sz="20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itchFamily="2" charset="2"/>
              <a:buChar char="v"/>
            </a:pPr>
            <a:r>
              <a:rPr lang="en-AU" sz="2000" dirty="0">
                <a:ea typeface="Calibri" panose="020F0502020204030204" pitchFamily="34" charset="0"/>
                <a:cs typeface="Times New Roman" panose="02020603050405020304" pitchFamily="18" charset="0"/>
              </a:rPr>
              <a:t> Approximate area coverage</a:t>
            </a:r>
          </a:p>
          <a:p>
            <a:pPr marR="0" lvl="0">
              <a:lnSpc>
                <a:spcPct val="107000"/>
              </a:lnSpc>
              <a:spcBef>
                <a:spcPts val="0"/>
              </a:spcBef>
              <a:spcAft>
                <a:spcPts val="800"/>
              </a:spcAft>
            </a:pPr>
            <a:r>
              <a:rPr lang="en-AU" sz="2000" dirty="0">
                <a:ea typeface="Calibri" panose="020F0502020204030204" pitchFamily="34" charset="0"/>
                <a:cs typeface="Times New Roman" panose="02020603050405020304" pitchFamily="18" charset="0"/>
              </a:rPr>
              <a:t>	- </a:t>
            </a:r>
            <a:r>
              <a:rPr lang="en-AU" sz="2000" dirty="0"/>
              <a:t>Regions in the country the variety  can be used</a:t>
            </a:r>
          </a:p>
          <a:p>
            <a:pPr marR="0" lvl="0">
              <a:lnSpc>
                <a:spcPct val="107000"/>
              </a:lnSpc>
              <a:spcBef>
                <a:spcPts val="0"/>
              </a:spcBef>
              <a:spcAft>
                <a:spcPts val="800"/>
              </a:spcAft>
            </a:pPr>
            <a:endParaRPr lang="en-AU" sz="2000" dirty="0"/>
          </a:p>
          <a:p>
            <a:pPr marL="285750" lvl="0" indent="-285750">
              <a:buFont typeface="Wingdings" pitchFamily="2" charset="2"/>
              <a:buChar char="v"/>
            </a:pPr>
            <a:r>
              <a:rPr lang="en-US" sz="2000" dirty="0"/>
              <a:t> </a:t>
            </a:r>
            <a:r>
              <a:rPr lang="en-AU" sz="2000" dirty="0"/>
              <a:t>Pan-African potential of the varieties/advanced lines</a:t>
            </a:r>
            <a:endParaRPr lang="en-US" sz="2000" dirty="0"/>
          </a:p>
          <a:p>
            <a:r>
              <a:rPr lang="en-AU" sz="2000" dirty="0"/>
              <a:t>	- Use of harmonisation scheme?</a:t>
            </a:r>
            <a:endParaRPr lang="en-US" sz="2000" dirty="0"/>
          </a:p>
          <a:p>
            <a:pPr marL="285750" marR="0" lvl="0" indent="-285750">
              <a:lnSpc>
                <a:spcPct val="107000"/>
              </a:lnSpc>
              <a:spcBef>
                <a:spcPts val="0"/>
              </a:spcBef>
              <a:spcAft>
                <a:spcPts val="800"/>
              </a:spcAft>
              <a:buFont typeface="Wingdings" pitchFamily="2" charset="2"/>
              <a:buChar char="v"/>
            </a:pP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51685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Section 4: </a:t>
            </a:r>
            <a:r>
              <a:rPr lang="en-AU" sz="3200" b="1" dirty="0">
                <a:solidFill>
                  <a:schemeClr val="bg1"/>
                </a:solidFill>
              </a:rPr>
              <a:t>Increasing adoption of the new varieties</a:t>
            </a:r>
            <a:r>
              <a:rPr lang="en-US" sz="3200" dirty="0">
                <a:solidFill>
                  <a:schemeClr val="bg1"/>
                </a:solidFill>
              </a:rPr>
              <a:t> </a:t>
            </a:r>
            <a:endParaRPr lang="en-US" sz="3200" b="1" dirty="0">
              <a:solidFill>
                <a:schemeClr val="bg1"/>
              </a:solidFill>
              <a:latin typeface="Calibri" pitchFamily="34" charset="0"/>
            </a:endParaRPr>
          </a:p>
        </p:txBody>
      </p:sp>
      <p:sp>
        <p:nvSpPr>
          <p:cNvPr id="3" name="Rectangle 2">
            <a:extLst>
              <a:ext uri="{FF2B5EF4-FFF2-40B4-BE49-F238E27FC236}">
                <a16:creationId xmlns:a16="http://schemas.microsoft.com/office/drawing/2014/main" id="{90B10FDA-0256-9A48-AB27-BA7F1AE10267}"/>
              </a:ext>
            </a:extLst>
          </p:cNvPr>
          <p:cNvSpPr/>
          <p:nvPr/>
        </p:nvSpPr>
        <p:spPr>
          <a:xfrm>
            <a:off x="645004" y="1848609"/>
            <a:ext cx="8031452" cy="5070106"/>
          </a:xfrm>
          <a:prstGeom prst="rect">
            <a:avLst/>
          </a:prstGeom>
        </p:spPr>
        <p:txBody>
          <a:bodyPr wrap="square">
            <a:spAutoFit/>
          </a:bodyPr>
          <a:lstStyle/>
          <a:p>
            <a:pPr marL="285750" marR="0" lvl="0" indent="-285750">
              <a:lnSpc>
                <a:spcPct val="107000"/>
              </a:lnSpc>
              <a:spcBef>
                <a:spcPts val="0"/>
              </a:spcBef>
              <a:spcAft>
                <a:spcPts val="0"/>
              </a:spcAft>
              <a:buFont typeface="Wingdings" pitchFamily="2" charset="2"/>
              <a:buChar char="v"/>
            </a:pPr>
            <a:r>
              <a:rPr lang="en-AU" sz="2000" b="1" dirty="0">
                <a:ea typeface="Calibri" panose="020F0502020204030204" pitchFamily="34" charset="0"/>
                <a:cs typeface="Times New Roman" panose="02020603050405020304" pitchFamily="18" charset="0"/>
              </a:rPr>
              <a:t>Scaling and distribution strategy for the promising varieties</a:t>
            </a:r>
            <a:endParaRPr lang="en-US" sz="2000" dirty="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AU" sz="2000" dirty="0">
                <a:ea typeface="Calibri" panose="020F0502020204030204" pitchFamily="34" charset="0"/>
                <a:cs typeface="Times New Roman" panose="02020603050405020304" pitchFamily="18" charset="0"/>
              </a:rPr>
              <a:t>	- Use of private sector seed partnership? </a:t>
            </a:r>
            <a:endParaRPr lang="en-US" sz="2000" dirty="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AU" sz="2000" b="1" dirty="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itchFamily="2" charset="2"/>
              <a:buChar char="v"/>
            </a:pPr>
            <a:r>
              <a:rPr lang="en-AU" sz="2000" b="1" dirty="0">
                <a:ea typeface="Calibri" panose="020F0502020204030204" pitchFamily="34" charset="0"/>
                <a:cs typeface="Times New Roman" panose="02020603050405020304" pitchFamily="18" charset="0"/>
              </a:rPr>
              <a:t>Licensing framework for partnerships </a:t>
            </a:r>
            <a:endParaRPr lang="en-US" sz="20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AU" sz="2000" dirty="0">
                <a:ea typeface="Calibri" panose="020F0502020204030204" pitchFamily="34" charset="0"/>
                <a:cs typeface="Times New Roman" panose="02020603050405020304" pitchFamily="18" charset="0"/>
              </a:rPr>
              <a:t>	- Creating licensing arrangements to deals with private sector organisations for the promising new varieties? </a:t>
            </a:r>
            <a:endParaRPr lang="en-US" sz="2000" dirty="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AU" sz="2000" dirty="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itchFamily="2" charset="2"/>
              <a:buChar char="v"/>
            </a:pPr>
            <a:r>
              <a:rPr lang="en-AU" sz="2000" b="1" dirty="0">
                <a:ea typeface="Calibri" panose="020F0502020204030204" pitchFamily="34" charset="0"/>
                <a:cs typeface="Times New Roman" panose="02020603050405020304" pitchFamily="18" charset="0"/>
              </a:rPr>
              <a:t>Seed availability </a:t>
            </a:r>
            <a:endParaRPr lang="en-US" sz="2000" dirty="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AU" sz="2000"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	- </a:t>
            </a:r>
            <a:r>
              <a:rPr lang="en-AU" sz="2000" dirty="0">
                <a:ea typeface="Calibri" panose="020F0502020204030204" pitchFamily="34" charset="0"/>
                <a:cs typeface="Times New Roman" panose="02020603050405020304" pitchFamily="18" charset="0"/>
              </a:rPr>
              <a:t>Type (breeder seed, foundation seed, certified seed) of seeds available</a:t>
            </a:r>
            <a:endParaRPr lang="en-US" sz="2000" dirty="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AU" sz="2000" dirty="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itchFamily="2" charset="2"/>
              <a:buChar char="v"/>
            </a:pPr>
            <a:r>
              <a:rPr lang="en-AU" sz="2000" b="1" dirty="0">
                <a:ea typeface="Calibri" panose="020F0502020204030204" pitchFamily="34" charset="0"/>
                <a:cs typeface="Times New Roman" panose="02020603050405020304" pitchFamily="18" charset="0"/>
              </a:rPr>
              <a:t>Seed production strategy</a:t>
            </a:r>
            <a:endParaRPr lang="en-US" sz="2000" dirty="0">
              <a:ea typeface="Calibri" panose="020F0502020204030204" pitchFamily="34" charset="0"/>
              <a:cs typeface="Times New Roman" panose="02020603050405020304" pitchFamily="18" charset="0"/>
            </a:endParaRPr>
          </a:p>
          <a:p>
            <a:r>
              <a:rPr lang="en-AU" sz="2000" dirty="0">
                <a:ea typeface="Calibri" panose="020F0502020204030204" pitchFamily="34" charset="0"/>
                <a:cs typeface="Times New Roman" panose="02020603050405020304" pitchFamily="18" charset="0"/>
              </a:rPr>
              <a:t>If NO to indicate the main reason of the lack of production strategy</a:t>
            </a:r>
            <a:br>
              <a:rPr lang="en-AU" sz="2000" dirty="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294633506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16" y="26479"/>
            <a:ext cx="9144000" cy="129533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Franklin Gothic Medium"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r>
              <a:rPr lang="en-US" sz="3200" b="1" dirty="0">
                <a:solidFill>
                  <a:schemeClr val="bg1"/>
                </a:solidFill>
                <a:latin typeface="Calibri" pitchFamily="34" charset="0"/>
              </a:rPr>
              <a:t>Section 5: </a:t>
            </a:r>
            <a:r>
              <a:rPr lang="en-AU" sz="3200" b="1" dirty="0">
                <a:solidFill>
                  <a:schemeClr val="bg1"/>
                </a:solidFill>
              </a:rPr>
              <a:t>Increasing awareness and promoting the new varieties using Demand-Led best practices</a:t>
            </a:r>
            <a:r>
              <a:rPr lang="en-US" sz="3200" dirty="0">
                <a:solidFill>
                  <a:schemeClr val="bg1"/>
                </a:solidFill>
              </a:rPr>
              <a:t> </a:t>
            </a:r>
            <a:endParaRPr lang="en-US" sz="3200" b="1" dirty="0">
              <a:solidFill>
                <a:schemeClr val="bg1"/>
              </a:solidFill>
              <a:latin typeface="Calibri" pitchFamily="34" charset="0"/>
            </a:endParaRPr>
          </a:p>
        </p:txBody>
      </p:sp>
      <p:sp>
        <p:nvSpPr>
          <p:cNvPr id="3" name="Rectangle 2">
            <a:extLst>
              <a:ext uri="{FF2B5EF4-FFF2-40B4-BE49-F238E27FC236}">
                <a16:creationId xmlns:a16="http://schemas.microsoft.com/office/drawing/2014/main" id="{90B10FDA-0256-9A48-AB27-BA7F1AE10267}"/>
              </a:ext>
            </a:extLst>
          </p:cNvPr>
          <p:cNvSpPr/>
          <p:nvPr/>
        </p:nvSpPr>
        <p:spPr>
          <a:xfrm>
            <a:off x="645004" y="1848609"/>
            <a:ext cx="8031452" cy="2862322"/>
          </a:xfrm>
          <a:prstGeom prst="rect">
            <a:avLst/>
          </a:prstGeom>
        </p:spPr>
        <p:txBody>
          <a:bodyPr wrap="square">
            <a:spAutoFit/>
          </a:bodyPr>
          <a:lstStyle/>
          <a:p>
            <a:pPr marL="285750" lvl="0" indent="-285750">
              <a:buFont typeface="Wingdings" pitchFamily="2" charset="2"/>
              <a:buChar char="v"/>
            </a:pPr>
            <a:r>
              <a:rPr lang="en-AU" sz="2000" dirty="0"/>
              <a:t>Prepare compelling technical datasheets/prospectus for the promising varieties to attract scalers and investors and/or</a:t>
            </a:r>
          </a:p>
          <a:p>
            <a:pPr marL="285750" lvl="0" indent="-285750">
              <a:buFont typeface="Wingdings" pitchFamily="2" charset="2"/>
              <a:buChar char="v"/>
            </a:pPr>
            <a:endParaRPr lang="en-US" sz="2000" dirty="0"/>
          </a:p>
          <a:p>
            <a:pPr marL="285750" lvl="0" indent="-285750">
              <a:buFont typeface="Wingdings" pitchFamily="2" charset="2"/>
              <a:buChar char="v"/>
            </a:pPr>
            <a:r>
              <a:rPr lang="en-AU" sz="2000" dirty="0"/>
              <a:t>Work further on the product profiles and the design of new varieties to create demand from farmers/crop value chain stakeholders and increase interest from private sector organisations</a:t>
            </a:r>
          </a:p>
          <a:p>
            <a:pPr marL="285750" lvl="0" indent="-285750">
              <a:buFont typeface="Wingdings" pitchFamily="2" charset="2"/>
              <a:buChar char="v"/>
            </a:pPr>
            <a:endParaRPr lang="en-US" sz="2000" dirty="0"/>
          </a:p>
          <a:p>
            <a:pPr marL="285750" lvl="0" indent="-285750">
              <a:buFont typeface="Wingdings" pitchFamily="2" charset="2"/>
              <a:buChar char="v"/>
            </a:pPr>
            <a:r>
              <a:rPr lang="en-AU" sz="2000" dirty="0"/>
              <a:t>Connect with private sector seed scaling organisations to broaden the use of  varieties by farmers</a:t>
            </a:r>
            <a:endParaRPr lang="en-US" sz="2000" dirty="0"/>
          </a:p>
        </p:txBody>
      </p:sp>
    </p:spTree>
    <p:extLst>
      <p:ext uri="{BB962C8B-B14F-4D97-AF65-F5344CB8AC3E}">
        <p14:creationId xmlns:p14="http://schemas.microsoft.com/office/powerpoint/2010/main" val="1308043623"/>
      </p:ext>
    </p:extLst>
  </p:cSld>
  <p:clrMapOvr>
    <a:masterClrMapping/>
  </p:clrMapOvr>
  <p:transition spd="slow">
    <p:fade/>
  </p:transition>
</p:sld>
</file>

<file path=ppt/theme/theme1.xml><?xml version="1.0" encoding="utf-8"?>
<a:theme xmlns:a="http://schemas.openxmlformats.org/drawingml/2006/main" name="ilri_powerpoint_template_Feb2013">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extLst>
    <a:ext uri="{05A4C25C-085E-4340-85A3-A5531E510DB2}">
      <thm15:themeFamily xmlns:thm15="http://schemas.microsoft.com/office/thememl/2012/main" name="Presentation1" id="{D657C7C5-6068-4F8F-A213-8779461531B9}" vid="{69500791-311C-46AE-98B7-67BB1C7A3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151CC3285AB44A726E4FF20DF659B" ma:contentTypeVersion="2" ma:contentTypeDescription="Create a new document." ma:contentTypeScope="" ma:versionID="fca73bb26319a383f0ca6a4bffdc501e">
  <xsd:schema xmlns:xsd="http://www.w3.org/2001/XMLSchema" xmlns:xs="http://www.w3.org/2001/XMLSchema" xmlns:p="http://schemas.microsoft.com/office/2006/metadata/properties" xmlns:ns2="9f5e9607-a28b-487e-b093-da60e75ee109" targetNamespace="http://schemas.microsoft.com/office/2006/metadata/properties" ma:root="true" ma:fieldsID="eff026812a92945e04c02a7a0b9b476f" ns2:_="">
    <xsd:import namespace="9f5e9607-a28b-487e-b093-da60e75ee1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e9607-a28b-487e-b093-da60e75ee1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DF020-5A75-401C-9581-87F1F240C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e9607-a28b-487e-b093-da60e75ee1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D44FD-ABE2-45CA-990B-E55889CCA812}">
  <ds:schemaRefs>
    <ds:schemaRef ds:uri="http://schemas.microsoft.com/sharepoint/v3/contenttype/forms"/>
  </ds:schemaRefs>
</ds:datastoreItem>
</file>

<file path=customXml/itemProps3.xml><?xml version="1.0" encoding="utf-8"?>
<ds:datastoreItem xmlns:ds="http://schemas.openxmlformats.org/officeDocument/2006/customXml" ds:itemID="{9CD979DA-C907-47EF-9F2B-3EEC14230EED}">
  <ds:schemaRefs>
    <ds:schemaRef ds:uri="http://www.w3.org/XML/1998/namespace"/>
    <ds:schemaRef ds:uri="http://schemas.microsoft.com/office/infopath/2007/PartnerControl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9f5e9607-a28b-487e-b093-da60e75ee109"/>
  </ds:schemaRefs>
</ds:datastoreItem>
</file>

<file path=docProps/app.xml><?xml version="1.0" encoding="utf-8"?>
<Properties xmlns="http://schemas.openxmlformats.org/officeDocument/2006/extended-properties" xmlns:vt="http://schemas.openxmlformats.org/officeDocument/2006/docPropsVTypes">
  <Template>ilri_powerpoint_template</Template>
  <TotalTime>3057</TotalTime>
  <Words>816</Words>
  <Application>Microsoft Macintosh PowerPoint</Application>
  <PresentationFormat>On-screen Show (4:3)</PresentationFormat>
  <Paragraphs>474</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MS PGothic</vt:lpstr>
      <vt:lpstr>Arial</vt:lpstr>
      <vt:lpstr>Book Antiqua</vt:lpstr>
      <vt:lpstr>Calibri</vt:lpstr>
      <vt:lpstr>Franklin Gothic Book</vt:lpstr>
      <vt:lpstr>Franklin Gothic Medium</vt:lpstr>
      <vt:lpstr>Times New Roman</vt:lpstr>
      <vt:lpstr>Verdana</vt:lpstr>
      <vt:lpstr>Wingdings</vt:lpstr>
      <vt:lpstr>ilri_powerpoint_template_Feb2013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Tarawali, Shirley (ILRI)</dc:creator>
  <cp:lastModifiedBy>Yao, Nasser (ILRI)</cp:lastModifiedBy>
  <cp:revision>67</cp:revision>
  <dcterms:created xsi:type="dcterms:W3CDTF">2016-10-11T12:53:26Z</dcterms:created>
  <dcterms:modified xsi:type="dcterms:W3CDTF">2018-10-26T06:34:48Z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0x010100289151CC3285AB44A726E4FF20DF659B</vt:lpwstr>
  </property>
  <property fmtid="{D5CDD505-2E9C-101B-9397-08002B2CF9AE}" pid="3" name="NXPowerLiteLastOptimized">
    <vt:lpwstr>1345099</vt:lpwstr>
  </property>
  <property fmtid="{D5CDD505-2E9C-101B-9397-08002B2CF9AE}" pid="4" name="NXPowerLiteSettings">
    <vt:lpwstr>C7000400038000</vt:lpwstr>
  </property>
  <property fmtid="{D5CDD505-2E9C-101B-9397-08002B2CF9AE}" pid="5" name="NXPowerLiteVersion">
    <vt:lpwstr>D7.1.2</vt:lpwstr>
  </property>
</Properties>
</file>