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99" r:id="rId2"/>
    <p:sldMasterId id="2147483687" r:id="rId3"/>
    <p:sldMasterId id="2147483675" r:id="rId4"/>
  </p:sldMasterIdLst>
  <p:notesMasterIdLst>
    <p:notesMasterId r:id="rId29"/>
  </p:notesMasterIdLst>
  <p:handoutMasterIdLst>
    <p:handoutMasterId r:id="rId30"/>
  </p:handoutMasterIdLst>
  <p:sldIdLst>
    <p:sldId id="263" r:id="rId5"/>
    <p:sldId id="433" r:id="rId6"/>
    <p:sldId id="423" r:id="rId7"/>
    <p:sldId id="434" r:id="rId8"/>
    <p:sldId id="415" r:id="rId9"/>
    <p:sldId id="447" r:id="rId10"/>
    <p:sldId id="427" r:id="rId11"/>
    <p:sldId id="424" r:id="rId12"/>
    <p:sldId id="452" r:id="rId13"/>
    <p:sldId id="449" r:id="rId14"/>
    <p:sldId id="450" r:id="rId15"/>
    <p:sldId id="451" r:id="rId16"/>
    <p:sldId id="453" r:id="rId17"/>
    <p:sldId id="454" r:id="rId18"/>
    <p:sldId id="457" r:id="rId19"/>
    <p:sldId id="455" r:id="rId20"/>
    <p:sldId id="432" r:id="rId21"/>
    <p:sldId id="448" r:id="rId22"/>
    <p:sldId id="458" r:id="rId23"/>
    <p:sldId id="444" r:id="rId24"/>
    <p:sldId id="437" r:id="rId25"/>
    <p:sldId id="439" r:id="rId26"/>
    <p:sldId id="440" r:id="rId27"/>
    <p:sldId id="441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FFFF99"/>
    <a:srgbClr val="343689"/>
    <a:srgbClr val="FFCCFF"/>
    <a:srgbClr val="FF9966"/>
    <a:srgbClr val="CCECFF"/>
    <a:srgbClr val="FFFF66"/>
    <a:srgbClr val="FFFFCC"/>
    <a:srgbClr val="FF9999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09" autoAdjust="0"/>
    <p:restoredTop sz="66089" autoAdjust="0"/>
  </p:normalViewPr>
  <p:slideViewPr>
    <p:cSldViewPr snapToGrid="0">
      <p:cViewPr varScale="1">
        <p:scale>
          <a:sx n="90" d="100"/>
          <a:sy n="90" d="100"/>
        </p:scale>
        <p:origin x="146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21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D0D17-7B6B-A24D-8169-1218189019BF}" type="datetimeFigureOut">
              <a:t>05.11.2018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1D92A-3377-4940-90CA-F9BDD08FF3A4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9065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F1596F-3972-C243-8F9E-E3395F030118}" type="datetimeFigureOut">
              <a:t>05.11.2018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6B5ACB-54A5-694A-8264-E02EC7F57FF9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0608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Option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84"/>
          <a:stretch/>
        </p:blipFill>
        <p:spPr bwMode="auto">
          <a:xfrm>
            <a:off x="4474" y="2072805"/>
            <a:ext cx="9171639" cy="478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 flipH="1">
            <a:off x="-10964" y="-23513"/>
            <a:ext cx="9187076" cy="3770015"/>
          </a:xfrm>
          <a:prstGeom prst="rect">
            <a:avLst/>
          </a:prstGeom>
          <a:solidFill>
            <a:srgbClr val="34368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95" tIns="91448" rIns="182895" bIns="91448" rtlCol="0" anchor="ctr"/>
          <a:lstStyle/>
          <a:p>
            <a:pPr algn="ctr"/>
            <a:endParaRPr lang="en-US" sz="2701" dirty="0">
              <a:latin typeface="Calibri Light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3244" y="-18306"/>
            <a:ext cx="9171639" cy="1398779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86394" y="1619937"/>
            <a:ext cx="8336514" cy="1195282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84449" y="2934244"/>
            <a:ext cx="8353495" cy="65352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327" y="261883"/>
            <a:ext cx="2409825" cy="87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461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82" y="2258835"/>
            <a:ext cx="8654639" cy="899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 descr="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6602" y="3841475"/>
            <a:ext cx="4237451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809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82" y="2258835"/>
            <a:ext cx="8654639" cy="899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4" name="Picture 3" descr="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7775" y="3813458"/>
            <a:ext cx="4237452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099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82" y="2258835"/>
            <a:ext cx="8654639" cy="899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5" name="Picture 4" descr="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5126" y="3832136"/>
            <a:ext cx="4237452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115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82" y="2258835"/>
            <a:ext cx="8654639" cy="899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5" name="Picture 4" descr="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3138" y="3841475"/>
            <a:ext cx="4237452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285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20"/>
          <a:stretch/>
        </p:blipFill>
        <p:spPr bwMode="auto">
          <a:xfrm>
            <a:off x="-111347" y="0"/>
            <a:ext cx="937611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-111347" y="4127148"/>
            <a:ext cx="9376118" cy="2730854"/>
          </a:xfrm>
          <a:prstGeom prst="rect">
            <a:avLst/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18000">
                <a:schemeClr val="accent6">
                  <a:lumMod val="50000"/>
                  <a:alpha val="72000"/>
                </a:schemeClr>
              </a:gs>
              <a:gs pos="69000">
                <a:schemeClr val="accent6">
                  <a:lumMod val="50000"/>
                  <a:alpha val="32000"/>
                </a:schemeClr>
              </a:gs>
              <a:gs pos="0">
                <a:schemeClr val="accent1">
                  <a:lumMod val="10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Helvetica"/>
              <a:cs typeface="Helvetica"/>
            </a:endParaRPr>
          </a:p>
        </p:txBody>
      </p:sp>
      <p:sp>
        <p:nvSpPr>
          <p:cNvPr id="7" name="Rectangle 6"/>
          <p:cNvSpPr/>
          <p:nvPr userDrawn="1"/>
        </p:nvSpPr>
        <p:spPr>
          <a:xfrm rot="10800000">
            <a:off x="-28434" y="-20730"/>
            <a:ext cx="9200868" cy="1584578"/>
          </a:xfrm>
          <a:prstGeom prst="rect">
            <a:avLst/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0">
                <a:schemeClr val="accent6">
                  <a:lumMod val="50000"/>
                  <a:alpha val="32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Helvetica"/>
              <a:cs typeface="Helvetica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457200" y="6382093"/>
            <a:ext cx="8229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  All material © 2015</a:t>
            </a:r>
            <a:r>
              <a:rPr lang="en-US" sz="1400" baseline="0" dirty="0" smtClean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Syngenta</a:t>
            </a:r>
            <a:r>
              <a:rPr lang="en-US" sz="1400" baseline="0" dirty="0" smtClean="0">
                <a:solidFill>
                  <a:srgbClr val="FFFFFF"/>
                </a:solidFill>
                <a:latin typeface="Helvetica"/>
                <a:cs typeface="Helvetica"/>
              </a:rPr>
              <a:t> Foundation for Sustainable Agriculture</a:t>
            </a:r>
            <a:endParaRPr lang="en-US" sz="1400" dirty="0" smtClean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461912" y="4170071"/>
            <a:ext cx="82296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7200" b="1" spc="0" dirty="0" smtClean="0">
                <a:solidFill>
                  <a:schemeClr val="bg1"/>
                </a:solidFill>
                <a:latin typeface="Helvetica"/>
                <a:cs typeface="Helvetica"/>
              </a:rPr>
              <a:t>THANK YOU</a:t>
            </a:r>
          </a:p>
          <a:p>
            <a:pPr algn="ctr" eaLnBrk="1" hangingPunct="1">
              <a:defRPr/>
            </a:pPr>
            <a:r>
              <a:rPr lang="en-US" sz="2800" b="0" spc="0" dirty="0" smtClean="0">
                <a:solidFill>
                  <a:schemeClr val="bg1"/>
                </a:solidFill>
                <a:latin typeface="Helvetica"/>
                <a:cs typeface="Helvetica"/>
              </a:rPr>
              <a:t>www.syngentafoundation.org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" y="6330163"/>
            <a:ext cx="82296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256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losing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20"/>
          <a:stretch/>
        </p:blipFill>
        <p:spPr bwMode="auto">
          <a:xfrm>
            <a:off x="-55674" y="1036319"/>
            <a:ext cx="9264771" cy="662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457200" y="6382093"/>
            <a:ext cx="8229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  All material © 2015</a:t>
            </a:r>
            <a:r>
              <a:rPr lang="en-US" sz="1400" baseline="0" dirty="0" smtClean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Syngenta</a:t>
            </a:r>
            <a:r>
              <a:rPr lang="en-US" sz="1400" baseline="0" dirty="0" smtClean="0">
                <a:solidFill>
                  <a:srgbClr val="FFFFFF"/>
                </a:solidFill>
                <a:latin typeface="Helvetica"/>
                <a:cs typeface="Helvetica"/>
              </a:rPr>
              <a:t> Foundation for Sustainable Agriculture</a:t>
            </a:r>
            <a:endParaRPr lang="en-US" sz="1400" dirty="0" smtClean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" y="6330163"/>
            <a:ext cx="82296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2009211" y="4813900"/>
            <a:ext cx="4805546" cy="523220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800" b="0" spc="0" dirty="0" smtClean="0">
                <a:solidFill>
                  <a:schemeClr val="bg1"/>
                </a:solidFill>
                <a:latin typeface="Helvetica"/>
                <a:cs typeface="Helvetica"/>
              </a:rPr>
              <a:t>www.syngentafoundation.org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928773" y="5632536"/>
            <a:ext cx="4966423" cy="523220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800" b="0" spc="0" dirty="0" smtClean="0">
                <a:solidFill>
                  <a:schemeClr val="bg1"/>
                </a:solidFill>
                <a:latin typeface="Helvetica"/>
                <a:cs typeface="Helvetica"/>
              </a:rPr>
              <a:t>Demand-driven variety</a:t>
            </a:r>
            <a:r>
              <a:rPr lang="en-US" sz="2800" b="0" spc="0" baseline="0" dirty="0" smtClean="0">
                <a:solidFill>
                  <a:schemeClr val="bg1"/>
                </a:solidFill>
                <a:latin typeface="Helvetica"/>
                <a:cs typeface="Helvetica"/>
              </a:rPr>
              <a:t> design</a:t>
            </a:r>
            <a:endParaRPr lang="en-US" sz="2800" b="0" spc="0" dirty="0" smtClean="0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649150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111347" y="4815464"/>
            <a:ext cx="9376118" cy="2042537"/>
          </a:xfrm>
          <a:prstGeom prst="rect">
            <a:avLst/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18000">
                <a:schemeClr val="accent6">
                  <a:lumMod val="50000"/>
                  <a:alpha val="72000"/>
                </a:schemeClr>
              </a:gs>
              <a:gs pos="69000">
                <a:schemeClr val="accent6">
                  <a:lumMod val="50000"/>
                  <a:alpha val="32000"/>
                </a:schemeClr>
              </a:gs>
              <a:gs pos="0">
                <a:schemeClr val="accent1">
                  <a:lumMod val="10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Helvetica"/>
              <a:cs typeface="Helvetica"/>
            </a:endParaRPr>
          </a:p>
        </p:txBody>
      </p:sp>
      <p:sp>
        <p:nvSpPr>
          <p:cNvPr id="7" name="Rectangle 6"/>
          <p:cNvSpPr/>
          <p:nvPr userDrawn="1"/>
        </p:nvSpPr>
        <p:spPr>
          <a:xfrm rot="10800000">
            <a:off x="0" y="-332699"/>
            <a:ext cx="9200868" cy="1584578"/>
          </a:xfrm>
          <a:prstGeom prst="rect">
            <a:avLst/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0">
                <a:schemeClr val="accent6">
                  <a:lumMod val="50000"/>
                  <a:alpha val="32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Helvetica"/>
              <a:cs typeface="Helvetica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457200" y="6382093"/>
            <a:ext cx="8229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  All material © 2015</a:t>
            </a:r>
            <a:r>
              <a:rPr lang="en-US" sz="1400" baseline="0" dirty="0" smtClean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Syngenta</a:t>
            </a:r>
            <a:r>
              <a:rPr lang="en-US" sz="1400" baseline="0" dirty="0" smtClean="0">
                <a:solidFill>
                  <a:srgbClr val="FFFFFF"/>
                </a:solidFill>
                <a:latin typeface="Helvetica"/>
                <a:cs typeface="Helvetica"/>
              </a:rPr>
              <a:t> Foundation for Sustainable Agriculture</a:t>
            </a:r>
            <a:endParaRPr lang="en-US" sz="1400" dirty="0" smtClean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370472" y="4815465"/>
            <a:ext cx="8229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6000" b="1" spc="0" dirty="0" smtClean="0">
                <a:solidFill>
                  <a:schemeClr val="bg1"/>
                </a:solidFill>
                <a:latin typeface="Helvetica"/>
                <a:cs typeface="Helvetica"/>
              </a:rPr>
              <a:t>Thank you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" y="6330163"/>
            <a:ext cx="82296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 userDrawn="1"/>
        </p:nvSpPr>
        <p:spPr>
          <a:xfrm>
            <a:off x="1609205" y="472181"/>
            <a:ext cx="5445530" cy="58477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3200" b="0" spc="0" dirty="0" smtClean="0">
                <a:solidFill>
                  <a:schemeClr val="bg1"/>
                </a:solidFill>
                <a:latin typeface="Helvetica"/>
                <a:cs typeface="Helvetica"/>
              </a:rPr>
              <a:t>www.syngentafoundation.org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848759" y="1426296"/>
            <a:ext cx="4966423" cy="523220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800" b="0" spc="0" dirty="0" smtClean="0">
                <a:solidFill>
                  <a:schemeClr val="bg1"/>
                </a:solidFill>
                <a:latin typeface="Helvetica"/>
                <a:cs typeface="Helvetica"/>
              </a:rPr>
              <a:t>Demand-driven variety</a:t>
            </a:r>
            <a:r>
              <a:rPr lang="en-US" sz="2800" b="0" spc="0" baseline="0" dirty="0" smtClean="0">
                <a:solidFill>
                  <a:schemeClr val="bg1"/>
                </a:solidFill>
                <a:latin typeface="Helvetica"/>
                <a:cs typeface="Helvetica"/>
              </a:rPr>
              <a:t> design</a:t>
            </a:r>
            <a:endParaRPr lang="en-US" sz="2800" b="0" spc="0" dirty="0" smtClean="0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62212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-13819" y="-20731"/>
            <a:ext cx="9186253" cy="68787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457200" y="6382093"/>
            <a:ext cx="8229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400" dirty="0" smtClean="0">
                <a:solidFill>
                  <a:srgbClr val="404040"/>
                </a:solidFill>
                <a:latin typeface="Helvetica"/>
                <a:cs typeface="Helvetica"/>
              </a:rPr>
              <a:t>  All material © Syngenta</a:t>
            </a:r>
            <a:r>
              <a:rPr lang="en-US" sz="1400" baseline="0" dirty="0" smtClean="0">
                <a:solidFill>
                  <a:srgbClr val="404040"/>
                </a:solidFill>
                <a:latin typeface="Helvetica"/>
                <a:cs typeface="Helvetica"/>
              </a:rPr>
              <a:t> Foundation for Sustainable Agriculture</a:t>
            </a:r>
            <a:endParaRPr lang="en-US" sz="1400" dirty="0" smtClean="0">
              <a:solidFill>
                <a:srgbClr val="404040"/>
              </a:solidFill>
              <a:latin typeface="Helvetica"/>
              <a:cs typeface="Helvetica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457200" y="4623835"/>
            <a:ext cx="82296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7200" b="1" spc="0" dirty="0" smtClean="0">
                <a:solidFill>
                  <a:schemeClr val="accent4"/>
                </a:solidFill>
                <a:latin typeface="Helvetica"/>
                <a:cs typeface="Helvetica"/>
              </a:rPr>
              <a:t>THANK YOU</a:t>
            </a:r>
          </a:p>
          <a:p>
            <a:pPr algn="ctr" eaLnBrk="1" hangingPunct="1">
              <a:defRPr/>
            </a:pPr>
            <a:r>
              <a:rPr lang="en-US" sz="2800" b="0" spc="0" dirty="0" smtClean="0">
                <a:solidFill>
                  <a:schemeClr val="accent4"/>
                </a:solidFill>
                <a:latin typeface="Helvetica"/>
                <a:cs typeface="Helvetica"/>
              </a:rPr>
              <a:t>www.syngentafoundation.com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" y="6330163"/>
            <a:ext cx="82296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7384" y="357204"/>
            <a:ext cx="1963029" cy="60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farmers_INTERI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07191"/>
            <a:ext cx="9144000" cy="362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605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1485"/>
            <a:ext cx="7772400" cy="14689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2C671-35FD-441F-B4E1-24D50A2331A2}" type="datetimeFigureOut">
              <a:rPr lang="en-US" smtClean="0"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2151-FE0E-4C48-8C23-1E26115982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6109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2C671-35FD-441F-B4E1-24D50A2331A2}" type="datetimeFigureOut">
              <a:rPr lang="en-US" smtClean="0"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2151-FE0E-4C48-8C23-1E26115982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320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iStock_000044716782Larg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" y="-20729"/>
            <a:ext cx="9171639" cy="68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-13819" y="-20729"/>
            <a:ext cx="9186253" cy="388746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dirty="0">
              <a:solidFill>
                <a:schemeClr val="accent4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107755" y="1383684"/>
            <a:ext cx="692849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86394" y="1619937"/>
            <a:ext cx="8336514" cy="1195282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84449" y="2934244"/>
            <a:ext cx="8353495" cy="65352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40404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199" y="261883"/>
            <a:ext cx="2837602" cy="87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2051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313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185"/>
            <a:ext cx="7772400" cy="150071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2C671-35FD-441F-B4E1-24D50A2331A2}" type="datetimeFigureOut">
              <a:rPr lang="en-US" smtClean="0"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2151-FE0E-4C48-8C23-1E26115982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4464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2C671-35FD-441F-B4E1-24D50A2331A2}" type="datetimeFigureOut">
              <a:rPr lang="en-US" smtClean="0"/>
              <a:t>11/5/2018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2151-FE0E-4C48-8C23-1E26115982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0900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584"/>
            <a:ext cx="4040188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934"/>
            <a:ext cx="4040188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4584"/>
            <a:ext cx="4041775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5934"/>
            <a:ext cx="4041775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2C671-35FD-441F-B4E1-24D50A2331A2}" type="datetimeFigureOut">
              <a:rPr lang="en-US" smtClean="0"/>
              <a:t>11/5/2018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2151-FE0E-4C48-8C23-1E26115982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7411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2C671-35FD-441F-B4E1-24D50A2331A2}" type="datetimeFigureOut">
              <a:rPr lang="en-US" smtClean="0"/>
              <a:t>11/5/2018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2151-FE0E-4C48-8C23-1E26115982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391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2C671-35FD-441F-B4E1-24D50A2331A2}" type="datetimeFigureOut">
              <a:rPr lang="en-US" smtClean="0"/>
              <a:t>11/5/2018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2151-FE0E-4C48-8C23-1E26115982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1737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258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05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2C671-35FD-441F-B4E1-24D50A2331A2}" type="datetimeFigureOut">
              <a:rPr lang="en-US" smtClean="0"/>
              <a:t>11/5/2018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2151-FE0E-4C48-8C23-1E26115982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358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726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3834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866"/>
            <a:ext cx="5486400" cy="8043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2C671-35FD-441F-B4E1-24D50A2331A2}" type="datetimeFigureOut">
              <a:rPr lang="en-US" smtClean="0"/>
              <a:t>11/5/2018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2151-FE0E-4C48-8C23-1E26115982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3928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2C671-35FD-441F-B4E1-24D50A2331A2}" type="datetimeFigureOut">
              <a:rPr lang="en-US" smtClean="0"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2151-FE0E-4C48-8C23-1E26115982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5821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168"/>
            <a:ext cx="2057400" cy="585046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168"/>
            <a:ext cx="6019800" cy="58504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2C671-35FD-441F-B4E1-24D50A2331A2}" type="datetimeFigureOut">
              <a:rPr lang="en-US" smtClean="0"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2151-FE0E-4C48-8C23-1E26115982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9762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1485"/>
            <a:ext cx="7772400" cy="14689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B1B5-1445-4522-9E4B-542E35DDBBB9}" type="datetimeFigureOut">
              <a:rPr lang="en-US" smtClean="0"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E0D3-5AA7-4034-B8FC-4202C76746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582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13819" y="-20731"/>
            <a:ext cx="9186253" cy="68787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dirty="0">
              <a:solidFill>
                <a:schemeClr val="accent4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107755" y="1383684"/>
            <a:ext cx="692849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86394" y="1619937"/>
            <a:ext cx="8336514" cy="1195282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84449" y="2934244"/>
            <a:ext cx="8353495" cy="65352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40404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pic>
        <p:nvPicPr>
          <p:cNvPr id="15" name="Picture 8" descr="farmer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74" y="3440759"/>
            <a:ext cx="9144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199" y="261883"/>
            <a:ext cx="2837602" cy="87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1447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B1B5-1445-4522-9E4B-542E35DDBBB9}" type="datetimeFigureOut">
              <a:rPr lang="en-US" smtClean="0"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E0D3-5AA7-4034-B8FC-4202C76746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7342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313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185"/>
            <a:ext cx="7772400" cy="150071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B1B5-1445-4522-9E4B-542E35DDBBB9}" type="datetimeFigureOut">
              <a:rPr lang="en-US" smtClean="0"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E0D3-5AA7-4034-B8FC-4202C76746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9937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B1B5-1445-4522-9E4B-542E35DDBBB9}" type="datetimeFigureOut">
              <a:rPr lang="en-US" smtClean="0"/>
              <a:t>11/5/2018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E0D3-5AA7-4034-B8FC-4202C76746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634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584"/>
            <a:ext cx="4040188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934"/>
            <a:ext cx="4040188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4584"/>
            <a:ext cx="4041775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5934"/>
            <a:ext cx="4041775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B1B5-1445-4522-9E4B-542E35DDBBB9}" type="datetimeFigureOut">
              <a:rPr lang="en-US" smtClean="0"/>
              <a:t>11/5/2018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E0D3-5AA7-4034-B8FC-4202C76746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8201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B1B5-1445-4522-9E4B-542E35DDBBB9}" type="datetimeFigureOut">
              <a:rPr lang="en-US" smtClean="0"/>
              <a:t>11/5/2018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E0D3-5AA7-4034-B8FC-4202C76746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7055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B1B5-1445-4522-9E4B-542E35DDBBB9}" type="datetimeFigureOut">
              <a:rPr lang="en-US" smtClean="0"/>
              <a:t>11/5/2018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E0D3-5AA7-4034-B8FC-4202C76746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4335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258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05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B1B5-1445-4522-9E4B-542E35DDBBB9}" type="datetimeFigureOut">
              <a:rPr lang="en-US" smtClean="0"/>
              <a:t>11/5/2018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E0D3-5AA7-4034-B8FC-4202C76746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6319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726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3834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866"/>
            <a:ext cx="5486400" cy="8043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B1B5-1445-4522-9E4B-542E35DDBBB9}" type="datetimeFigureOut">
              <a:rPr lang="en-US" smtClean="0"/>
              <a:t>11/5/2018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E0D3-5AA7-4034-B8FC-4202C76746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7876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B1B5-1445-4522-9E4B-542E35DDBBB9}" type="datetimeFigureOut">
              <a:rPr lang="en-US" smtClean="0"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E0D3-5AA7-4034-B8FC-4202C76746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2899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168"/>
            <a:ext cx="2057400" cy="585046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168"/>
            <a:ext cx="6019800" cy="58504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B1B5-1445-4522-9E4B-542E35DDBBB9}" type="datetimeFigureOut">
              <a:rPr lang="en-US" smtClean="0"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E0D3-5AA7-4034-B8FC-4202C76746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531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7750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1485"/>
            <a:ext cx="7772400" cy="14689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EEE9-7C90-4FD6-BFB3-7BB069315E4A}" type="datetimeFigureOut">
              <a:rPr lang="en-US" smtClean="0"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994EA-2FF0-4F38-A48B-3545AA3EEC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4536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EEE9-7C90-4FD6-BFB3-7BB069315E4A}" type="datetimeFigureOut">
              <a:rPr lang="en-US" smtClean="0"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994EA-2FF0-4F38-A48B-3545AA3EEC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8368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313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185"/>
            <a:ext cx="7772400" cy="150071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EEE9-7C90-4FD6-BFB3-7BB069315E4A}" type="datetimeFigureOut">
              <a:rPr lang="en-US" smtClean="0"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994EA-2FF0-4F38-A48B-3545AA3EEC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5163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EEE9-7C90-4FD6-BFB3-7BB069315E4A}" type="datetimeFigureOut">
              <a:rPr lang="en-US" smtClean="0"/>
              <a:t>11/5/2018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994EA-2FF0-4F38-A48B-3545AA3EEC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9120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584"/>
            <a:ext cx="4040188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934"/>
            <a:ext cx="4040188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4584"/>
            <a:ext cx="4041775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5934"/>
            <a:ext cx="4041775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EEE9-7C90-4FD6-BFB3-7BB069315E4A}" type="datetimeFigureOut">
              <a:rPr lang="en-US" smtClean="0"/>
              <a:t>11/5/2018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994EA-2FF0-4F38-A48B-3545AA3EEC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589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EEE9-7C90-4FD6-BFB3-7BB069315E4A}" type="datetimeFigureOut">
              <a:rPr lang="en-US" smtClean="0"/>
              <a:t>11/5/2018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994EA-2FF0-4F38-A48B-3545AA3EEC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3883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EEE9-7C90-4FD6-BFB3-7BB069315E4A}" type="datetimeFigureOut">
              <a:rPr lang="en-US" smtClean="0"/>
              <a:t>11/5/2018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994EA-2FF0-4F38-A48B-3545AA3EEC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3599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258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05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EEE9-7C90-4FD6-BFB3-7BB069315E4A}" type="datetimeFigureOut">
              <a:rPr lang="en-US" smtClean="0"/>
              <a:t>11/5/2018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994EA-2FF0-4F38-A48B-3545AA3EEC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4480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726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3834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866"/>
            <a:ext cx="5486400" cy="8043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EEE9-7C90-4FD6-BFB3-7BB069315E4A}" type="datetimeFigureOut">
              <a:rPr lang="en-US" smtClean="0"/>
              <a:t>11/5/2018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994EA-2FF0-4F38-A48B-3545AA3EEC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0491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EEE9-7C90-4FD6-BFB3-7BB069315E4A}" type="datetimeFigureOut">
              <a:rPr lang="en-US" smtClean="0"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994EA-2FF0-4F38-A48B-3545AA3EEC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073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82" y="365129"/>
            <a:ext cx="8654639" cy="899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34000" y="1349374"/>
            <a:ext cx="8676000" cy="486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636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168"/>
            <a:ext cx="2057400" cy="585046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168"/>
            <a:ext cx="6019800" cy="58504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EEE9-7C90-4FD6-BFB3-7BB069315E4A}" type="datetimeFigureOut">
              <a:rPr lang="en-US" smtClean="0"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994EA-2FF0-4F38-A48B-3545AA3EEC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134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82" y="365129"/>
            <a:ext cx="8654639" cy="899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34000" y="1349374"/>
            <a:ext cx="8676000" cy="486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5" name="Picture 4" descr="FARMFORCE-RV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9177" y="6275030"/>
            <a:ext cx="150322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264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82" y="365129"/>
            <a:ext cx="8654639" cy="899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34000" y="1349374"/>
            <a:ext cx="8676000" cy="486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9405" y="6138662"/>
            <a:ext cx="959119" cy="719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3081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82" y="365129"/>
            <a:ext cx="8654639" cy="899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34000" y="1349374"/>
            <a:ext cx="8676000" cy="486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8" t="34799" r="44453" b="60416"/>
          <a:stretch/>
        </p:blipFill>
        <p:spPr bwMode="auto">
          <a:xfrm>
            <a:off x="1771651" y="6276975"/>
            <a:ext cx="1323975" cy="46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3245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3294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04" y="6306934"/>
            <a:ext cx="1402566" cy="431999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44682" y="365129"/>
            <a:ext cx="8654639" cy="899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44682" y="1342104"/>
            <a:ext cx="8654639" cy="4834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ardrop 7"/>
          <p:cNvSpPr/>
          <p:nvPr/>
        </p:nvSpPr>
        <p:spPr>
          <a:xfrm>
            <a:off x="8395082" y="6276668"/>
            <a:ext cx="492525" cy="492526"/>
          </a:xfrm>
          <a:prstGeom prst="teardrop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157103" y="6350610"/>
            <a:ext cx="746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10D1ACC-8D97-D84C-9FC5-0871E3D33733}" type="slidenum">
              <a:rPr lang="en-US" sz="1400">
                <a:solidFill>
                  <a:srgbClr val="FFFFFF"/>
                </a:solidFill>
                <a:latin typeface="Helvetica"/>
                <a:cs typeface="Helvetica"/>
              </a:rPr>
              <a:pPr algn="r"/>
              <a:t>‹#›</a:t>
            </a:fld>
            <a:endParaRPr lang="en-US" sz="140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952057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1" r:id="rId4"/>
    <p:sldLayoutId id="2147483665" r:id="rId5"/>
    <p:sldLayoutId id="2147483673" r:id="rId6"/>
    <p:sldLayoutId id="2147483672" r:id="rId7"/>
    <p:sldLayoutId id="2147483671" r:id="rId8"/>
    <p:sldLayoutId id="2147483655" r:id="rId9"/>
    <p:sldLayoutId id="2147483666" r:id="rId10"/>
    <p:sldLayoutId id="2147483667" r:id="rId11"/>
    <p:sldLayoutId id="2147483668" r:id="rId12"/>
    <p:sldLayoutId id="2147483669" r:id="rId13"/>
    <p:sldLayoutId id="2147483660" r:id="rId14"/>
    <p:sldLayoutId id="2147483713" r:id="rId15"/>
    <p:sldLayoutId id="2147483712" r:id="rId16"/>
    <p:sldLayoutId id="2147483664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Helvetica"/>
          <a:ea typeface="+mj-ea"/>
          <a:cs typeface="Helvetica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2"/>
          </a:solidFill>
          <a:latin typeface="Helvetica"/>
          <a:ea typeface="+mn-ea"/>
          <a:cs typeface="Helvetica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43689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Helvetica"/>
          <a:ea typeface="+mn-ea"/>
          <a:cs typeface="Helvetica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90000"/>
        <a:buFont typeface="Courier New"/>
        <a:buChar char="o"/>
        <a:defRPr sz="2000" kern="1200">
          <a:solidFill>
            <a:srgbClr val="343689"/>
          </a:solidFill>
          <a:latin typeface="Helvetica"/>
          <a:ea typeface="+mn-ea"/>
          <a:cs typeface="Helvetica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charset="2"/>
        <a:buChar char="ü"/>
        <a:defRPr sz="1800" kern="1200">
          <a:solidFill>
            <a:schemeClr val="tx2"/>
          </a:solidFill>
          <a:latin typeface="Helvetica"/>
          <a:ea typeface="+mn-ea"/>
          <a:cs typeface="Helvetica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Helvetica"/>
          <a:ea typeface="+mn-ea"/>
          <a:cs typeface="Helvetic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6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2C671-35FD-441F-B4E1-24D50A2331A2}" type="datetimeFigureOut">
              <a:rPr lang="en-US" smtClean="0"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6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6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22151-FE0E-4C48-8C23-1E26115982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299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6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8B1B5-1445-4522-9E4B-542E35DDBBB9}" type="datetimeFigureOut">
              <a:rPr lang="en-US" smtClean="0"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6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6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8E0D3-5AA7-4034-B8FC-4202C76746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425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6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7EEE9-7C90-4FD6-BFB3-7BB069315E4A}" type="datetimeFigureOut">
              <a:rPr lang="en-US" smtClean="0"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6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6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994EA-2FF0-4F38-A48B-3545AA3EEC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870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46401" y="1548077"/>
            <a:ext cx="8336514" cy="1179376"/>
          </a:xfrm>
        </p:spPr>
        <p:txBody>
          <a:bodyPr>
            <a:noAutofit/>
          </a:bodyPr>
          <a:lstStyle/>
          <a:p>
            <a:r>
              <a:rPr lang="en-GB" sz="3200" dirty="0" smtClean="0"/>
              <a:t>Demand-Led Breeding</a:t>
            </a:r>
            <a:br>
              <a:rPr lang="en-GB" sz="3200" dirty="0" smtClean="0"/>
            </a:br>
            <a:r>
              <a:rPr lang="en-GB" sz="3200" dirty="0" smtClean="0"/>
              <a:t>Outline of phase 2 programme</a:t>
            </a:r>
            <a:endParaRPr lang="fr-FR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9420" y="2882901"/>
            <a:ext cx="8353495" cy="653522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Viv Anthony </a:t>
            </a:r>
          </a:p>
          <a:p>
            <a:r>
              <a:rPr lang="en-US" sz="2400" b="1" dirty="0" smtClean="0"/>
              <a:t>Nairobi, 26-27 October 2018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453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Implementation of DLB best practices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34001" y="1581602"/>
            <a:ext cx="8676000" cy="4860000"/>
          </a:xfrm>
        </p:spPr>
        <p:txBody>
          <a:bodyPr/>
          <a:lstStyle/>
          <a:p>
            <a:r>
              <a:rPr lang="en-US" dirty="0">
                <a:latin typeface="+mn-lt"/>
              </a:rPr>
              <a:t>Two specific crop and regional breeding programs </a:t>
            </a:r>
            <a:r>
              <a:rPr lang="en-US" dirty="0" smtClean="0">
                <a:latin typeface="+mn-lt"/>
              </a:rPr>
              <a:t>selected for in depth investigation: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i="1" dirty="0" err="1" smtClean="0">
                <a:latin typeface="+mn-lt"/>
              </a:rPr>
              <a:t>Phaseolus</a:t>
            </a:r>
            <a:r>
              <a:rPr lang="en-US" i="1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beans in eastern and central </a:t>
            </a:r>
            <a:r>
              <a:rPr lang="en-US" dirty="0" smtClean="0">
                <a:latin typeface="+mn-lt"/>
              </a:rPr>
              <a:t>Africa </a:t>
            </a:r>
            <a:r>
              <a:rPr lang="en-US" dirty="0">
                <a:latin typeface="+mn-lt"/>
              </a:rPr>
              <a:t>with </a:t>
            </a:r>
            <a:r>
              <a:rPr lang="en-US" dirty="0" smtClean="0">
                <a:latin typeface="+mn-lt"/>
              </a:rPr>
              <a:t>CIAT, PABRA and </a:t>
            </a:r>
            <a:r>
              <a:rPr lang="en-US" dirty="0">
                <a:latin typeface="+mn-lt"/>
              </a:rPr>
              <a:t>their NARS </a:t>
            </a:r>
            <a:r>
              <a:rPr lang="en-US" dirty="0" smtClean="0">
                <a:latin typeface="+mn-lt"/>
              </a:rPr>
              <a:t>partners – special focus on Uganda and bean cooking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Tomatoes </a:t>
            </a:r>
            <a:r>
              <a:rPr lang="en-US" dirty="0">
                <a:latin typeface="+mn-lt"/>
              </a:rPr>
              <a:t>in West Africa with a focus on the NARS and University programs in Ghana and with inputs from 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World Vegetable </a:t>
            </a:r>
            <a:r>
              <a:rPr lang="en-US" dirty="0" smtClean="0">
                <a:latin typeface="+mn-lt"/>
              </a:rPr>
              <a:t>Centre/West Africa regional </a:t>
            </a:r>
            <a:r>
              <a:rPr lang="en-US" dirty="0" err="1" smtClean="0">
                <a:latin typeface="+mn-lt"/>
              </a:rPr>
              <a:t>centre</a:t>
            </a:r>
            <a:r>
              <a:rPr lang="en-US" dirty="0" smtClean="0">
                <a:latin typeface="+mn-lt"/>
              </a:rPr>
              <a:t>, Benin </a:t>
            </a:r>
            <a:endParaRPr lang="de-CH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1287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DLB education and training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DLB alumni community </a:t>
            </a:r>
            <a:r>
              <a:rPr lang="en-US" b="1" dirty="0" smtClean="0">
                <a:latin typeface="+mn-lt"/>
              </a:rPr>
              <a:t>- full engagement and support</a:t>
            </a:r>
          </a:p>
          <a:p>
            <a:pPr marL="1143000" lvl="1" indent="-457200"/>
            <a:r>
              <a:rPr lang="en-US" dirty="0" smtClean="0">
                <a:latin typeface="+mn-lt"/>
              </a:rPr>
              <a:t>To Identify and accelerate promising new varieties</a:t>
            </a:r>
          </a:p>
          <a:p>
            <a:pPr marL="1143000" lvl="1" indent="-457200"/>
            <a:r>
              <a:rPr lang="en-US" dirty="0" smtClean="0">
                <a:latin typeface="+mn-lt"/>
              </a:rPr>
              <a:t>Connect with private sector seed organisations </a:t>
            </a:r>
          </a:p>
          <a:p>
            <a:pPr marL="1143000" lvl="1" indent="-457200"/>
            <a:r>
              <a:rPr lang="en-US" dirty="0" smtClean="0">
                <a:latin typeface="+mn-lt"/>
              </a:rPr>
              <a:t>Questionnaire to understand the number and stage of varieties and advanced lines</a:t>
            </a:r>
            <a:br>
              <a:rPr lang="en-US" dirty="0" smtClean="0">
                <a:latin typeface="+mn-lt"/>
              </a:rPr>
            </a:br>
            <a:endParaRPr lang="en-US" dirty="0" smtClean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+mn-lt"/>
              </a:rPr>
              <a:t>Advanced skills and knowledge on variety design, value definition and promotion</a:t>
            </a:r>
          </a:p>
          <a:p>
            <a:pPr marL="1143000" lvl="1" indent="-457200"/>
            <a:r>
              <a:rPr lang="en-US" dirty="0" smtClean="0">
                <a:latin typeface="+mn-lt"/>
              </a:rPr>
              <a:t>Target product profiles, variety performance claims and technical datasheets</a:t>
            </a:r>
            <a:br>
              <a:rPr lang="en-US" dirty="0" smtClean="0">
                <a:latin typeface="+mn-lt"/>
              </a:rPr>
            </a:br>
            <a:endParaRPr lang="en-US" dirty="0" smtClean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+mn-lt"/>
              </a:rPr>
              <a:t>Developing innovative methodology to create  compelling cases </a:t>
            </a:r>
            <a:r>
              <a:rPr lang="en-US" b="1" dirty="0">
                <a:latin typeface="+mn-lt"/>
              </a:rPr>
              <a:t>for winning investment and donor </a:t>
            </a:r>
            <a:r>
              <a:rPr lang="en-US" b="1" dirty="0" smtClean="0">
                <a:latin typeface="+mn-lt"/>
              </a:rPr>
              <a:t>support 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60522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Policy and advocacy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Address policy and management issues </a:t>
            </a:r>
            <a:r>
              <a:rPr lang="en-US" dirty="0">
                <a:latin typeface="+mn-lt"/>
              </a:rPr>
              <a:t>that can accelerate or limit the speed of release and adoption of new </a:t>
            </a:r>
            <a:r>
              <a:rPr lang="en-US" dirty="0" smtClean="0">
                <a:latin typeface="+mn-lt"/>
              </a:rPr>
              <a:t>varieties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African </a:t>
            </a:r>
            <a:r>
              <a:rPr lang="en-US" dirty="0" smtClean="0"/>
              <a:t>R&amp;D and policy leadership– promotion of DLB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National and regional policy and advocacy activities</a:t>
            </a:r>
            <a:r>
              <a:rPr lang="en-US" dirty="0" smtClean="0"/>
              <a:t>:</a:t>
            </a:r>
          </a:p>
          <a:p>
            <a:pPr marL="1143000" lvl="1" indent="-457200"/>
            <a:r>
              <a:rPr lang="en-US" sz="2800" dirty="0" smtClean="0">
                <a:latin typeface="+mn-lt"/>
              </a:rPr>
              <a:t>EAIR – Ethiopian NARS</a:t>
            </a:r>
          </a:p>
          <a:p>
            <a:pPr marL="1143000" lvl="1" indent="-457200"/>
            <a:r>
              <a:rPr lang="en-US" sz="2800" dirty="0" smtClean="0">
                <a:latin typeface="+mn-lt"/>
              </a:rPr>
              <a:t>Ghana – NARs</a:t>
            </a:r>
          </a:p>
          <a:p>
            <a:pPr marL="1143000" lvl="1" indent="-457200"/>
            <a:r>
              <a:rPr lang="en-US" sz="2800" dirty="0" smtClean="0">
                <a:latin typeface="+mn-lt"/>
              </a:rPr>
              <a:t>South Africa – Kwa-Zulu Natal regional approach</a:t>
            </a:r>
            <a:endParaRPr lang="de-CH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9912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DLB partners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54040" y="1376806"/>
            <a:ext cx="8676000" cy="4860000"/>
          </a:xfrm>
        </p:spPr>
        <p:txBody>
          <a:bodyPr>
            <a:normAutofit/>
          </a:bodyPr>
          <a:lstStyle/>
          <a:p>
            <a:r>
              <a:rPr lang="en-US" b="1" dirty="0"/>
              <a:t>Pan-African/Regional education and training programs conducted through</a:t>
            </a:r>
            <a:endParaRPr lang="de-CH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BecA/ILRI </a:t>
            </a:r>
            <a:r>
              <a:rPr lang="en-US" dirty="0" smtClean="0"/>
              <a:t>Hub, Kenya</a:t>
            </a:r>
            <a:endParaRPr lang="de-CH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 smtClean="0"/>
              <a:t>ACCI</a:t>
            </a:r>
            <a:r>
              <a:rPr lang="en-US" dirty="0"/>
              <a:t>, South Africa </a:t>
            </a:r>
            <a:endParaRPr lang="de-CH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WACCI, </a:t>
            </a:r>
            <a:r>
              <a:rPr lang="en-US" dirty="0"/>
              <a:t>University of Ghana </a:t>
            </a:r>
            <a:endParaRPr lang="de-CH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 smtClean="0"/>
              <a:t>PABRA/CIAT, </a:t>
            </a:r>
            <a:r>
              <a:rPr lang="en-US" dirty="0"/>
              <a:t>Arusha Tanzania </a:t>
            </a:r>
            <a:endParaRPr lang="de-CH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University of Nairobi </a:t>
            </a:r>
            <a:r>
              <a:rPr lang="en-US" dirty="0" smtClean="0"/>
              <a:t>, Kenya</a:t>
            </a:r>
            <a:endParaRPr lang="de-CH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 smtClean="0"/>
              <a:t>Makerere</a:t>
            </a:r>
            <a:r>
              <a:rPr lang="en-US" dirty="0" smtClean="0"/>
              <a:t> University, </a:t>
            </a:r>
            <a:r>
              <a:rPr lang="en-US" dirty="0"/>
              <a:t>Uganda </a:t>
            </a:r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59981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DLB partners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54040" y="1376806"/>
            <a:ext cx="8676000" cy="4860000"/>
          </a:xfrm>
        </p:spPr>
        <p:txBody>
          <a:bodyPr>
            <a:normAutofit/>
          </a:bodyPr>
          <a:lstStyle/>
          <a:p>
            <a:r>
              <a:rPr lang="en-US" b="1" dirty="0"/>
              <a:t>Tomato value chain implementation </a:t>
            </a:r>
            <a:endParaRPr lang="de-CH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NARS – Ghana </a:t>
            </a:r>
            <a:r>
              <a:rPr lang="en-US" dirty="0" smtClean="0"/>
              <a:t>CRI- </a:t>
            </a:r>
            <a:r>
              <a:rPr lang="en-US" dirty="0"/>
              <a:t>Kumasi, </a:t>
            </a:r>
            <a:r>
              <a:rPr lang="en-US" dirty="0" smtClean="0"/>
              <a:t>WACCI</a:t>
            </a:r>
            <a:endParaRPr lang="de-CH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World Vegetable Centre West Africa regional program, </a:t>
            </a:r>
            <a:r>
              <a:rPr lang="en-US" dirty="0" smtClean="0"/>
              <a:t>Benin</a:t>
            </a:r>
          </a:p>
          <a:p>
            <a:pPr lvl="0"/>
            <a:r>
              <a:rPr lang="en-US" dirty="0" smtClean="0"/>
              <a:t> </a:t>
            </a:r>
            <a:endParaRPr lang="de-CH" dirty="0"/>
          </a:p>
          <a:p>
            <a:r>
              <a:rPr lang="en-US" b="1" dirty="0"/>
              <a:t>Bean value chain implementation</a:t>
            </a:r>
            <a:endParaRPr lang="de-CH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CIAT/PABRA</a:t>
            </a:r>
            <a:endParaRPr lang="de-CH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r-CH" dirty="0"/>
              <a:t>NARS -</a:t>
            </a:r>
            <a:r>
              <a:rPr lang="fr-CH" dirty="0" err="1"/>
              <a:t>Ethiopia</a:t>
            </a:r>
            <a:r>
              <a:rPr lang="fr-CH" dirty="0"/>
              <a:t>, Kenya, Uganda, </a:t>
            </a:r>
            <a:r>
              <a:rPr lang="fr-CH" dirty="0" err="1"/>
              <a:t>Tanzania</a:t>
            </a:r>
            <a:r>
              <a:rPr lang="fr-CH" dirty="0"/>
              <a:t>, Malawi</a:t>
            </a:r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54429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DLB Partners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b="1" dirty="0"/>
              <a:t>International research institutes/ programs </a:t>
            </a:r>
            <a:endParaRPr lang="de-CH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BMGF-GREAT gender and plant breeding program at Cornell and </a:t>
            </a:r>
            <a:r>
              <a:rPr lang="en-US" dirty="0" err="1"/>
              <a:t>Makerere</a:t>
            </a:r>
            <a:r>
              <a:rPr lang="en-US" dirty="0"/>
              <a:t> universities </a:t>
            </a:r>
            <a:endParaRPr lang="de-CH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CIMMYT maize program</a:t>
            </a:r>
            <a:endParaRPr lang="de-CH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CRP-Roots and tubers program</a:t>
            </a:r>
            <a:endParaRPr lang="de-CH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CGIAR Excellence in Breeding Program (EIB) </a:t>
            </a:r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22716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DLB partners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b="1" dirty="0"/>
              <a:t>Expert organizations creating business case, benefits cases and ex ante impact assessments</a:t>
            </a:r>
            <a:endParaRPr lang="de-CH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IFPRI </a:t>
            </a:r>
            <a:endParaRPr lang="en-US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 smtClean="0"/>
              <a:t>Syngenta Foundation</a:t>
            </a:r>
            <a:endParaRPr lang="de-CH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Private seed companies </a:t>
            </a:r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00443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4 Key discussion topics</a:t>
            </a:r>
            <a:br>
              <a:rPr lang="en-US" dirty="0" smtClean="0"/>
            </a:br>
            <a:r>
              <a:rPr lang="en-US" dirty="0" smtClean="0"/>
              <a:t>Break-out groups </a:t>
            </a:r>
            <a:r>
              <a:rPr lang="en-US" dirty="0"/>
              <a:t/>
            </a:r>
            <a:br>
              <a:rPr lang="en-US" dirty="0"/>
            </a:br>
            <a:r>
              <a:rPr lang="en-US" sz="3600" dirty="0">
                <a:solidFill>
                  <a:srgbClr val="FF0000"/>
                </a:solidFill>
              </a:rPr>
              <a:t/>
            </a:r>
            <a:br>
              <a:rPr lang="en-US" sz="3600" dirty="0">
                <a:solidFill>
                  <a:srgbClr val="FF0000"/>
                </a:solidFill>
              </a:rPr>
            </a:b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23321" y="1898014"/>
            <a:ext cx="8676000" cy="48600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 smtClean="0"/>
              <a:t>How </a:t>
            </a:r>
            <a:r>
              <a:rPr lang="en-GB" sz="2400" dirty="0"/>
              <a:t>to achieve maximum engagement of </a:t>
            </a:r>
            <a:r>
              <a:rPr lang="en-GB" sz="2400" dirty="0" smtClean="0"/>
              <a:t>DLB alumni </a:t>
            </a:r>
            <a:r>
              <a:rPr lang="en-GB" sz="2400" dirty="0"/>
              <a:t>and visibility of Africa’s next generation of </a:t>
            </a:r>
            <a:r>
              <a:rPr lang="en-GB" sz="2400" dirty="0" smtClean="0"/>
              <a:t>varieties?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 smtClean="0"/>
              <a:t>How to </a:t>
            </a:r>
            <a:r>
              <a:rPr lang="en-GB" sz="2400" dirty="0"/>
              <a:t>identify varieties with high market potential and </a:t>
            </a:r>
            <a:r>
              <a:rPr lang="en-GB" sz="2400" dirty="0" smtClean="0"/>
              <a:t>win support and investment for </a:t>
            </a:r>
            <a:r>
              <a:rPr lang="en-GB" sz="2400" dirty="0"/>
              <a:t>seed scaling and </a:t>
            </a:r>
            <a:r>
              <a:rPr lang="en-GB" sz="2400" dirty="0" smtClean="0"/>
              <a:t>commercialisation?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Making new variety performance claims and setting data standards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Development and content of advanced training module on target product profiles and new variety promotion</a:t>
            </a:r>
            <a:endParaRPr lang="de-CH" dirty="0">
              <a:latin typeface="+mn-lt"/>
            </a:endParaRPr>
          </a:p>
          <a:p>
            <a:endParaRPr lang="de-CH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313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Plenary discussion 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17885" y="1998000"/>
            <a:ext cx="8676000" cy="48600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Clarification of core </a:t>
            </a:r>
            <a:r>
              <a:rPr lang="en-US" dirty="0"/>
              <a:t>themes, activities in phase </a:t>
            </a:r>
            <a:r>
              <a:rPr lang="en-US" smtClean="0"/>
              <a:t>2 and</a:t>
            </a:r>
            <a:r>
              <a:rPr lang="en-US" dirty="0" smtClean="0"/>
              <a:t> </a:t>
            </a:r>
            <a:r>
              <a:rPr lang="en-US" smtClean="0"/>
              <a:t>institutional partners</a:t>
            </a:r>
          </a:p>
          <a:p>
            <a:r>
              <a:rPr lang="en-US" smtClean="0"/>
              <a:t> </a:t>
            </a:r>
            <a:endParaRPr lang="de-CH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 smtClean="0"/>
              <a:t>Identification </a:t>
            </a:r>
            <a:r>
              <a:rPr lang="en-US" dirty="0"/>
              <a:t>of other capacity building initiatives in this arena and potential partners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85277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782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and clarification of DLB phase 2 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pPr lvl="0"/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Core goal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Outputs and transition </a:t>
            </a:r>
            <a:r>
              <a:rPr lang="en-US" dirty="0"/>
              <a:t>from Phase 1 -&gt; </a:t>
            </a:r>
            <a:r>
              <a:rPr lang="en-US" dirty="0" smtClean="0"/>
              <a:t>2</a:t>
            </a:r>
            <a:endParaRPr lang="de-CH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Content </a:t>
            </a:r>
            <a:r>
              <a:rPr lang="en-US" dirty="0"/>
              <a:t>of Phase 2</a:t>
            </a:r>
            <a:endParaRPr lang="de-CH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 smtClean="0"/>
              <a:t>Encouraging </a:t>
            </a:r>
            <a:r>
              <a:rPr lang="en-US" dirty="0"/>
              <a:t>connectivity between breeders and seed organisations, seed regulatory bodies, food business chains </a:t>
            </a:r>
            <a:endParaRPr lang="de-CH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Additional partner </a:t>
            </a:r>
            <a:r>
              <a:rPr lang="en-US" dirty="0" smtClean="0"/>
              <a:t>engagement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 smtClean="0"/>
              <a:t>Discussion topics break-out sessions</a:t>
            </a:r>
            <a:endParaRPr lang="de-CH" dirty="0"/>
          </a:p>
          <a:p>
            <a:r>
              <a:rPr lang="en-US" dirty="0"/>
              <a:t/>
            </a:r>
            <a:br>
              <a:rPr lang="en-US" dirty="0"/>
            </a:br>
            <a:endParaRPr lang="en-US" b="1" dirty="0" smtClean="0">
              <a:solidFill>
                <a:srgbClr val="FF0000"/>
              </a:solidFill>
              <a:latin typeface="+mn-lt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 smtClean="0">
              <a:latin typeface="+mn-lt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CH" dirty="0">
              <a:latin typeface="+mn-lt"/>
            </a:endParaRPr>
          </a:p>
          <a:p>
            <a:pPr>
              <a:lnSpc>
                <a:spcPct val="100000"/>
              </a:lnSpc>
            </a:pPr>
            <a:endParaRPr lang="de-CH" dirty="0">
              <a:latin typeface="+mn-lt"/>
            </a:endParaRPr>
          </a:p>
          <a:p>
            <a:endParaRPr lang="de-CH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2475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DLB </a:t>
            </a:r>
            <a:r>
              <a:rPr lang="de-CH" dirty="0"/>
              <a:t>alumni </a:t>
            </a:r>
            <a:r>
              <a:rPr lang="de-CH" dirty="0" smtClean="0"/>
              <a:t>engagement</a:t>
            </a:r>
            <a:br>
              <a:rPr lang="de-CH" dirty="0" smtClean="0"/>
            </a:br>
            <a:r>
              <a:rPr lang="de-CH" dirty="0" smtClean="0"/>
              <a:t>Break-out group questions (1)</a:t>
            </a:r>
            <a:br>
              <a:rPr lang="de-CH" dirty="0" smtClean="0"/>
            </a:b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44682" y="1639660"/>
            <a:ext cx="8676000" cy="4860000"/>
          </a:xfrm>
        </p:spPr>
        <p:txBody>
          <a:bodyPr>
            <a:normAutofit fontScale="62500" lnSpcReduction="20000"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400" dirty="0"/>
              <a:t>What are the key benefits that could emerge from this outreach?</a:t>
            </a:r>
            <a:endParaRPr lang="de-CH" sz="34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400" dirty="0"/>
              <a:t>What are the best ways to gain maximum engagement by alumni and a high return rate of the questionnaire? </a:t>
            </a:r>
            <a:endParaRPr lang="de-CH" sz="34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400" dirty="0"/>
              <a:t>Are there areas of sensitivity that require consideration and management?</a:t>
            </a:r>
            <a:endParaRPr lang="de-CH" sz="34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400" dirty="0"/>
              <a:t>How can this outreach strengthen connectivity between, DLB alumni, educators, private sector and each other?</a:t>
            </a:r>
            <a:endParaRPr lang="de-CH" sz="34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400" dirty="0"/>
              <a:t>Should we focus only on DLB alumni or aim to include all active breeders and institutions …if so how?</a:t>
            </a:r>
            <a:endParaRPr lang="de-CH" sz="34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400" dirty="0"/>
              <a:t>How can the process be optimized?</a:t>
            </a:r>
            <a:endParaRPr lang="de-CH" sz="34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400" dirty="0"/>
              <a:t>Who else is working in this space and what partnerships should be considered </a:t>
            </a:r>
            <a:endParaRPr lang="de-CH" sz="34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400" dirty="0"/>
              <a:t>What is the best way to communicate conclusions, implications and opportunities back to participants?</a:t>
            </a:r>
            <a:endParaRPr lang="de-CH" sz="34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400" dirty="0"/>
              <a:t>Is the questionnaire fit for purpose?  Are changes needed?</a:t>
            </a:r>
            <a:endParaRPr lang="de-CH" sz="3400" dirty="0"/>
          </a:p>
          <a:p>
            <a:r>
              <a:rPr lang="en-US" dirty="0"/>
              <a:t> </a:t>
            </a:r>
            <a:endParaRPr lang="de-CH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FF0000"/>
              </a:solidFill>
              <a:latin typeface="+mn-lt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FF0000"/>
              </a:solidFill>
              <a:latin typeface="+mn-lt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 smtClean="0">
              <a:latin typeface="+mn-lt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CH" dirty="0">
              <a:latin typeface="+mn-lt"/>
            </a:endParaRPr>
          </a:p>
          <a:p>
            <a:pPr>
              <a:lnSpc>
                <a:spcPct val="100000"/>
              </a:lnSpc>
            </a:pPr>
            <a:endParaRPr lang="de-CH" dirty="0">
              <a:latin typeface="+mn-lt"/>
            </a:endParaRPr>
          </a:p>
          <a:p>
            <a:endParaRPr lang="de-CH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479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R</a:t>
            </a:r>
            <a:r>
              <a:rPr lang="en-US" dirty="0" err="1" smtClean="0"/>
              <a:t>ecognizing</a:t>
            </a:r>
            <a:r>
              <a:rPr lang="en-US" dirty="0" smtClean="0"/>
              <a:t> </a:t>
            </a:r>
            <a:r>
              <a:rPr lang="en-US" dirty="0"/>
              <a:t>varieties with market value 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Break-out group questions (2)</a:t>
            </a:r>
            <a:br>
              <a:rPr lang="de-CH" dirty="0" smtClean="0"/>
            </a:b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34001" y="1610631"/>
            <a:ext cx="8676000" cy="4860000"/>
          </a:xfrm>
        </p:spPr>
        <p:txBody>
          <a:bodyPr>
            <a:normAutofit fontScale="77500" lnSpcReduction="20000"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How can the value of a new variety or trait be determined –economic, social and environmental?</a:t>
            </a:r>
            <a:endParaRPr lang="de-CH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How can commercial business cases for the private sector intersect/contribute vice versa with value assessments by social impact investors, national governments  and international donors</a:t>
            </a:r>
            <a:endParaRPr lang="de-CH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How can technology push be identified vs. demand or market pull in breeding and variety promotion?</a:t>
            </a:r>
            <a:endParaRPr lang="de-CH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How can public plant breeders, their value chains and African seed organisations get more insights from each other about the critical drivers for new product design?</a:t>
            </a:r>
            <a:endParaRPr lang="de-CH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How well understood is DLB and using technical product profiles to select new varieties with market value by public and private breeding organisations? </a:t>
            </a:r>
            <a:endParaRPr lang="de-CH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How to win support for closer links between public and private sector organisations and change by breeders, managers, seed orgs, regulatory officials, donors and other stakeholders</a:t>
            </a:r>
            <a:endParaRPr lang="de-CH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 </a:t>
            </a:r>
            <a:endParaRPr lang="de-CH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FF0000"/>
              </a:solidFill>
              <a:latin typeface="+mn-lt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FF0000"/>
              </a:solidFill>
              <a:latin typeface="+mn-lt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 smtClean="0">
              <a:latin typeface="+mn-lt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CH" dirty="0">
              <a:latin typeface="+mn-lt"/>
            </a:endParaRPr>
          </a:p>
          <a:p>
            <a:pPr>
              <a:lnSpc>
                <a:spcPct val="100000"/>
              </a:lnSpc>
            </a:pPr>
            <a:endParaRPr lang="de-CH" dirty="0">
              <a:latin typeface="+mn-lt"/>
            </a:endParaRPr>
          </a:p>
          <a:p>
            <a:endParaRPr lang="de-CH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24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82" y="365129"/>
            <a:ext cx="8899318" cy="899999"/>
          </a:xfrm>
        </p:spPr>
        <p:txBody>
          <a:bodyPr>
            <a:normAutofit fontScale="90000"/>
          </a:bodyPr>
          <a:lstStyle/>
          <a:p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V</a:t>
            </a:r>
            <a:r>
              <a:rPr lang="en-US" dirty="0" err="1" smtClean="0"/>
              <a:t>ariety</a:t>
            </a:r>
            <a:r>
              <a:rPr lang="en-US" dirty="0" smtClean="0"/>
              <a:t> </a:t>
            </a:r>
            <a:r>
              <a:rPr lang="en-US" dirty="0"/>
              <a:t>performance claims and setting standards </a:t>
            </a:r>
            <a:r>
              <a:rPr lang="de-CH" dirty="0"/>
              <a:t/>
            </a:r>
            <a:br>
              <a:rPr lang="de-CH" dirty="0"/>
            </a:br>
            <a:r>
              <a:rPr lang="de-CH" dirty="0" smtClean="0"/>
              <a:t>Break-out groups questions (3)</a:t>
            </a:r>
            <a:br>
              <a:rPr lang="de-CH" dirty="0" smtClean="0"/>
            </a:b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56341" y="1712231"/>
            <a:ext cx="8676000" cy="48600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/>
              <a:t>How do users know about the performance of varieties?</a:t>
            </a:r>
            <a:endParaRPr lang="de-CH" dirty="0"/>
          </a:p>
          <a:p>
            <a:pPr lvl="0"/>
            <a:r>
              <a:rPr lang="en-US" dirty="0"/>
              <a:t>What information can be trusted?</a:t>
            </a:r>
            <a:endParaRPr lang="de-CH" dirty="0"/>
          </a:p>
          <a:p>
            <a:pPr lvl="0"/>
            <a:r>
              <a:rPr lang="en-US" dirty="0"/>
              <a:t>What standards are used on variety performance?</a:t>
            </a:r>
            <a:endParaRPr lang="de-CH" dirty="0"/>
          </a:p>
          <a:p>
            <a:pPr lvl="0"/>
            <a:r>
              <a:rPr lang="en-US" dirty="0"/>
              <a:t>What types of datasheets are available, what do they contain and who creates them e.g. breeders, seed organisations, national variety release catalogues?</a:t>
            </a:r>
            <a:endParaRPr lang="de-CH" dirty="0"/>
          </a:p>
          <a:p>
            <a:pPr lvl="0"/>
            <a:r>
              <a:rPr lang="en-US" dirty="0"/>
              <a:t>What are the full range of considerations linked to making performance claims, scaling decisions claims and seed sales?</a:t>
            </a:r>
            <a:endParaRPr lang="de-CH" dirty="0"/>
          </a:p>
          <a:p>
            <a:pPr lvl="0"/>
            <a:r>
              <a:rPr lang="en-US" dirty="0"/>
              <a:t>How important is it to have </a:t>
            </a:r>
            <a:r>
              <a:rPr lang="en-US" dirty="0" err="1"/>
              <a:t>recognised</a:t>
            </a:r>
            <a:r>
              <a:rPr lang="en-US" dirty="0"/>
              <a:t> professional standards for technical datasheets produced by DLB breeders to promote their varieties? </a:t>
            </a:r>
            <a:endParaRPr lang="de-CH" dirty="0"/>
          </a:p>
          <a:p>
            <a:pPr lvl="0"/>
            <a:r>
              <a:rPr lang="en-US" dirty="0"/>
              <a:t>What are the issues and constraints breeders face creating comprehensive datasheets for their varieties? </a:t>
            </a:r>
            <a:endParaRPr lang="de-CH" dirty="0"/>
          </a:p>
          <a:p>
            <a:pPr lvl="0"/>
            <a:r>
              <a:rPr lang="en-US" dirty="0"/>
              <a:t>How do breeders learn how to communicate the properties of their varieties, set standards and create promotion materials e.g. datasheets?</a:t>
            </a:r>
            <a:endParaRPr lang="de-CH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 </a:t>
            </a:r>
            <a:endParaRPr lang="de-CH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FF0000"/>
              </a:solidFill>
              <a:latin typeface="+mn-lt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FF0000"/>
              </a:solidFill>
              <a:latin typeface="+mn-lt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 smtClean="0">
              <a:latin typeface="+mn-lt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CH" dirty="0">
              <a:latin typeface="+mn-lt"/>
            </a:endParaRPr>
          </a:p>
          <a:p>
            <a:pPr>
              <a:lnSpc>
                <a:spcPct val="100000"/>
              </a:lnSpc>
            </a:pPr>
            <a:endParaRPr lang="de-CH" dirty="0">
              <a:latin typeface="+mn-lt"/>
            </a:endParaRPr>
          </a:p>
          <a:p>
            <a:endParaRPr lang="de-CH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248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Advanced DLB training module</a:t>
            </a:r>
            <a:r>
              <a:rPr lang="de-CH" dirty="0"/>
              <a:t/>
            </a:r>
            <a:br>
              <a:rPr lang="de-CH" dirty="0"/>
            </a:br>
            <a:r>
              <a:rPr lang="de-CH" dirty="0" smtClean="0"/>
              <a:t>Break-out group questions (4)</a:t>
            </a:r>
            <a:br>
              <a:rPr lang="de-CH" dirty="0" smtClean="0"/>
            </a:b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How innovative is this training concept and is anyone else operating in this space?</a:t>
            </a:r>
            <a:endParaRPr lang="de-CH" dirty="0"/>
          </a:p>
          <a:p>
            <a:pPr lvl="0"/>
            <a:r>
              <a:rPr lang="en-US" dirty="0"/>
              <a:t>What are the skills needed and what should the training content cover and not include?</a:t>
            </a:r>
            <a:br>
              <a:rPr lang="en-US" dirty="0"/>
            </a:br>
            <a:r>
              <a:rPr lang="en-US" dirty="0"/>
              <a:t>(e.g. datasheets, making a pitch for investment, communication skills, advocacy </a:t>
            </a:r>
            <a:r>
              <a:rPr lang="en-US" dirty="0" err="1"/>
              <a:t>etc</a:t>
            </a:r>
            <a:r>
              <a:rPr lang="en-US" dirty="0"/>
              <a:t>) </a:t>
            </a:r>
            <a:endParaRPr lang="de-CH" dirty="0"/>
          </a:p>
          <a:p>
            <a:pPr lvl="0"/>
            <a:r>
              <a:rPr lang="en-US" dirty="0"/>
              <a:t>What should be the priority 6 crops?</a:t>
            </a:r>
            <a:endParaRPr lang="de-CH" dirty="0"/>
          </a:p>
          <a:p>
            <a:pPr lvl="0"/>
            <a:r>
              <a:rPr lang="en-US" dirty="0"/>
              <a:t>What are the critical components of excellent variety promotion datasheets and materials? </a:t>
            </a:r>
            <a:endParaRPr lang="de-CH" dirty="0"/>
          </a:p>
          <a:p>
            <a:pPr lvl="0"/>
            <a:r>
              <a:rPr lang="en-US" dirty="0"/>
              <a:t>How can the standards for datasheets be set?</a:t>
            </a:r>
            <a:endParaRPr lang="de-CH" dirty="0"/>
          </a:p>
          <a:p>
            <a:pPr lvl="0"/>
            <a:r>
              <a:rPr lang="en-US" dirty="0"/>
              <a:t>What and who are the experts from public and private organisations that are needed to create the content?</a:t>
            </a:r>
            <a:endParaRPr lang="de-CH" dirty="0"/>
          </a:p>
          <a:p>
            <a:pPr lvl="0"/>
            <a:r>
              <a:rPr lang="en-US" dirty="0"/>
              <a:t>How can the responses from the alumni questionnaire be used to help deepen the connections between public and private? </a:t>
            </a:r>
            <a:endParaRPr lang="de-CH" dirty="0"/>
          </a:p>
          <a:p>
            <a:r>
              <a:rPr lang="en-US" dirty="0"/>
              <a:t> </a:t>
            </a:r>
            <a:endParaRPr lang="de-CH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FF0000"/>
              </a:solidFill>
              <a:latin typeface="+mn-lt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FF0000"/>
              </a:solidFill>
              <a:latin typeface="+mn-lt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 smtClean="0">
              <a:latin typeface="+mn-lt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CH" dirty="0">
              <a:latin typeface="+mn-lt"/>
            </a:endParaRPr>
          </a:p>
          <a:p>
            <a:pPr>
              <a:lnSpc>
                <a:spcPct val="100000"/>
              </a:lnSpc>
            </a:pPr>
            <a:endParaRPr lang="de-CH" dirty="0">
              <a:latin typeface="+mn-lt"/>
            </a:endParaRPr>
          </a:p>
          <a:p>
            <a:endParaRPr lang="de-CH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090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Personal reflection exercise</a:t>
            </a:r>
            <a:br>
              <a:rPr lang="en-US" dirty="0" smtClean="0"/>
            </a:br>
            <a:r>
              <a:rPr lang="en-US" dirty="0" smtClean="0"/>
              <a:t>Identify </a:t>
            </a:r>
            <a:r>
              <a:rPr lang="en-US" dirty="0"/>
              <a:t>areas </a:t>
            </a:r>
            <a:r>
              <a:rPr lang="en-US" dirty="0" smtClean="0"/>
              <a:t>you wish to participate in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/>
              <a:t>Creation of the advanced DLB module on variety  performance promotion and product profiling</a:t>
            </a:r>
            <a:endParaRPr lang="de-CH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Reviewing the outputs of the questionnaire and the future generation of promising new varieties</a:t>
            </a:r>
            <a:endParaRPr lang="de-CH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Advocacy and outreach on implementing DLB within public or private breeding organisations</a:t>
            </a:r>
            <a:endParaRPr lang="de-CH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Establishing the value of promising varieties and making investment cases </a:t>
            </a:r>
            <a:endParaRPr lang="de-CH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Promotion of improved varieties</a:t>
            </a:r>
            <a:endParaRPr lang="de-CH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Crafting the next questionnaires on continuing professional development and curriculum for breeders post qualification</a:t>
            </a:r>
            <a:endParaRPr lang="en-US" b="1" dirty="0" smtClean="0">
              <a:solidFill>
                <a:srgbClr val="FF0000"/>
              </a:solidFill>
              <a:latin typeface="+mn-lt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FF0000"/>
              </a:solidFill>
              <a:latin typeface="+mn-lt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 smtClean="0">
              <a:latin typeface="+mn-lt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CH" dirty="0">
              <a:latin typeface="+mn-lt"/>
            </a:endParaRPr>
          </a:p>
          <a:p>
            <a:pPr>
              <a:lnSpc>
                <a:spcPct val="100000"/>
              </a:lnSpc>
            </a:pPr>
            <a:endParaRPr lang="de-CH" dirty="0">
              <a:latin typeface="+mn-lt"/>
            </a:endParaRPr>
          </a:p>
          <a:p>
            <a:endParaRPr lang="de-CH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583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Phase 2 – Overall goal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+mn-lt"/>
              </a:rPr>
              <a:t>To accelerate the uptake and use of new improved crop varieties across Sub-Sahara Africa</a:t>
            </a:r>
          </a:p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rgbClr val="343689"/>
                </a:solidFill>
                <a:latin typeface="+mn-lt"/>
              </a:rPr>
              <a:t>By……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43689"/>
                </a:solidFill>
                <a:latin typeface="+mn-lt"/>
              </a:rPr>
              <a:t>Equipping breeders to design, breed and release varieties to meet needs of farmers, consumers and their value chains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43689"/>
                </a:solidFill>
                <a:latin typeface="+mn-lt"/>
              </a:rPr>
              <a:t>To connect breeders with seed and food chain organisations to scale varieties, </a:t>
            </a:r>
            <a:r>
              <a:rPr lang="en-US" dirty="0" err="1" smtClean="0">
                <a:solidFill>
                  <a:srgbClr val="343689"/>
                </a:solidFill>
                <a:latin typeface="+mn-lt"/>
              </a:rPr>
              <a:t>catalyse</a:t>
            </a:r>
            <a:r>
              <a:rPr lang="en-US" dirty="0" smtClean="0">
                <a:solidFill>
                  <a:srgbClr val="343689"/>
                </a:solidFill>
                <a:latin typeface="+mn-lt"/>
              </a:rPr>
              <a:t> enterprise and stimulate emergence of markets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FF0000"/>
              </a:solidFill>
              <a:latin typeface="+mn-lt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 smtClean="0">
              <a:latin typeface="+mn-lt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CH" dirty="0">
              <a:latin typeface="+mn-lt"/>
            </a:endParaRPr>
          </a:p>
          <a:p>
            <a:pPr>
              <a:lnSpc>
                <a:spcPct val="100000"/>
              </a:lnSpc>
            </a:pPr>
            <a:endParaRPr lang="de-CH" dirty="0">
              <a:latin typeface="+mn-lt"/>
            </a:endParaRPr>
          </a:p>
          <a:p>
            <a:endParaRPr lang="de-CH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696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DLB phase 1 - key outputs</a:t>
            </a:r>
            <a:br>
              <a:rPr lang="de-CH" dirty="0" smtClean="0"/>
            </a:b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FF0000"/>
              </a:solidFill>
              <a:latin typeface="+mn-lt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 smtClean="0">
              <a:latin typeface="+mn-lt"/>
            </a:endParaRPr>
          </a:p>
          <a:p>
            <a:pPr>
              <a:lnSpc>
                <a:spcPct val="100000"/>
              </a:lnSpc>
            </a:pPr>
            <a:endParaRPr lang="de-CH" dirty="0">
              <a:latin typeface="+mn-lt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12802" y="1642810"/>
            <a:ext cx="7638141" cy="3299903"/>
            <a:chOff x="812802" y="1865418"/>
            <a:chExt cx="7638141" cy="3299903"/>
          </a:xfrm>
        </p:grpSpPr>
        <p:sp>
          <p:nvSpPr>
            <p:cNvPr id="9" name="Rectangle 8"/>
            <p:cNvSpPr/>
            <p:nvPr/>
          </p:nvSpPr>
          <p:spPr>
            <a:xfrm>
              <a:off x="812802" y="3677319"/>
              <a:ext cx="2467428" cy="1478450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2800" dirty="0">
                  <a:solidFill>
                    <a:schemeClr val="tx2"/>
                  </a:solidFill>
                  <a:cs typeface="Helvetica" panose="020B0604020202020204" pitchFamily="34" charset="0"/>
                </a:rPr>
                <a:t>DLB educators team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2803" y="1865418"/>
              <a:ext cx="7638140" cy="1727655"/>
            </a:xfrm>
            <a:prstGeom prst="rect">
              <a:avLst/>
            </a:prstGeom>
            <a:solidFill>
              <a:srgbClr val="CC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4400" dirty="0">
                  <a:solidFill>
                    <a:schemeClr val="tx2"/>
                  </a:solidFill>
                  <a:cs typeface="Helvetica" panose="020B0604020202020204" pitchFamily="34" charset="0"/>
                </a:rPr>
                <a:t>DLB </a:t>
              </a:r>
              <a:r>
                <a:rPr lang="de-CH" sz="4400" dirty="0" smtClean="0">
                  <a:solidFill>
                    <a:schemeClr val="tx2"/>
                  </a:solidFill>
                  <a:cs typeface="Helvetica" panose="020B0604020202020204" pitchFamily="34" charset="0"/>
                </a:rPr>
                <a:t>alumni</a:t>
              </a:r>
              <a:br>
                <a:rPr lang="de-CH" sz="4400" dirty="0" smtClean="0">
                  <a:solidFill>
                    <a:schemeClr val="tx2"/>
                  </a:solidFill>
                  <a:cs typeface="Helvetica" panose="020B0604020202020204" pitchFamily="34" charset="0"/>
                </a:rPr>
              </a:br>
              <a:r>
                <a:rPr lang="de-CH" sz="3200" dirty="0" smtClean="0">
                  <a:solidFill>
                    <a:schemeClr val="tx2"/>
                  </a:solidFill>
                  <a:cs typeface="Helvetica" panose="020B0604020202020204" pitchFamily="34" charset="0"/>
                </a:rPr>
                <a:t>(community of practice)</a:t>
              </a:r>
              <a:endParaRPr lang="de-CH" sz="3200" dirty="0">
                <a:solidFill>
                  <a:schemeClr val="tx2"/>
                </a:solidFill>
                <a:cs typeface="Helvetica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280230" y="3686871"/>
              <a:ext cx="2467428" cy="1478450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2800" dirty="0">
                  <a:solidFill>
                    <a:schemeClr val="tx2"/>
                  </a:solidFill>
                  <a:cs typeface="Helvetica" panose="020B0604020202020204" pitchFamily="34" charset="0"/>
                </a:rPr>
                <a:t>DLB </a:t>
              </a:r>
              <a:r>
                <a:rPr lang="de-CH" sz="2800" dirty="0" smtClean="0">
                  <a:solidFill>
                    <a:schemeClr val="tx2"/>
                  </a:solidFill>
                  <a:cs typeface="Helvetica" panose="020B0604020202020204" pitchFamily="34" charset="0"/>
                </a:rPr>
                <a:t>best practices</a:t>
              </a:r>
              <a:br>
                <a:rPr lang="de-CH" sz="2800" dirty="0" smtClean="0">
                  <a:solidFill>
                    <a:schemeClr val="tx2"/>
                  </a:solidFill>
                  <a:cs typeface="Helvetica" panose="020B0604020202020204" pitchFamily="34" charset="0"/>
                </a:rPr>
              </a:br>
              <a:r>
                <a:rPr lang="de-CH" sz="2800" dirty="0" smtClean="0">
                  <a:solidFill>
                    <a:schemeClr val="tx2"/>
                  </a:solidFill>
                  <a:cs typeface="Helvetica" panose="020B0604020202020204" pitchFamily="34" charset="0"/>
                </a:rPr>
                <a:t>(text book)</a:t>
              </a:r>
              <a:endParaRPr lang="de-CH" sz="2800" dirty="0">
                <a:solidFill>
                  <a:schemeClr val="tx2"/>
                </a:solidFill>
                <a:cs typeface="Helvetica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747658" y="3686871"/>
              <a:ext cx="2703285" cy="1478450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2800" dirty="0" smtClean="0">
                  <a:solidFill>
                    <a:schemeClr val="tx2"/>
                  </a:solidFill>
                  <a:cs typeface="Helvetica" panose="020B0604020202020204" pitchFamily="34" charset="0"/>
                </a:rPr>
                <a:t>Implementation experience</a:t>
              </a:r>
            </a:p>
            <a:p>
              <a:pPr algn="ctr"/>
              <a:r>
                <a:rPr lang="de-CH" sz="2800" dirty="0" smtClean="0">
                  <a:solidFill>
                    <a:schemeClr val="tx2"/>
                  </a:solidFill>
                  <a:cs typeface="Helvetica" panose="020B0604020202020204" pitchFamily="34" charset="0"/>
                </a:rPr>
                <a:t>(case studies)</a:t>
              </a:r>
              <a:endParaRPr lang="de-CH" sz="2800" dirty="0">
                <a:solidFill>
                  <a:schemeClr val="tx2"/>
                </a:solidFill>
                <a:cs typeface="Helvetica" panose="020B0604020202020204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 flipH="1">
            <a:off x="1758405" y="5510794"/>
            <a:ext cx="66925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 smtClean="0"/>
              <a:t>People </a:t>
            </a:r>
            <a:r>
              <a:rPr lang="de-CH" sz="2800" dirty="0" smtClean="0">
                <a:sym typeface="Wingdings" panose="05000000000000000000" pitchFamily="2" charset="2"/>
              </a:rPr>
              <a:t></a:t>
            </a:r>
            <a:r>
              <a:rPr lang="de-CH" sz="2800" dirty="0" smtClean="0"/>
              <a:t>   Information </a:t>
            </a:r>
            <a:r>
              <a:rPr lang="de-CH" sz="2800" dirty="0" smtClean="0">
                <a:sym typeface="Wingdings" panose="05000000000000000000" pitchFamily="2" charset="2"/>
              </a:rPr>
              <a:t></a:t>
            </a:r>
            <a:r>
              <a:rPr lang="de-CH" sz="2800" dirty="0" smtClean="0"/>
              <a:t>    Know-how</a:t>
            </a:r>
          </a:p>
          <a:p>
            <a:r>
              <a:rPr lang="de-CH" sz="2800" dirty="0"/>
              <a:t> </a:t>
            </a:r>
            <a:r>
              <a:rPr lang="de-CH" sz="2800" dirty="0" smtClean="0"/>
              <a:t>                    Knowledge</a:t>
            </a:r>
            <a:endParaRPr lang="de-CH" sz="2800" dirty="0"/>
          </a:p>
        </p:txBody>
      </p:sp>
    </p:spTree>
    <p:extLst>
      <p:ext uri="{BB962C8B-B14F-4D97-AF65-F5344CB8AC3E}">
        <p14:creationId xmlns:p14="http://schemas.microsoft.com/office/powerpoint/2010/main" val="55064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82" y="307072"/>
            <a:ext cx="8654639" cy="899999"/>
          </a:xfrm>
        </p:spPr>
        <p:txBody>
          <a:bodyPr/>
          <a:lstStyle/>
          <a:p>
            <a:r>
              <a:rPr lang="en-US" dirty="0" smtClean="0"/>
              <a:t>DLB alumni database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651320" y="1385950"/>
            <a:ext cx="8676000" cy="486000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Name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Gender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Crop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Country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Institution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Public or private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organisation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Type of job: breeder, supporting scientist,</a:t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regulatory or government official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Email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address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CH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57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Core objectives  </a:t>
            </a:r>
            <a:br>
              <a:rPr lang="de-CH" dirty="0" smtClean="0"/>
            </a:br>
            <a:r>
              <a:rPr lang="de-CH" dirty="0" smtClean="0"/>
              <a:t>Phase 1</a:t>
            </a:r>
            <a:r>
              <a:rPr lang="de-CH" dirty="0" smtClean="0">
                <a:sym typeface="Wingdings" panose="05000000000000000000" pitchFamily="2" charset="2"/>
              </a:rPr>
              <a:t> 2</a:t>
            </a:r>
            <a:endParaRPr lang="de-CH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sz="quarter" idx="10"/>
          </p:nvPr>
        </p:nvSpPr>
        <p:spPr bwMode="auto">
          <a:xfrm>
            <a:off x="670822" y="1223259"/>
            <a:ext cx="8544134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altLang="de-DE" sz="320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de-DE" sz="32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No Change </a:t>
            </a:r>
            <a:br>
              <a:rPr lang="en-GB" altLang="de-DE" sz="32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altLang="de-DE" sz="32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Deepening outcomes and impact</a:t>
            </a:r>
            <a:endParaRPr lang="en-GB" altLang="de-DE" sz="32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altLang="de-DE" sz="320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de-DE" sz="32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Education </a:t>
            </a:r>
            <a:r>
              <a:rPr lang="en-GB" altLang="de-DE" sz="3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and training on DLB</a:t>
            </a:r>
            <a:endParaRPr lang="en-GB" altLang="de-DE" sz="3200" u="sng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de-DE" sz="32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Best practice implementation in </a:t>
            </a:r>
            <a:br>
              <a:rPr lang="en-GB" altLang="de-DE" sz="32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altLang="de-DE" sz="32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breeding programmes to improve variety design</a:t>
            </a:r>
            <a:br>
              <a:rPr lang="en-GB" altLang="de-DE" sz="32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altLang="de-DE" sz="32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and increase variety adoption </a:t>
            </a:r>
            <a:endParaRPr lang="en-GB" altLang="de-DE" sz="3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3200" dirty="0" smtClean="0">
                <a:latin typeface="+mn-lt"/>
              </a:rPr>
              <a:t>Policy and </a:t>
            </a:r>
            <a:r>
              <a:rPr lang="en-GB" sz="3200" dirty="0">
                <a:latin typeface="+mn-lt"/>
              </a:rPr>
              <a:t>advocacy </a:t>
            </a:r>
            <a:r>
              <a:rPr lang="en-GB" sz="3200" dirty="0" smtClean="0">
                <a:latin typeface="+mn-lt"/>
              </a:rPr>
              <a:t>for DLB approach</a:t>
            </a:r>
            <a:endParaRPr lang="de-CH" sz="3200" dirty="0"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2400" b="1" i="0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GB" altLang="de-DE" sz="2400" b="1" i="0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059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Transitioning</a:t>
            </a:r>
            <a:br>
              <a:rPr lang="de-CH" dirty="0" smtClean="0"/>
            </a:br>
            <a:r>
              <a:rPr lang="de-CH" dirty="0">
                <a:latin typeface="Helvetica" panose="020B0604020202020204" pitchFamily="34" charset="0"/>
                <a:cs typeface="Helvetica" panose="020B0604020202020204" pitchFamily="34" charset="0"/>
              </a:rPr>
              <a:t>Phase 1 </a:t>
            </a:r>
            <a:r>
              <a:rPr lang="de-CH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 Phase 2</a:t>
            </a:r>
            <a:r>
              <a:rPr lang="de-CH" dirty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de-CH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de-CH" dirty="0"/>
          </a:p>
        </p:txBody>
      </p:sp>
      <p:grpSp>
        <p:nvGrpSpPr>
          <p:cNvPr id="3" name="Group 2"/>
          <p:cNvGrpSpPr/>
          <p:nvPr/>
        </p:nvGrpSpPr>
        <p:grpSpPr>
          <a:xfrm>
            <a:off x="64007" y="1828800"/>
            <a:ext cx="9006843" cy="1828800"/>
            <a:chOff x="64007" y="1828800"/>
            <a:chExt cx="9006843" cy="1828800"/>
          </a:xfrm>
        </p:grpSpPr>
        <p:sp>
          <p:nvSpPr>
            <p:cNvPr id="6" name="Rectangle 5"/>
            <p:cNvSpPr/>
            <p:nvPr/>
          </p:nvSpPr>
          <p:spPr>
            <a:xfrm>
              <a:off x="64007" y="2057400"/>
              <a:ext cx="1901953" cy="576072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Inputs</a:t>
              </a:r>
              <a:endParaRPr lang="de-CH" sz="280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034540" y="2057400"/>
              <a:ext cx="1709928" cy="576072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Outputs</a:t>
              </a:r>
              <a:endParaRPr lang="de-CH" sz="28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813048" y="2057400"/>
              <a:ext cx="2020824" cy="576072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Outcomes</a:t>
              </a:r>
              <a:endParaRPr lang="de-CH" sz="28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902452" y="2057400"/>
              <a:ext cx="3168398" cy="576072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Impact/smallholders</a:t>
              </a:r>
              <a:endParaRPr lang="de-CH" sz="28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4007" y="2761488"/>
              <a:ext cx="1901953" cy="576072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rgbClr val="343689"/>
                  </a:solidFill>
                </a:rPr>
                <a:t>Information</a:t>
              </a:r>
              <a:endParaRPr lang="de-CH" sz="2800" dirty="0">
                <a:solidFill>
                  <a:srgbClr val="343689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066544" y="2761488"/>
              <a:ext cx="1645920" cy="576072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rgbClr val="343689"/>
                  </a:solidFill>
                </a:rPr>
                <a:t>Products</a:t>
              </a:r>
              <a:endParaRPr lang="de-CH" sz="2800" dirty="0">
                <a:solidFill>
                  <a:srgbClr val="343689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794760" y="2734056"/>
              <a:ext cx="1947671" cy="923544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solidFill>
                    <a:srgbClr val="343689"/>
                  </a:solidFill>
                </a:rPr>
                <a:t>Behaviour</a:t>
              </a:r>
              <a:r>
                <a:rPr lang="en-US" sz="2800" dirty="0" smtClean="0">
                  <a:solidFill>
                    <a:srgbClr val="343689"/>
                  </a:solidFill>
                </a:rPr>
                <a:t/>
              </a:r>
              <a:br>
                <a:rPr lang="en-US" sz="2800" dirty="0" smtClean="0">
                  <a:solidFill>
                    <a:srgbClr val="343689"/>
                  </a:solidFill>
                </a:rPr>
              </a:br>
              <a:r>
                <a:rPr lang="en-US" sz="2800" dirty="0" smtClean="0">
                  <a:solidFill>
                    <a:srgbClr val="343689"/>
                  </a:solidFill>
                </a:rPr>
                <a:t>changes</a:t>
              </a:r>
              <a:endParaRPr lang="de-CH" sz="2800" dirty="0">
                <a:solidFill>
                  <a:srgbClr val="343689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797298" y="2734056"/>
              <a:ext cx="3273552" cy="576072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rgbClr val="343689"/>
                  </a:solidFill>
                </a:rPr>
                <a:t>People/environment</a:t>
              </a:r>
              <a:endParaRPr lang="de-CH" sz="2800" dirty="0">
                <a:solidFill>
                  <a:srgbClr val="343689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5715001" y="1828800"/>
              <a:ext cx="3355849" cy="176479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32069" y="4118676"/>
            <a:ext cx="3467782" cy="523220"/>
          </a:xfrm>
          <a:prstGeom prst="rect">
            <a:avLst/>
          </a:prstGeom>
          <a:solidFill>
            <a:srgbClr val="CC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Phase 1 </a:t>
            </a:r>
            <a:endParaRPr lang="de-CH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3813047" y="4102400"/>
            <a:ext cx="4373009" cy="539496"/>
          </a:xfrm>
          <a:prstGeom prst="rect">
            <a:avLst/>
          </a:prstGeom>
          <a:solidFill>
            <a:srgbClr val="CC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Phase 2 </a:t>
            </a:r>
            <a:endParaRPr lang="de-CH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7486" y="5062520"/>
            <a:ext cx="33523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 smtClean="0"/>
              <a:t>DLB training and community building </a:t>
            </a:r>
            <a:endParaRPr lang="de-CH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3813047" y="5062520"/>
            <a:ext cx="48229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 smtClean="0"/>
              <a:t>Identifying, accelerating  and connecting promising varieties with private sector</a:t>
            </a:r>
            <a:endParaRPr lang="de-CH" sz="2800" dirty="0"/>
          </a:p>
        </p:txBody>
      </p:sp>
    </p:spTree>
    <p:extLst>
      <p:ext uri="{BB962C8B-B14F-4D97-AF65-F5344CB8AC3E}">
        <p14:creationId xmlns:p14="http://schemas.microsoft.com/office/powerpoint/2010/main" val="128128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82" y="307072"/>
            <a:ext cx="8654639" cy="899999"/>
          </a:xfrm>
        </p:spPr>
        <p:txBody>
          <a:bodyPr>
            <a:normAutofit/>
          </a:bodyPr>
          <a:lstStyle/>
          <a:p>
            <a:r>
              <a:rPr lang="de-CH" dirty="0" smtClean="0"/>
              <a:t>Phase 2 – guiding principles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71160" y="1550542"/>
            <a:ext cx="8676000" cy="4860000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43689"/>
                </a:solidFill>
                <a:latin typeface="+mn-lt"/>
              </a:rPr>
              <a:t>DLB community of practitioners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43689"/>
                </a:solidFill>
                <a:latin typeface="+mn-lt"/>
              </a:rPr>
              <a:t>Extend partnerships for reach and expertise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43689"/>
                </a:solidFill>
                <a:latin typeface="+mn-lt"/>
              </a:rPr>
              <a:t>Responsiveness to gender drivers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43689"/>
                </a:solidFill>
                <a:latin typeface="+mn-lt"/>
              </a:rPr>
              <a:t>Connectivity with seed organisations, release committees, food business chains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43689"/>
                </a:solidFill>
                <a:latin typeface="+mn-lt"/>
              </a:rPr>
              <a:t>Inter-African country trade – regional regulatory harmonization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43689"/>
                </a:solidFill>
                <a:latin typeface="+mn-lt"/>
              </a:rPr>
              <a:t>Market research and foresight to drive design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43689"/>
                </a:solidFill>
                <a:latin typeface="+mn-lt"/>
              </a:rPr>
              <a:t>Performance and impact driven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43689"/>
                </a:solidFill>
                <a:latin typeface="+mn-lt"/>
              </a:rPr>
              <a:t>Creating sustainability and endurance beyond DLB2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 smtClean="0">
              <a:latin typeface="+mn-lt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CH" dirty="0">
              <a:latin typeface="+mn-lt"/>
            </a:endParaRPr>
          </a:p>
          <a:p>
            <a:pPr>
              <a:lnSpc>
                <a:spcPct val="100000"/>
              </a:lnSpc>
            </a:pPr>
            <a:endParaRPr lang="de-CH" dirty="0">
              <a:latin typeface="+mn-lt"/>
            </a:endParaRPr>
          </a:p>
          <a:p>
            <a:endParaRPr lang="de-CH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877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203" y="-26296"/>
            <a:ext cx="8654639" cy="899999"/>
          </a:xfrm>
        </p:spPr>
        <p:txBody>
          <a:bodyPr/>
          <a:lstStyle/>
          <a:p>
            <a:r>
              <a:rPr lang="de-CH" dirty="0" smtClean="0"/>
              <a:t>Phase 2 programme</a:t>
            </a:r>
            <a:endParaRPr lang="de-CH" dirty="0"/>
          </a:p>
        </p:txBody>
      </p:sp>
      <p:sp>
        <p:nvSpPr>
          <p:cNvPr id="5" name="TextBox 4"/>
          <p:cNvSpPr txBox="1"/>
          <p:nvPr/>
        </p:nvSpPr>
        <p:spPr>
          <a:xfrm>
            <a:off x="650235" y="988946"/>
            <a:ext cx="1992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b="1" dirty="0" smtClean="0"/>
              <a:t>Variety design</a:t>
            </a:r>
            <a:endParaRPr lang="de-CH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678168" y="1037553"/>
            <a:ext cx="23671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2400" b="1" dirty="0" smtClean="0"/>
              <a:t>Alumni/educator</a:t>
            </a:r>
            <a:br>
              <a:rPr lang="de-CH" sz="2400" b="1" dirty="0" smtClean="0"/>
            </a:br>
            <a:r>
              <a:rPr lang="de-CH" sz="2400" b="1" dirty="0" smtClean="0"/>
              <a:t> community</a:t>
            </a:r>
            <a:endParaRPr lang="de-CH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63281" y="980040"/>
            <a:ext cx="26508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b="1" dirty="0" smtClean="0"/>
              <a:t>Individual breeders</a:t>
            </a:r>
            <a:r>
              <a:rPr lang="de-CH" sz="2400" dirty="0" smtClean="0"/>
              <a:t/>
            </a:r>
            <a:br>
              <a:rPr lang="de-CH" sz="2400" dirty="0" smtClean="0"/>
            </a:br>
            <a:endParaRPr lang="de-CH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364910" y="1818523"/>
            <a:ext cx="25492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2400" dirty="0" smtClean="0"/>
              <a:t>Identifying</a:t>
            </a:r>
            <a:br>
              <a:rPr lang="de-CH" sz="2400" dirty="0" smtClean="0"/>
            </a:br>
            <a:r>
              <a:rPr lang="de-CH" sz="2400" dirty="0" smtClean="0"/>
              <a:t>Promising varieties</a:t>
            </a:r>
            <a:endParaRPr lang="de-CH" sz="24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3024266" y="3538885"/>
            <a:ext cx="3447288" cy="1519369"/>
            <a:chOff x="2944776" y="3273872"/>
            <a:chExt cx="3447288" cy="1519369"/>
          </a:xfrm>
        </p:grpSpPr>
        <p:sp>
          <p:nvSpPr>
            <p:cNvPr id="13" name="Rectangle 12"/>
            <p:cNvSpPr/>
            <p:nvPr/>
          </p:nvSpPr>
          <p:spPr>
            <a:xfrm>
              <a:off x="2944776" y="3273872"/>
              <a:ext cx="3447288" cy="1519369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92250" y="3327507"/>
              <a:ext cx="24612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2400" dirty="0" smtClean="0"/>
                <a:t>Variety promotion</a:t>
              </a:r>
              <a:endParaRPr lang="de-CH" sz="2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49501" y="3821354"/>
              <a:ext cx="1511824" cy="830997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CH" sz="2400" dirty="0" smtClean="0"/>
                <a:t>Promotion</a:t>
              </a:r>
            </a:p>
            <a:p>
              <a:r>
                <a:rPr lang="de-CH" sz="2400" dirty="0" smtClean="0"/>
                <a:t>pitch</a:t>
              </a:r>
              <a:endParaRPr lang="de-CH" sz="2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758741" y="3817160"/>
              <a:ext cx="1548501" cy="830997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CH" sz="2400" dirty="0" smtClean="0"/>
                <a:t>Technical </a:t>
              </a:r>
              <a:br>
                <a:rPr lang="de-CH" sz="2400" dirty="0" smtClean="0"/>
              </a:br>
              <a:r>
                <a:rPr lang="de-CH" sz="2400" dirty="0" smtClean="0"/>
                <a:t>datasheets</a:t>
              </a:r>
              <a:endParaRPr lang="de-CH" sz="24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173914" y="5848773"/>
            <a:ext cx="5067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400" dirty="0" smtClean="0"/>
              <a:t>Connecting with seed organisations</a:t>
            </a:r>
            <a:br>
              <a:rPr lang="de-CH" sz="2400" dirty="0" smtClean="0"/>
            </a:br>
            <a:r>
              <a:rPr lang="de-CH" sz="2400" dirty="0" smtClean="0"/>
              <a:t>Value chain actors</a:t>
            </a:r>
            <a:br>
              <a:rPr lang="de-CH" sz="2400" dirty="0" smtClean="0"/>
            </a:br>
            <a:endParaRPr lang="de-CH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315065" y="5447209"/>
            <a:ext cx="2785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2400" dirty="0" smtClean="0"/>
              <a:t>Scaling and adoption</a:t>
            </a:r>
            <a:endParaRPr lang="de-CH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6826733" y="1867045"/>
            <a:ext cx="20700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2400" dirty="0" smtClean="0"/>
              <a:t>Portfolio of </a:t>
            </a:r>
            <a:br>
              <a:rPr lang="de-CH" sz="2400" dirty="0" smtClean="0"/>
            </a:br>
            <a:r>
              <a:rPr lang="de-CH" sz="2400" dirty="0" smtClean="0"/>
              <a:t>public varieties</a:t>
            </a:r>
            <a:endParaRPr lang="de-CH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7125102" y="3491509"/>
            <a:ext cx="1633428" cy="156966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2400" dirty="0" smtClean="0"/>
              <a:t>Creating </a:t>
            </a:r>
          </a:p>
          <a:p>
            <a:pPr algn="ctr"/>
            <a:r>
              <a:rPr lang="de-CH" sz="2400" dirty="0" smtClean="0"/>
              <a:t>compelling</a:t>
            </a:r>
            <a:br>
              <a:rPr lang="de-CH" sz="2400" dirty="0" smtClean="0"/>
            </a:br>
            <a:r>
              <a:rPr lang="de-CH" sz="2400" dirty="0" smtClean="0"/>
              <a:t>investment</a:t>
            </a:r>
            <a:br>
              <a:rPr lang="de-CH" sz="2400" dirty="0" smtClean="0"/>
            </a:br>
            <a:r>
              <a:rPr lang="de-CH" sz="2400" dirty="0" smtClean="0"/>
              <a:t>cases</a:t>
            </a:r>
            <a:endParaRPr lang="de-CH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948055" y="3534437"/>
            <a:ext cx="1236108" cy="120032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CH" sz="2400" dirty="0" smtClean="0"/>
              <a:t>Target </a:t>
            </a:r>
            <a:br>
              <a:rPr lang="de-CH" sz="2400" dirty="0" smtClean="0"/>
            </a:br>
            <a:r>
              <a:rPr lang="de-CH" sz="2400" dirty="0" smtClean="0"/>
              <a:t>product </a:t>
            </a:r>
            <a:br>
              <a:rPr lang="de-CH" sz="2400" dirty="0" smtClean="0"/>
            </a:br>
            <a:r>
              <a:rPr lang="de-CH" sz="2400" dirty="0" smtClean="0"/>
              <a:t>profiles</a:t>
            </a:r>
            <a:endParaRPr lang="de-CH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650235" y="1867044"/>
            <a:ext cx="22583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2400" dirty="0" smtClean="0"/>
              <a:t>Market research</a:t>
            </a:r>
            <a:br>
              <a:rPr lang="de-CH" sz="2400" dirty="0" smtClean="0"/>
            </a:br>
            <a:r>
              <a:rPr lang="de-CH" sz="2400" dirty="0" smtClean="0"/>
              <a:t>Foresight</a:t>
            </a:r>
            <a:endParaRPr lang="de-CH" sz="2400" dirty="0"/>
          </a:p>
        </p:txBody>
      </p:sp>
      <p:sp>
        <p:nvSpPr>
          <p:cNvPr id="22" name="Down Arrow 21"/>
          <p:cNvSpPr/>
          <p:nvPr/>
        </p:nvSpPr>
        <p:spPr>
          <a:xfrm>
            <a:off x="4506144" y="1461489"/>
            <a:ext cx="266756" cy="36547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3" name="Down Arrow 22"/>
          <p:cNvSpPr/>
          <p:nvPr/>
        </p:nvSpPr>
        <p:spPr>
          <a:xfrm>
            <a:off x="4548850" y="2672237"/>
            <a:ext cx="266756" cy="36547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4" name="Down Arrow 23"/>
          <p:cNvSpPr/>
          <p:nvPr/>
        </p:nvSpPr>
        <p:spPr>
          <a:xfrm>
            <a:off x="4506144" y="5137053"/>
            <a:ext cx="266756" cy="36547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8" name="TextBox 27"/>
          <p:cNvSpPr txBox="1"/>
          <p:nvPr/>
        </p:nvSpPr>
        <p:spPr>
          <a:xfrm>
            <a:off x="3024266" y="3093144"/>
            <a:ext cx="344728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2400" dirty="0" smtClean="0"/>
              <a:t>Setting standards</a:t>
            </a:r>
            <a:endParaRPr lang="de-CH" sz="2400" dirty="0"/>
          </a:p>
        </p:txBody>
      </p:sp>
      <p:sp>
        <p:nvSpPr>
          <p:cNvPr id="29" name="Left-Right Arrow 28"/>
          <p:cNvSpPr/>
          <p:nvPr/>
        </p:nvSpPr>
        <p:spPr>
          <a:xfrm>
            <a:off x="6580465" y="4016179"/>
            <a:ext cx="450147" cy="263013"/>
          </a:xfrm>
          <a:prstGeom prst="left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1" name="Left-Right Arrow 30"/>
          <p:cNvSpPr/>
          <p:nvPr/>
        </p:nvSpPr>
        <p:spPr>
          <a:xfrm rot="13374153" flipV="1">
            <a:off x="1252396" y="5609691"/>
            <a:ext cx="1100643" cy="293847"/>
          </a:xfrm>
          <a:prstGeom prst="left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2" name="Left-Right Arrow 31"/>
          <p:cNvSpPr/>
          <p:nvPr/>
        </p:nvSpPr>
        <p:spPr>
          <a:xfrm rot="8205141" flipV="1">
            <a:off x="7038440" y="5634572"/>
            <a:ext cx="1100643" cy="293847"/>
          </a:xfrm>
          <a:prstGeom prst="left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3" name="Down Arrow 32"/>
          <p:cNvSpPr/>
          <p:nvPr/>
        </p:nvSpPr>
        <p:spPr>
          <a:xfrm>
            <a:off x="7692402" y="2825175"/>
            <a:ext cx="266756" cy="36547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6630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yngentaFoundation_12102015">
  <a:themeElements>
    <a:clrScheme name="Masque 1">
      <a:dk1>
        <a:sysClr val="windowText" lastClr="000000"/>
      </a:dk1>
      <a:lt1>
        <a:sysClr val="window" lastClr="FFFFFF"/>
      </a:lt1>
      <a:dk2>
        <a:srgbClr val="343689"/>
      </a:dk2>
      <a:lt2>
        <a:srgbClr val="66CD00"/>
      </a:lt2>
      <a:accent1>
        <a:srgbClr val="1B9039"/>
      </a:accent1>
      <a:accent2>
        <a:srgbClr val="EE8012"/>
      </a:accent2>
      <a:accent3>
        <a:srgbClr val="8E97C7"/>
      </a:accent3>
      <a:accent4>
        <a:srgbClr val="404040"/>
      </a:accent4>
      <a:accent5>
        <a:srgbClr val="B3B3B3"/>
      </a:accent5>
      <a:accent6>
        <a:srgbClr val="E0E0E0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19872636-DA5E-452F-B59D-DE9D1201B1BA}" vid="{2C81DCCE-6AF3-4AAA-834A-725184F45A9B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SyngentaFoundation_12102015</Template>
  <TotalTime>0</TotalTime>
  <Words>1149</Words>
  <Application>Microsoft Office PowerPoint</Application>
  <PresentationFormat>On-screen Show (4:3)</PresentationFormat>
  <Paragraphs>209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ＭＳ Ｐゴシック</vt:lpstr>
      <vt:lpstr>Arial</vt:lpstr>
      <vt:lpstr>Calibri</vt:lpstr>
      <vt:lpstr>Calibri Light</vt:lpstr>
      <vt:lpstr>Courier New</vt:lpstr>
      <vt:lpstr>Helvetica</vt:lpstr>
      <vt:lpstr>Times New Roman</vt:lpstr>
      <vt:lpstr>Wingdings</vt:lpstr>
      <vt:lpstr>SyngentaFoundation_12102015</vt:lpstr>
      <vt:lpstr>2_Custom Design</vt:lpstr>
      <vt:lpstr>1_Custom Design</vt:lpstr>
      <vt:lpstr>Custom Design</vt:lpstr>
      <vt:lpstr>Demand-Led Breeding Outline of phase 2 programme</vt:lpstr>
      <vt:lpstr>Overview and clarification of DLB phase 2 </vt:lpstr>
      <vt:lpstr>Phase 2 – Overall goal</vt:lpstr>
      <vt:lpstr> DLB phase 1 - key outputs </vt:lpstr>
      <vt:lpstr>DLB alumni database</vt:lpstr>
      <vt:lpstr>Core objectives   Phase 1 2</vt:lpstr>
      <vt:lpstr> Transitioning Phase 1  Phase 2 </vt:lpstr>
      <vt:lpstr>Phase 2 – guiding principles</vt:lpstr>
      <vt:lpstr>Phase 2 programme</vt:lpstr>
      <vt:lpstr>Implementation of DLB best practices</vt:lpstr>
      <vt:lpstr>DLB education and training</vt:lpstr>
      <vt:lpstr>Policy and advocacy</vt:lpstr>
      <vt:lpstr>DLB partners</vt:lpstr>
      <vt:lpstr>DLB partners</vt:lpstr>
      <vt:lpstr>DLB Partners</vt:lpstr>
      <vt:lpstr>DLB partners</vt:lpstr>
      <vt:lpstr>   4 Key discussion topics Break-out groups   </vt:lpstr>
      <vt:lpstr>Plenary discussion </vt:lpstr>
      <vt:lpstr>PowerPoint Presentation</vt:lpstr>
      <vt:lpstr> DLB alumni engagement Break-out group questions (1) </vt:lpstr>
      <vt:lpstr> Recognizing varieties with market value  Break-out group questions (2) </vt:lpstr>
      <vt:lpstr> Variety performance claims and setting standards  Break-out groups questions (3) </vt:lpstr>
      <vt:lpstr> Advanced DLB training module Break-out group questions (4) </vt:lpstr>
      <vt:lpstr>Personal reflection exercise Identify areas you wish to participate in</vt:lpstr>
    </vt:vector>
  </TitlesOfParts>
  <Company>Syngenta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smallholder access to inputs and helping to stimulate profitable seed enterprises</dc:title>
  <dc:creator>Syngenta</dc:creator>
  <cp:lastModifiedBy>Anthony Vivienne CHBS</cp:lastModifiedBy>
  <cp:revision>401</cp:revision>
  <dcterms:created xsi:type="dcterms:W3CDTF">2015-10-13T10:29:24Z</dcterms:created>
  <dcterms:modified xsi:type="dcterms:W3CDTF">2018-11-05T12:34:36Z</dcterms:modified>
</cp:coreProperties>
</file>