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7"/>
  </p:notesMasterIdLst>
  <p:sldIdLst>
    <p:sldId id="256" r:id="rId2"/>
    <p:sldId id="265" r:id="rId3"/>
    <p:sldId id="308" r:id="rId4"/>
    <p:sldId id="284" r:id="rId5"/>
    <p:sldId id="313" r:id="rId6"/>
    <p:sldId id="289" r:id="rId7"/>
    <p:sldId id="366" r:id="rId8"/>
    <p:sldId id="292" r:id="rId9"/>
    <p:sldId id="327" r:id="rId10"/>
    <p:sldId id="356" r:id="rId11"/>
    <p:sldId id="294" r:id="rId12"/>
    <p:sldId id="310" r:id="rId13"/>
    <p:sldId id="296" r:id="rId14"/>
    <p:sldId id="314" r:id="rId15"/>
    <p:sldId id="297" r:id="rId16"/>
    <p:sldId id="295" r:id="rId17"/>
    <p:sldId id="304" r:id="rId18"/>
    <p:sldId id="298" r:id="rId19"/>
    <p:sldId id="285" r:id="rId20"/>
    <p:sldId id="305" r:id="rId21"/>
    <p:sldId id="299" r:id="rId22"/>
    <p:sldId id="300" r:id="rId23"/>
    <p:sldId id="312" r:id="rId24"/>
    <p:sldId id="311" r:id="rId25"/>
    <p:sldId id="28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Glaub" initials="M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7DC1EF"/>
    <a:srgbClr val="DABB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43"/>
  </p:normalViewPr>
  <p:slideViewPr>
    <p:cSldViewPr snapToGrid="0">
      <p:cViewPr varScale="1">
        <p:scale>
          <a:sx n="113" d="100"/>
          <a:sy n="113" d="100"/>
        </p:scale>
        <p:origin x="1536"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garc\Dropbox\New%20Markets%20Lab\AGRA\Test%20Case%20Repo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Sheet3!$D$1</c:f>
              <c:strCache>
                <c:ptCount val="1"/>
                <c:pt idx="0">
                  <c:v>SADC</c:v>
                </c:pt>
              </c:strCache>
            </c:strRef>
          </c:tx>
          <c:spPr>
            <a:solidFill>
              <a:schemeClr val="accent2"/>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1D-5BA7-47B8-AAB5-11A8CF9398FB}"/>
              </c:ext>
            </c:extLst>
          </c:dPt>
          <c:dPt>
            <c:idx val="1"/>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1C-5BA7-47B8-AAB5-11A8CF9398FB}"/>
              </c:ext>
            </c:extLst>
          </c:dPt>
          <c:dPt>
            <c:idx val="2"/>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1B-5BA7-47B8-AAB5-11A8CF9398FB}"/>
              </c:ext>
            </c:extLst>
          </c:dPt>
          <c:dPt>
            <c:idx val="3"/>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1A-5BA7-47B8-AAB5-11A8CF9398FB}"/>
              </c:ext>
            </c:extLst>
          </c:dPt>
          <c:dPt>
            <c:idx val="4"/>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19-5BA7-47B8-AAB5-11A8CF9398FB}"/>
              </c:ext>
            </c:extLst>
          </c:dPt>
          <c:dPt>
            <c:idx val="5"/>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18-5BA7-47B8-AAB5-11A8CF9398FB}"/>
              </c:ext>
            </c:extLst>
          </c:dPt>
          <c:dPt>
            <c:idx val="6"/>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17-5BA7-47B8-AAB5-11A8CF9398FB}"/>
              </c:ext>
            </c:extLst>
          </c:dPt>
          <c:dPt>
            <c:idx val="7"/>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40-EC1D-4C14-8139-3E2C44FCD726}"/>
              </c:ext>
            </c:extLst>
          </c:dPt>
          <c:dPt>
            <c:idx val="8"/>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3F-EC1D-4C14-8139-3E2C44FCD726}"/>
              </c:ext>
            </c:extLst>
          </c:dPt>
          <c:dPt>
            <c:idx val="9"/>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3E-EC1D-4C14-8139-3E2C44FCD726}"/>
              </c:ext>
            </c:extLst>
          </c:dPt>
          <c:dPt>
            <c:idx val="10"/>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3D-EC1D-4C14-8139-3E2C44FCD726}"/>
              </c:ext>
            </c:extLst>
          </c:dPt>
          <c:dPt>
            <c:idx val="11"/>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3C-EC1D-4C14-8139-3E2C44FCD726}"/>
              </c:ext>
            </c:extLst>
          </c:dPt>
          <c:dPt>
            <c:idx val="12"/>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3B-EC1D-4C14-8139-3E2C44FCD726}"/>
              </c:ext>
            </c:extLst>
          </c:dPt>
          <c:dPt>
            <c:idx val="1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3A-EC1D-4C14-8139-3E2C44FCD726}"/>
              </c:ext>
            </c:extLst>
          </c:dPt>
          <c:dPt>
            <c:idx val="14"/>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1E-5BA7-47B8-AAB5-11A8CF9398FB}"/>
              </c:ext>
            </c:extLst>
          </c:dPt>
          <c:cat>
            <c:strRef>
              <c:f>Sheet3!$C$2:$C$29</c:f>
              <c:strCache>
                <c:ptCount val="28"/>
                <c:pt idx="0">
                  <c:v>Angola</c:v>
                </c:pt>
                <c:pt idx="1">
                  <c:v>Lesotho</c:v>
                </c:pt>
                <c:pt idx="2">
                  <c:v>Botswana</c:v>
                </c:pt>
                <c:pt idx="3">
                  <c:v>Namibia</c:v>
                </c:pt>
                <c:pt idx="4">
                  <c:v>Tanzania</c:v>
                </c:pt>
                <c:pt idx="5">
                  <c:v>Mozambique</c:v>
                </c:pt>
                <c:pt idx="6">
                  <c:v>South Africa</c:v>
                </c:pt>
                <c:pt idx="7">
                  <c:v>DRC</c:v>
                </c:pt>
                <c:pt idx="8">
                  <c:v>Madagascar</c:v>
                </c:pt>
                <c:pt idx="9">
                  <c:v>Malawi</c:v>
                </c:pt>
                <c:pt idx="10">
                  <c:v>Mauritius</c:v>
                </c:pt>
                <c:pt idx="11">
                  <c:v>Seychelles</c:v>
                </c:pt>
                <c:pt idx="12">
                  <c:v>Swaziland</c:v>
                </c:pt>
                <c:pt idx="13">
                  <c:v>Zambia</c:v>
                </c:pt>
                <c:pt idx="14">
                  <c:v>Zimbabwe</c:v>
                </c:pt>
                <c:pt idx="15">
                  <c:v>Comoros</c:v>
                </c:pt>
                <c:pt idx="16">
                  <c:v>Eritrea</c:v>
                </c:pt>
                <c:pt idx="17">
                  <c:v>Libya</c:v>
                </c:pt>
                <c:pt idx="18">
                  <c:v>Somalia</c:v>
                </c:pt>
                <c:pt idx="19">
                  <c:v>Sudan</c:v>
                </c:pt>
                <c:pt idx="20">
                  <c:v>Tunisia</c:v>
                </c:pt>
                <c:pt idx="21">
                  <c:v>Egypt</c:v>
                </c:pt>
                <c:pt idx="22">
                  <c:v>Djibouti</c:v>
                </c:pt>
                <c:pt idx="23">
                  <c:v>Ethiopia</c:v>
                </c:pt>
                <c:pt idx="24">
                  <c:v>Uganda</c:v>
                </c:pt>
                <c:pt idx="25">
                  <c:v>Rwanda</c:v>
                </c:pt>
                <c:pt idx="26">
                  <c:v>Kenya</c:v>
                </c:pt>
                <c:pt idx="27">
                  <c:v>Burundi</c:v>
                </c:pt>
              </c:strCache>
            </c:strRef>
          </c:cat>
          <c:val>
            <c:numRef>
              <c:f>Sheet3!$D$2:$D$29</c:f>
              <c:numCache>
                <c:formatCode>0.00</c:formatCode>
                <c:ptCount val="28"/>
                <c:pt idx="0" formatCode="General">
                  <c:v>2</c:v>
                </c:pt>
                <c:pt idx="1">
                  <c:v>2</c:v>
                </c:pt>
                <c:pt idx="2" formatCode="General">
                  <c:v>3</c:v>
                </c:pt>
                <c:pt idx="3">
                  <c:v>3</c:v>
                </c:pt>
                <c:pt idx="4">
                  <c:v>4</c:v>
                </c:pt>
                <c:pt idx="5">
                  <c:v>5</c:v>
                </c:pt>
                <c:pt idx="6">
                  <c:v>5</c:v>
                </c:pt>
                <c:pt idx="7">
                  <c:v>2</c:v>
                </c:pt>
                <c:pt idx="8">
                  <c:v>3</c:v>
                </c:pt>
                <c:pt idx="9">
                  <c:v>3</c:v>
                </c:pt>
                <c:pt idx="10">
                  <c:v>1</c:v>
                </c:pt>
                <c:pt idx="11">
                  <c:v>0.5</c:v>
                </c:pt>
                <c:pt idx="12">
                  <c:v>3</c:v>
                </c:pt>
                <c:pt idx="13">
                  <c:v>4</c:v>
                </c:pt>
                <c:pt idx="14">
                  <c:v>5</c:v>
                </c:pt>
                <c:pt idx="15">
                  <c:v>0</c:v>
                </c:pt>
                <c:pt idx="16">
                  <c:v>0</c:v>
                </c:pt>
                <c:pt idx="17">
                  <c:v>0</c:v>
                </c:pt>
                <c:pt idx="18">
                  <c:v>0</c:v>
                </c:pt>
                <c:pt idx="19">
                  <c:v>0</c:v>
                </c:pt>
                <c:pt idx="21">
                  <c:v>0</c:v>
                </c:pt>
                <c:pt idx="22">
                  <c:v>0</c:v>
                </c:pt>
                <c:pt idx="23">
                  <c:v>0</c:v>
                </c:pt>
                <c:pt idx="24">
                  <c:v>0</c:v>
                </c:pt>
                <c:pt idx="25">
                  <c:v>0</c:v>
                </c:pt>
                <c:pt idx="26">
                  <c:v>0</c:v>
                </c:pt>
                <c:pt idx="27">
                  <c:v>0</c:v>
                </c:pt>
              </c:numCache>
            </c:numRef>
          </c:val>
          <c:extLst xmlns:c16r2="http://schemas.microsoft.com/office/drawing/2015/06/chart">
            <c:ext xmlns:c16="http://schemas.microsoft.com/office/drawing/2014/chart" uri="{C3380CC4-5D6E-409C-BE32-E72D297353CC}">
              <c16:uniqueId val="{00000000-5BA7-47B8-AAB5-11A8CF9398FB}"/>
            </c:ext>
          </c:extLst>
        </c:ser>
        <c:ser>
          <c:idx val="1"/>
          <c:order val="1"/>
          <c:tx>
            <c:strRef>
              <c:f>Sheet3!$E$1</c:f>
              <c:strCache>
                <c:ptCount val="1"/>
                <c:pt idx="0">
                  <c:v>COMESA</c:v>
                </c:pt>
              </c:strCache>
            </c:strRef>
          </c:tx>
          <c:spPr>
            <a:solidFill>
              <a:schemeClr val="accent2"/>
            </a:solidFill>
            <a:ln>
              <a:noFill/>
            </a:ln>
            <a:effectLst/>
          </c:spPr>
          <c:invertIfNegative val="0"/>
          <c:dPt>
            <c:idx val="7"/>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16-5BA7-47B8-AAB5-11A8CF9398FB}"/>
              </c:ext>
            </c:extLst>
          </c:dPt>
          <c:dPt>
            <c:idx val="8"/>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15-5BA7-47B8-AAB5-11A8CF9398FB}"/>
              </c:ext>
            </c:extLst>
          </c:dPt>
          <c:dPt>
            <c:idx val="9"/>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14-5BA7-47B8-AAB5-11A8CF9398FB}"/>
              </c:ext>
            </c:extLst>
          </c:dPt>
          <c:dPt>
            <c:idx val="10"/>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13-5BA7-47B8-AAB5-11A8CF9398FB}"/>
              </c:ext>
            </c:extLst>
          </c:dPt>
          <c:dPt>
            <c:idx val="11"/>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12-5BA7-47B8-AAB5-11A8CF9398FB}"/>
              </c:ext>
            </c:extLst>
          </c:dPt>
          <c:dPt>
            <c:idx val="12"/>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11-5BA7-47B8-AAB5-11A8CF9398FB}"/>
              </c:ext>
            </c:extLst>
          </c:dPt>
          <c:dPt>
            <c:idx val="13"/>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10-5BA7-47B8-AAB5-11A8CF9398FB}"/>
              </c:ext>
            </c:extLst>
          </c:dPt>
          <c:dPt>
            <c:idx val="14"/>
            <c:invertIfNegative val="0"/>
            <c:bubble3D val="0"/>
            <c:spPr>
              <a:solidFill>
                <a:schemeClr val="accent4">
                  <a:lumMod val="50000"/>
                </a:schemeClr>
              </a:solidFill>
              <a:ln>
                <a:noFill/>
              </a:ln>
              <a:effectLst/>
            </c:spPr>
            <c:extLst xmlns:c16r2="http://schemas.microsoft.com/office/drawing/2015/06/chart">
              <c:ext xmlns:c16="http://schemas.microsoft.com/office/drawing/2014/chart" uri="{C3380CC4-5D6E-409C-BE32-E72D297353CC}">
                <c16:uniqueId val="{0000000F-5BA7-47B8-AAB5-11A8CF9398FB}"/>
              </c:ext>
            </c:extLst>
          </c:dPt>
          <c:dPt>
            <c:idx val="15"/>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E-5BA7-47B8-AAB5-11A8CF9398FB}"/>
              </c:ext>
            </c:extLst>
          </c:dPt>
          <c:dPt>
            <c:idx val="16"/>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D-5BA7-47B8-AAB5-11A8CF9398FB}"/>
              </c:ext>
            </c:extLst>
          </c:dPt>
          <c:dPt>
            <c:idx val="17"/>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C-5BA7-47B8-AAB5-11A8CF9398FB}"/>
              </c:ext>
            </c:extLst>
          </c:dPt>
          <c:dPt>
            <c:idx val="18"/>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B-5BA7-47B8-AAB5-11A8CF9398FB}"/>
              </c:ext>
            </c:extLst>
          </c:dPt>
          <c:dPt>
            <c:idx val="19"/>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A-5BA7-47B8-AAB5-11A8CF9398FB}"/>
              </c:ext>
            </c:extLst>
          </c:dPt>
          <c:dPt>
            <c:idx val="20"/>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9-5BA7-47B8-AAB5-11A8CF9398FB}"/>
              </c:ext>
            </c:extLst>
          </c:dPt>
          <c:dPt>
            <c:idx val="21"/>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8-5BA7-47B8-AAB5-11A8CF9398FB}"/>
              </c:ext>
            </c:extLst>
          </c:dPt>
          <c:dPt>
            <c:idx val="22"/>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7-5BA7-47B8-AAB5-11A8CF9398FB}"/>
              </c:ext>
            </c:extLst>
          </c:dPt>
          <c:dPt>
            <c:idx val="23"/>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6-5BA7-47B8-AAB5-11A8CF9398FB}"/>
              </c:ext>
            </c:extLst>
          </c:dPt>
          <c:dPt>
            <c:idx val="24"/>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5-5BA7-47B8-AAB5-11A8CF9398FB}"/>
              </c:ext>
            </c:extLst>
          </c:dPt>
          <c:dPt>
            <c:idx val="25"/>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4-5BA7-47B8-AAB5-11A8CF9398FB}"/>
              </c:ext>
            </c:extLst>
          </c:dPt>
          <c:dPt>
            <c:idx val="26"/>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3-5BA7-47B8-AAB5-11A8CF9398FB}"/>
              </c:ext>
            </c:extLst>
          </c:dPt>
          <c:dPt>
            <c:idx val="27"/>
            <c:invertIfNegative val="0"/>
            <c:bubble3D val="0"/>
            <c:spPr>
              <a:solidFill>
                <a:schemeClr val="accent4">
                  <a:lumMod val="60000"/>
                  <a:lumOff val="40000"/>
                </a:schemeClr>
              </a:solidFill>
              <a:ln>
                <a:noFill/>
              </a:ln>
              <a:effectLst/>
            </c:spPr>
            <c:extLst xmlns:c16r2="http://schemas.microsoft.com/office/drawing/2015/06/chart">
              <c:ext xmlns:c16="http://schemas.microsoft.com/office/drawing/2014/chart" uri="{C3380CC4-5D6E-409C-BE32-E72D297353CC}">
                <c16:uniqueId val="{00000002-5BA7-47B8-AAB5-11A8CF9398FB}"/>
              </c:ext>
            </c:extLst>
          </c:dPt>
          <c:cat>
            <c:strRef>
              <c:f>Sheet3!$C$2:$C$29</c:f>
              <c:strCache>
                <c:ptCount val="28"/>
                <c:pt idx="0">
                  <c:v>Angola</c:v>
                </c:pt>
                <c:pt idx="1">
                  <c:v>Lesotho</c:v>
                </c:pt>
                <c:pt idx="2">
                  <c:v>Botswana</c:v>
                </c:pt>
                <c:pt idx="3">
                  <c:v>Namibia</c:v>
                </c:pt>
                <c:pt idx="4">
                  <c:v>Tanzania</c:v>
                </c:pt>
                <c:pt idx="5">
                  <c:v>Mozambique</c:v>
                </c:pt>
                <c:pt idx="6">
                  <c:v>South Africa</c:v>
                </c:pt>
                <c:pt idx="7">
                  <c:v>DRC</c:v>
                </c:pt>
                <c:pt idx="8">
                  <c:v>Madagascar</c:v>
                </c:pt>
                <c:pt idx="9">
                  <c:v>Malawi</c:v>
                </c:pt>
                <c:pt idx="10">
                  <c:v>Mauritius</c:v>
                </c:pt>
                <c:pt idx="11">
                  <c:v>Seychelles</c:v>
                </c:pt>
                <c:pt idx="12">
                  <c:v>Swaziland</c:v>
                </c:pt>
                <c:pt idx="13">
                  <c:v>Zambia</c:v>
                </c:pt>
                <c:pt idx="14">
                  <c:v>Zimbabwe</c:v>
                </c:pt>
                <c:pt idx="15">
                  <c:v>Comoros</c:v>
                </c:pt>
                <c:pt idx="16">
                  <c:v>Eritrea</c:v>
                </c:pt>
                <c:pt idx="17">
                  <c:v>Libya</c:v>
                </c:pt>
                <c:pt idx="18">
                  <c:v>Somalia</c:v>
                </c:pt>
                <c:pt idx="19">
                  <c:v>Sudan</c:v>
                </c:pt>
                <c:pt idx="20">
                  <c:v>Tunisia</c:v>
                </c:pt>
                <c:pt idx="21">
                  <c:v>Egypt</c:v>
                </c:pt>
                <c:pt idx="22">
                  <c:v>Djibouti</c:v>
                </c:pt>
                <c:pt idx="23">
                  <c:v>Ethiopia</c:v>
                </c:pt>
                <c:pt idx="24">
                  <c:v>Uganda</c:v>
                </c:pt>
                <c:pt idx="25">
                  <c:v>Rwanda</c:v>
                </c:pt>
                <c:pt idx="26">
                  <c:v>Kenya</c:v>
                </c:pt>
                <c:pt idx="27">
                  <c:v>Burundi</c:v>
                </c:pt>
              </c:strCache>
            </c:strRef>
          </c:cat>
          <c:val>
            <c:numRef>
              <c:f>Sheet3!$E$2:$E$29</c:f>
              <c:numCache>
                <c:formatCode>0.00</c:formatCode>
                <c:ptCount val="28"/>
                <c:pt idx="0" formatCode="General">
                  <c:v>0</c:v>
                </c:pt>
                <c:pt idx="1">
                  <c:v>0</c:v>
                </c:pt>
                <c:pt idx="2" formatCode="General">
                  <c:v>0</c:v>
                </c:pt>
                <c:pt idx="3">
                  <c:v>0</c:v>
                </c:pt>
                <c:pt idx="4">
                  <c:v>0</c:v>
                </c:pt>
                <c:pt idx="5">
                  <c:v>0</c:v>
                </c:pt>
                <c:pt idx="6">
                  <c:v>0</c:v>
                </c:pt>
                <c:pt idx="7">
                  <c:v>-3.5</c:v>
                </c:pt>
                <c:pt idx="8">
                  <c:v>-1.5</c:v>
                </c:pt>
                <c:pt idx="9">
                  <c:v>-5</c:v>
                </c:pt>
                <c:pt idx="10">
                  <c:v>-3.5</c:v>
                </c:pt>
                <c:pt idx="11">
                  <c:v>-3.5</c:v>
                </c:pt>
                <c:pt idx="12">
                  <c:v>-1.5</c:v>
                </c:pt>
                <c:pt idx="13">
                  <c:v>-5</c:v>
                </c:pt>
                <c:pt idx="14">
                  <c:v>-5</c:v>
                </c:pt>
                <c:pt idx="15">
                  <c:v>-0.5</c:v>
                </c:pt>
                <c:pt idx="16">
                  <c:v>-0.5</c:v>
                </c:pt>
                <c:pt idx="17">
                  <c:v>-0.5</c:v>
                </c:pt>
                <c:pt idx="18">
                  <c:v>-0.5</c:v>
                </c:pt>
                <c:pt idx="19">
                  <c:v>-1.5</c:v>
                </c:pt>
                <c:pt idx="20">
                  <c:v>-1.5</c:v>
                </c:pt>
                <c:pt idx="21">
                  <c:v>-1.5</c:v>
                </c:pt>
                <c:pt idx="22">
                  <c:v>-3.5</c:v>
                </c:pt>
                <c:pt idx="23">
                  <c:v>-3.5</c:v>
                </c:pt>
                <c:pt idx="24">
                  <c:v>-5</c:v>
                </c:pt>
                <c:pt idx="25">
                  <c:v>-5</c:v>
                </c:pt>
                <c:pt idx="26">
                  <c:v>-5</c:v>
                </c:pt>
                <c:pt idx="27">
                  <c:v>-5</c:v>
                </c:pt>
              </c:numCache>
            </c:numRef>
          </c:val>
          <c:extLst xmlns:c16r2="http://schemas.microsoft.com/office/drawing/2015/06/chart">
            <c:ext xmlns:c16="http://schemas.microsoft.com/office/drawing/2014/chart" uri="{C3380CC4-5D6E-409C-BE32-E72D297353CC}">
              <c16:uniqueId val="{00000001-5BA7-47B8-AAB5-11A8CF9398FB}"/>
            </c:ext>
          </c:extLst>
        </c:ser>
        <c:dLbls>
          <c:showLegendKey val="0"/>
          <c:showVal val="0"/>
          <c:showCatName val="0"/>
          <c:showSerName val="0"/>
          <c:showPercent val="0"/>
          <c:showBubbleSize val="0"/>
        </c:dLbls>
        <c:gapWidth val="150"/>
        <c:overlap val="100"/>
        <c:axId val="213367576"/>
        <c:axId val="213367968"/>
      </c:barChart>
      <c:catAx>
        <c:axId val="21336757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j-lt"/>
                <a:ea typeface="+mn-ea"/>
                <a:cs typeface="+mn-cs"/>
              </a:defRPr>
            </a:pPr>
            <a:endParaRPr lang="de-DE"/>
          </a:p>
        </c:txPr>
        <c:crossAx val="213367968"/>
        <c:crosses val="autoZero"/>
        <c:auto val="1"/>
        <c:lblAlgn val="ctr"/>
        <c:lblOffset val="100"/>
        <c:noMultiLvlLbl val="0"/>
      </c:catAx>
      <c:valAx>
        <c:axId val="213367968"/>
        <c:scaling>
          <c:orientation val="minMax"/>
        </c:scaling>
        <c:delete val="1"/>
        <c:axPos val="b"/>
        <c:numFmt formatCode="General" sourceLinked="1"/>
        <c:majorTickMark val="none"/>
        <c:minorTickMark val="none"/>
        <c:tickLblPos val="nextTo"/>
        <c:crossAx val="213367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BE5F0-BF4E-404E-B7D4-8A433F3D20F1}" type="datetimeFigureOut">
              <a:rPr lang="en-US" smtClean="0"/>
              <a:t>3/15/2019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AB7215-BD19-47F5-BD01-D221D286AB87}" type="slidenum">
              <a:rPr lang="en-US" smtClean="0"/>
              <a:t>‹#›</a:t>
            </a:fld>
            <a:endParaRPr lang="en-US" dirty="0"/>
          </a:p>
        </p:txBody>
      </p:sp>
    </p:spTree>
    <p:extLst>
      <p:ext uri="{BB962C8B-B14F-4D97-AF65-F5344CB8AC3E}">
        <p14:creationId xmlns:p14="http://schemas.microsoft.com/office/powerpoint/2010/main" val="1143862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NML/SFSA have worked in seven of the top COMESA implementers, and 2 of the top SADC implementers. Of course this does not tell the whole story for implementation, but it does provide some interesting data on what further engagement might produce</a:t>
            </a:r>
          </a:p>
          <a:p>
            <a:endParaRPr lang="en-US" dirty="0"/>
          </a:p>
        </p:txBody>
      </p:sp>
      <p:sp>
        <p:nvSpPr>
          <p:cNvPr id="4" name="Slide Number Placeholder 3"/>
          <p:cNvSpPr>
            <a:spLocks noGrp="1"/>
          </p:cNvSpPr>
          <p:nvPr>
            <p:ph type="sldNum" sz="quarter" idx="5"/>
          </p:nvPr>
        </p:nvSpPr>
        <p:spPr/>
        <p:txBody>
          <a:bodyPr/>
          <a:lstStyle/>
          <a:p>
            <a:fld id="{8AD15BF9-AD1E-4724-BBCC-958585B6778E}" type="slidenum">
              <a:rPr lang="en-US" smtClean="0"/>
              <a:t>7</a:t>
            </a:fld>
            <a:endParaRPr lang="en-US" dirty="0"/>
          </a:p>
        </p:txBody>
      </p:sp>
    </p:spTree>
    <p:extLst>
      <p:ext uri="{BB962C8B-B14F-4D97-AF65-F5344CB8AC3E}">
        <p14:creationId xmlns:p14="http://schemas.microsoft.com/office/powerpoint/2010/main" val="368102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process for variety release and registration in the COMESA Variety Catalogue is set forth in </a:t>
            </a:r>
            <a:r>
              <a:rPr lang="en-US" sz="1200" b="1" kern="1200" dirty="0">
                <a:solidFill>
                  <a:schemeClr val="tx1"/>
                </a:solidFill>
                <a:effectLst/>
                <a:latin typeface="+mn-lt"/>
                <a:ea typeface="+mn-ea"/>
                <a:cs typeface="+mn-cs"/>
              </a:rPr>
              <a:t>Chapter 4 </a:t>
            </a:r>
            <a:r>
              <a:rPr lang="en-US" sz="1200" kern="1200" dirty="0">
                <a:solidFill>
                  <a:schemeClr val="tx1"/>
                </a:solidFill>
                <a:effectLst/>
                <a:latin typeface="+mn-lt"/>
                <a:ea typeface="+mn-ea"/>
                <a:cs typeface="+mn-cs"/>
              </a:rPr>
              <a:t>of the COMESA Seed Regulations. Within COMESA, ACTESA coordinates regional variety applications. New and existing seed varieties are entered into the COMESA Variety Catalogue provided that certain conditions have been met; requirements fall within three tiers according to the COMESA rules on variety release and registration: (1) new varieties that have not been registered and released in any COMESA country; (2) a variety that was registered and released in one COMESA country prior to launch of the COMESA Variety Catalogue in 2015; and (3) varieties that were registered and released in at least two COMESA countries prior to launch of the COMESA Variety Catalogue in 2015.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all cases, varieties must show proof of satisfactory testing for: </a:t>
            </a:r>
          </a:p>
          <a:p>
            <a:r>
              <a:rPr lang="en-US" sz="1200" kern="1200" dirty="0">
                <a:solidFill>
                  <a:schemeClr val="tx1"/>
                </a:solidFill>
                <a:effectLst/>
                <a:latin typeface="+mn-lt"/>
                <a:ea typeface="+mn-ea"/>
                <a:cs typeface="+mn-cs"/>
              </a:rPr>
              <a:t> </a:t>
            </a:r>
          </a:p>
          <a:p>
            <a:pPr lvl="2"/>
            <a:r>
              <a:rPr lang="en-US" sz="1200" b="1" kern="1200" dirty="0">
                <a:solidFill>
                  <a:schemeClr val="tx1"/>
                </a:solidFill>
                <a:effectLst/>
                <a:latin typeface="+mn-lt"/>
                <a:ea typeface="+mn-ea"/>
                <a:cs typeface="+mn-cs"/>
              </a:rPr>
              <a:t>Distinctness, Uniformity, and Stability (DUS)</a:t>
            </a:r>
            <a:r>
              <a:rPr lang="en-US" sz="1200" b="0" kern="1200" dirty="0">
                <a:solidFill>
                  <a:schemeClr val="tx1"/>
                </a:solidFill>
                <a:effectLst/>
                <a:latin typeface="+mn-lt"/>
                <a:ea typeface="+mn-ea"/>
                <a:cs typeface="+mn-cs"/>
              </a:rPr>
              <a:t> in accordance with the guidelines of the Union for the Protection of New Varieties (UPOV); and</a:t>
            </a:r>
            <a:endParaRPr lang="en-US" sz="1200" b="1" kern="1200" dirty="0">
              <a:solidFill>
                <a:schemeClr val="tx1"/>
              </a:solidFill>
              <a:effectLst/>
              <a:latin typeface="+mn-lt"/>
              <a:ea typeface="+mn-ea"/>
              <a:cs typeface="+mn-cs"/>
            </a:endParaRPr>
          </a:p>
          <a:p>
            <a:pPr lvl="2"/>
            <a:r>
              <a:rPr lang="en-US" sz="1200" b="1" kern="1200" dirty="0">
                <a:solidFill>
                  <a:schemeClr val="tx1"/>
                </a:solidFill>
                <a:effectLst/>
                <a:latin typeface="+mn-lt"/>
                <a:ea typeface="+mn-ea"/>
                <a:cs typeface="+mn-cs"/>
              </a:rPr>
              <a:t>Value for Cultivation or Use (VCU)</a:t>
            </a:r>
            <a:r>
              <a:rPr lang="en-US" sz="1200" b="0" kern="1200" dirty="0">
                <a:solidFill>
                  <a:schemeClr val="tx1"/>
                </a:solidFill>
                <a:effectLst/>
                <a:latin typeface="+mn-lt"/>
                <a:ea typeface="+mn-ea"/>
                <a:cs typeface="+mn-cs"/>
              </a:rPr>
              <a:t> or </a:t>
            </a:r>
            <a:r>
              <a:rPr lang="en-US" sz="1200" b="1" kern="1200" dirty="0">
                <a:solidFill>
                  <a:schemeClr val="tx1"/>
                </a:solidFill>
                <a:effectLst/>
                <a:latin typeface="+mn-lt"/>
                <a:ea typeface="+mn-ea"/>
                <a:cs typeface="+mn-cs"/>
              </a:rPr>
              <a:t>National Performance Tests (NPT)</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New varieties (tier 1) must show results of two seasons of testing for both DUS and VCU and proof of release and registration in two COMESA Member States. Registration applications for new varieties must also include the suggested variety name (or “denomination”) and a reference sample provided to the relevant National Seed Authority. National Seed Authorities may set minimum requirements for: germination, species and analytical purity, health, and moisture content of seed submitted as a reference sample. </a:t>
            </a: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Varieties that have been registered and released in one COMESA Member State (tier 2) are eligible for an expedited or “fast track” process, where only one season of DUS and VCU testing is required (confirmation test), along with DUS and VCU information from the original Member State. Proof of release in a second Member State is also required.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variety has already been registered and released in at least two COMESA Member States (tier 3), no additional testing is required, and an application can be made for immediate entry in the COMESA Variety Catalogue, provided that the application contains the necessary DUS and VCU data. </a:t>
            </a:r>
            <a:r>
              <a:rPr lang="en-US" sz="1200" i="1" kern="1200" dirty="0">
                <a:solidFill>
                  <a:schemeClr val="tx1"/>
                </a:solidFill>
                <a:effectLst/>
                <a:latin typeface="+mn-lt"/>
                <a:ea typeface="+mn-ea"/>
                <a:cs typeface="+mn-cs"/>
              </a:rPr>
              <a:t>Table 2 </a:t>
            </a:r>
            <a:r>
              <a:rPr lang="en-US" sz="1200" kern="1200" dirty="0">
                <a:solidFill>
                  <a:schemeClr val="tx1"/>
                </a:solidFill>
                <a:effectLst/>
                <a:latin typeface="+mn-lt"/>
                <a:ea typeface="+mn-ea"/>
                <a:cs typeface="+mn-cs"/>
              </a:rPr>
              <a:t>below provides a comparison of each process. </a:t>
            </a:r>
          </a:p>
        </p:txBody>
      </p:sp>
      <p:sp>
        <p:nvSpPr>
          <p:cNvPr id="4" name="Slide Number Placeholder 3"/>
          <p:cNvSpPr>
            <a:spLocks noGrp="1"/>
          </p:cNvSpPr>
          <p:nvPr>
            <p:ph type="sldNum" sz="quarter" idx="5"/>
          </p:nvPr>
        </p:nvSpPr>
        <p:spPr/>
        <p:txBody>
          <a:bodyPr/>
          <a:lstStyle/>
          <a:p>
            <a:fld id="{8AD15BF9-AD1E-4724-BBCC-958585B6778E}" type="slidenum">
              <a:rPr lang="en-US" smtClean="0"/>
              <a:t>10</a:t>
            </a:fld>
            <a:endParaRPr lang="en-US"/>
          </a:p>
        </p:txBody>
      </p:sp>
    </p:spTree>
    <p:extLst>
      <p:ext uri="{BB962C8B-B14F-4D97-AF65-F5344CB8AC3E}">
        <p14:creationId xmlns:p14="http://schemas.microsoft.com/office/powerpoint/2010/main" val="296198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B6277-1DF7-6045-AF4A-AEE110AB4387}" type="slidenum">
              <a:rPr lang="en-US" smtClean="0"/>
              <a:t>25</a:t>
            </a:fld>
            <a:endParaRPr lang="en-US" dirty="0"/>
          </a:p>
        </p:txBody>
      </p:sp>
    </p:spTree>
    <p:extLst>
      <p:ext uri="{BB962C8B-B14F-4D97-AF65-F5344CB8AC3E}">
        <p14:creationId xmlns:p14="http://schemas.microsoft.com/office/powerpoint/2010/main" val="419458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5"/>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6580094" y="18826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spTree>
    <p:extLst>
      <p:ext uri="{BB962C8B-B14F-4D97-AF65-F5344CB8AC3E}">
        <p14:creationId xmlns:p14="http://schemas.microsoft.com/office/powerpoint/2010/main" val="239034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5487988"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xmlns="" id="{6597491E-9493-40D0-9654-979D7A0178F4}"/>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59301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dirty="0"/>
              <a:t>Click icon to add picture</a:t>
            </a:r>
            <a:endParaRPr dirty="0"/>
          </a:p>
        </p:txBody>
      </p:sp>
      <p:pic>
        <p:nvPicPr>
          <p:cNvPr id="7" name="Picture 6">
            <a:extLst>
              <a:ext uri="{FF2B5EF4-FFF2-40B4-BE49-F238E27FC236}">
                <a16:creationId xmlns:a16="http://schemas.microsoft.com/office/drawing/2014/main" xmlns="" id="{3B8A20C5-D32D-444F-A96A-719BF42CE5BA}"/>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947436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dirty="0"/>
              <a:t>Click icon to add picture</a:t>
            </a:r>
            <a:endParaRPr dirty="0"/>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dirty="0"/>
              <a:t>Click icon to add picture</a:t>
            </a:r>
            <a:endParaRPr dirty="0"/>
          </a:p>
        </p:txBody>
      </p:sp>
      <p:pic>
        <p:nvPicPr>
          <p:cNvPr id="8" name="Picture 7">
            <a:extLst>
              <a:ext uri="{FF2B5EF4-FFF2-40B4-BE49-F238E27FC236}">
                <a16:creationId xmlns:a16="http://schemas.microsoft.com/office/drawing/2014/main" xmlns="" id="{CD45622E-3D39-406E-B9D9-A4CCB0591D4D}"/>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6017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914400" y="5002307"/>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dirty="0"/>
              <a:t>Click icon to add picture</a:t>
            </a:r>
            <a:endParaRPr dirty="0"/>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dirty="0"/>
              <a:t>Click icon to add picture</a:t>
            </a:r>
            <a:endParaRPr dirty="0"/>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dirty="0"/>
              <a:t>Click icon to add picture</a:t>
            </a:r>
            <a:endParaRPr dirty="0"/>
          </a:p>
        </p:txBody>
      </p:sp>
      <p:pic>
        <p:nvPicPr>
          <p:cNvPr id="10" name="Picture 9">
            <a:extLst>
              <a:ext uri="{FF2B5EF4-FFF2-40B4-BE49-F238E27FC236}">
                <a16:creationId xmlns:a16="http://schemas.microsoft.com/office/drawing/2014/main" xmlns="" id="{5374EDBA-992E-4269-A189-F797BEDAE1D0}"/>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331971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xmlns="" id="{A72A142D-808A-4798-A6BB-FDA8BD7EFA18}"/>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70629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xmlns="" id="{1DF5DA6F-DEC4-444A-BFA7-A8486BE50DBC}"/>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73201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a:t>Click to edit Master title style</a:t>
            </a:r>
            <a:endParaRPr/>
          </a:p>
        </p:txBody>
      </p:sp>
      <p:sp>
        <p:nvSpPr>
          <p:cNvPr id="3" name="Subtitle 2"/>
          <p:cNvSpPr>
            <a:spLocks noGrp="1"/>
          </p:cNvSpPr>
          <p:nvPr>
            <p:ph type="subTitle" idx="1"/>
          </p:nvPr>
        </p:nvSpPr>
        <p:spPr>
          <a:xfrm>
            <a:off x="914400" y="3034555"/>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15" name="Picture 14">
            <a:extLst>
              <a:ext uri="{FF2B5EF4-FFF2-40B4-BE49-F238E27FC236}">
                <a16:creationId xmlns:a16="http://schemas.microsoft.com/office/drawing/2014/main" xmlns="" id="{3A48DB22-51DE-4354-A8E7-50FB27F0865E}"/>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63971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xmlns="" id="{FDA31EB8-5C34-4001-9868-5E645A010CF8}"/>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92104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endParaRPr lang="en-US" dirty="0"/>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dirty="0"/>
              <a:t>Click icon to add picture</a:t>
            </a:r>
            <a:endParaRPr dirty="0"/>
          </a:p>
        </p:txBody>
      </p:sp>
      <p:pic>
        <p:nvPicPr>
          <p:cNvPr id="8" name="Picture 7">
            <a:extLst>
              <a:ext uri="{FF2B5EF4-FFF2-40B4-BE49-F238E27FC236}">
                <a16:creationId xmlns:a16="http://schemas.microsoft.com/office/drawing/2014/main" xmlns="" id="{0F2F5224-2090-48E5-95BB-4B03C1523895}"/>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41671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xmlns="" id="{49BF8E5D-73DC-494A-A150-CB78CFBE200F}"/>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25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xmlns="" id="{4C2C0F77-198A-43F4-BEAD-39150459F7FA}"/>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79606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0588" y="2017715"/>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5147534" y="2017715"/>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a:xfrm>
            <a:off x="1120588" y="188261"/>
            <a:ext cx="2895600" cy="365125"/>
          </a:xfrm>
        </p:spPr>
        <p:txBody>
          <a:bodyPr/>
          <a:lstStyle/>
          <a:p>
            <a:endParaRPr lang="en-US" dirty="0"/>
          </a:p>
        </p:txBody>
      </p:sp>
      <p:sp>
        <p:nvSpPr>
          <p:cNvPr id="9" name="Slide Number Placeholder 8"/>
          <p:cNvSpPr>
            <a:spLocks noGrp="1"/>
          </p:cNvSpPr>
          <p:nvPr>
            <p:ph type="sldNum" sz="quarter" idx="12"/>
          </p:nvPr>
        </p:nvSpPr>
        <p:spPr/>
        <p:txBody>
          <a:bodyPr/>
          <a:lstStyle/>
          <a:p>
            <a:fld id="{F0C29B25-EB4B-4067-8BFB-E8027550C203}" type="slidenum">
              <a:rPr lang="en-US" smtClean="0"/>
              <a:t>‹#›</a:t>
            </a:fld>
            <a:endParaRPr lang="en-US" dirty="0"/>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59B2E2DA-49F0-420E-B75E-419DD3FCEC7C}"/>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71144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C29B25-EB4B-4067-8BFB-E8027550C203}" type="slidenum">
              <a:rPr lang="en-US" smtClean="0"/>
              <a:t>‹#›</a:t>
            </a:fld>
            <a:endParaRPr lang="en-US" dirty="0"/>
          </a:p>
        </p:txBody>
      </p:sp>
      <p:pic>
        <p:nvPicPr>
          <p:cNvPr id="7" name="Picture 6">
            <a:extLst>
              <a:ext uri="{FF2B5EF4-FFF2-40B4-BE49-F238E27FC236}">
                <a16:creationId xmlns:a16="http://schemas.microsoft.com/office/drawing/2014/main" xmlns="" id="{04CC6792-5BF9-44A9-9443-6EBEBFC360E0}"/>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12153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C29B25-EB4B-4067-8BFB-E8027550C203}" type="slidenum">
              <a:rPr lang="en-US" smtClean="0"/>
              <a:t>‹#›</a:t>
            </a:fld>
            <a:endParaRPr lang="en-US" dirty="0"/>
          </a:p>
        </p:txBody>
      </p:sp>
      <p:pic>
        <p:nvPicPr>
          <p:cNvPr id="5" name="Picture 4">
            <a:extLst>
              <a:ext uri="{FF2B5EF4-FFF2-40B4-BE49-F238E27FC236}">
                <a16:creationId xmlns:a16="http://schemas.microsoft.com/office/drawing/2014/main" xmlns="" id="{FDB4F110-9C97-43DB-8860-80406DFB5065}"/>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3712788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5147534" y="2590802"/>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C29B25-EB4B-4067-8BFB-E8027550C203}" type="slidenum">
              <a:rPr lang="en-US" smtClean="0"/>
              <a:t>‹#›</a:t>
            </a:fld>
            <a:endParaRPr lang="en-US" dirty="0"/>
          </a:p>
        </p:txBody>
      </p:sp>
      <p:pic>
        <p:nvPicPr>
          <p:cNvPr id="8" name="Picture 7">
            <a:extLst>
              <a:ext uri="{FF2B5EF4-FFF2-40B4-BE49-F238E27FC236}">
                <a16:creationId xmlns:a16="http://schemas.microsoft.com/office/drawing/2014/main" xmlns="" id="{8080DA15-427C-4D4E-B27C-198E9B66FDD5}"/>
              </a:ext>
            </a:extLst>
          </p:cNvPr>
          <p:cNvPicPr/>
          <p:nvPr/>
        </p:nvPicPr>
        <p:blipFill rotWithShape="1">
          <a:blip r:embed="rId2" cstate="email">
            <a:extLst>
              <a:ext uri="{28A0092B-C50C-407E-A947-70E740481C1C}">
                <a14:useLocalDpi xmlns:a14="http://schemas.microsoft.com/office/drawing/2010/main" val="0"/>
              </a:ext>
            </a:extLst>
          </a:blip>
          <a:srcRect l="6708" r="8224"/>
          <a:stretch/>
        </p:blipFill>
        <p:spPr>
          <a:xfrm>
            <a:off x="6482974" y="77135"/>
            <a:ext cx="2430840" cy="952500"/>
          </a:xfrm>
          <a:prstGeom prst="rect">
            <a:avLst/>
          </a:prstGeom>
        </p:spPr>
      </p:pic>
    </p:spTree>
    <p:extLst>
      <p:ext uri="{BB962C8B-B14F-4D97-AF65-F5344CB8AC3E}">
        <p14:creationId xmlns:p14="http://schemas.microsoft.com/office/powerpoint/2010/main" val="174749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23856"/>
            <a:ext cx="8913813"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114424" y="2595564"/>
            <a:ext cx="7610476" cy="367076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120588" y="188261"/>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789894" y="6569077"/>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F0C29B25-EB4B-4067-8BFB-E8027550C203}" type="slidenum">
              <a:rPr lang="en-US" smtClean="0"/>
              <a:t>‹#›</a:t>
            </a:fld>
            <a:endParaRPr lang="en-US" dirty="0"/>
          </a:p>
        </p:txBody>
      </p:sp>
      <p:sp>
        <p:nvSpPr>
          <p:cNvPr id="8" name="Rectangle 7"/>
          <p:cNvSpPr/>
          <p:nvPr/>
        </p:nvSpPr>
        <p:spPr>
          <a:xfrm>
            <a:off x="914401"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pic>
        <p:nvPicPr>
          <p:cNvPr id="12" name="Picture 11"/>
          <p:cNvPicPr/>
          <p:nvPr/>
        </p:nvPicPr>
        <p:blipFill rotWithShape="1">
          <a:blip r:embed="rId18" cstate="email">
            <a:extLst>
              <a:ext uri="{28A0092B-C50C-407E-A947-70E740481C1C}">
                <a14:useLocalDpi xmlns:a14="http://schemas.microsoft.com/office/drawing/2010/main" val="0"/>
              </a:ext>
            </a:extLst>
          </a:blip>
          <a:srcRect l="6708" r="8224"/>
          <a:stretch/>
        </p:blipFill>
        <p:spPr>
          <a:xfrm>
            <a:off x="6581937" y="167074"/>
            <a:ext cx="2430840" cy="952500"/>
          </a:xfrm>
          <a:prstGeom prst="rect">
            <a:avLst/>
          </a:prstGeom>
        </p:spPr>
      </p:pic>
    </p:spTree>
    <p:extLst>
      <p:ext uri="{BB962C8B-B14F-4D97-AF65-F5344CB8AC3E}">
        <p14:creationId xmlns:p14="http://schemas.microsoft.com/office/powerpoint/2010/main" val="54214377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705" r:id="rId16"/>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hyperlink" Target="http://experimentosnacozinha.blogspot.com/2012/01/batata-cerosa-x-farinhenta.html"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commons.wikimedia.org/wiki/file:rice_diversity.jpg"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7" Type="http://schemas.openxmlformats.org/officeDocument/2006/relationships/hyperlink" Target="https://creativecommons.org/licenses/by/3.0/" TargetMode="External"/><Relationship Id="rId2" Type="http://schemas.openxmlformats.org/officeDocument/2006/relationships/hyperlink" Target="http://www.firstconcepts.com/close-the-sale/" TargetMode="External"/><Relationship Id="rId1" Type="http://schemas.openxmlformats.org/officeDocument/2006/relationships/slideLayout" Target="../slideLayouts/slideLayout2.xml"/><Relationship Id="rId6" Type="http://schemas.openxmlformats.org/officeDocument/2006/relationships/hyperlink" Target="http://thefunstons.com/?p=1991" TargetMode="External"/><Relationship Id="rId5" Type="http://schemas.openxmlformats.org/officeDocument/2006/relationships/image" Target="../media/image16.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www.firstconcepts.com/close-the-sal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howtoworkfromhome-demi.blogspot.com/p/questions-and-answer-board.html" TargetMode="External"/><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kkuhlmann@newmarketslab.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newmarketslab.org/" TargetMode="External"/><Relationship Id="rId5" Type="http://schemas.openxmlformats.org/officeDocument/2006/relationships/hyperlink" Target="mailto:mail@newmarketslab.org" TargetMode="External"/><Relationship Id="rId4" Type="http://schemas.openxmlformats.org/officeDocument/2006/relationships/hyperlink" Target="mailto:analinya@newmarketslab.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3.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BB2F7-56F7-4A62-AD86-ABA927B6F30D}"/>
              </a:ext>
            </a:extLst>
          </p:cNvPr>
          <p:cNvSpPr>
            <a:spLocks noGrp="1"/>
          </p:cNvSpPr>
          <p:nvPr>
            <p:ph type="ctrTitle"/>
          </p:nvPr>
        </p:nvSpPr>
        <p:spPr>
          <a:xfrm>
            <a:off x="0" y="1889393"/>
            <a:ext cx="8915400" cy="1145750"/>
          </a:xfrm>
        </p:spPr>
        <p:txBody>
          <a:bodyPr>
            <a:normAutofit fontScale="90000"/>
          </a:bodyPr>
          <a:lstStyle/>
          <a:p>
            <a:r>
              <a:rPr lang="en-US" dirty="0"/>
              <a:t>Plant Variety Registration and Licensing Agreements </a:t>
            </a:r>
          </a:p>
        </p:txBody>
      </p:sp>
      <p:sp>
        <p:nvSpPr>
          <p:cNvPr id="3" name="Subtitle 2">
            <a:extLst>
              <a:ext uri="{FF2B5EF4-FFF2-40B4-BE49-F238E27FC236}">
                <a16:creationId xmlns:a16="http://schemas.microsoft.com/office/drawing/2014/main" xmlns="" id="{6C2DDA0D-1CDF-4C31-9AC3-75DA4B8E3BDE}"/>
              </a:ext>
            </a:extLst>
          </p:cNvPr>
          <p:cNvSpPr>
            <a:spLocks noGrp="1"/>
          </p:cNvSpPr>
          <p:nvPr>
            <p:ph type="subTitle" idx="1"/>
          </p:nvPr>
        </p:nvSpPr>
        <p:spPr/>
        <p:txBody>
          <a:bodyPr/>
          <a:lstStyle/>
          <a:p>
            <a:endParaRPr lang="en-US" dirty="0"/>
          </a:p>
          <a:p>
            <a:r>
              <a:rPr lang="en-US" b="1" dirty="0"/>
              <a:t>AFSTA Congress Special Interest Groups Meeting</a:t>
            </a:r>
            <a:endParaRPr lang="en-US" dirty="0"/>
          </a:p>
          <a:p>
            <a:r>
              <a:rPr lang="en-US" b="1" i="1" dirty="0"/>
              <a:t>Date: </a:t>
            </a:r>
            <a:r>
              <a:rPr lang="en-US" i="1" dirty="0"/>
              <a:t>5</a:t>
            </a:r>
            <a:r>
              <a:rPr lang="en-US" i="1" baseline="30000" dirty="0"/>
              <a:t>th</a:t>
            </a:r>
            <a:r>
              <a:rPr lang="en-US" i="1" dirty="0"/>
              <a:t> March 2019 </a:t>
            </a:r>
            <a:endParaRPr lang="en-US" dirty="0"/>
          </a:p>
          <a:p>
            <a:r>
              <a:rPr lang="en-US" b="1" i="1" dirty="0"/>
              <a:t>Place: </a:t>
            </a:r>
            <a:r>
              <a:rPr lang="en-US" i="1" dirty="0"/>
              <a:t>Mombasa, Kenya </a:t>
            </a:r>
          </a:p>
          <a:p>
            <a:r>
              <a:rPr lang="en-US" i="1" dirty="0"/>
              <a:t>Katrin Kuhlmann, President and Founder, New Markets Lab</a:t>
            </a:r>
            <a:endParaRPr lang="en-US" dirty="0"/>
          </a:p>
        </p:txBody>
      </p:sp>
      <p:pic>
        <p:nvPicPr>
          <p:cNvPr id="5" name="Picture 4">
            <a:extLst>
              <a:ext uri="{FF2B5EF4-FFF2-40B4-BE49-F238E27FC236}">
                <a16:creationId xmlns:a16="http://schemas.microsoft.com/office/drawing/2014/main" xmlns="" id="{75E12028-B06A-4A2F-A424-1D6CA4F1F39F}"/>
              </a:ext>
            </a:extLst>
          </p:cNvPr>
          <p:cNvPicPr>
            <a:picLocks noChangeAspect="1"/>
          </p:cNvPicPr>
          <p:nvPr/>
        </p:nvPicPr>
        <p:blipFill>
          <a:blip r:embed="rId2"/>
          <a:stretch>
            <a:fillRect/>
          </a:stretch>
        </p:blipFill>
        <p:spPr>
          <a:xfrm>
            <a:off x="369065" y="172554"/>
            <a:ext cx="1794042" cy="894685"/>
          </a:xfrm>
          <a:prstGeom prst="rect">
            <a:avLst/>
          </a:prstGeom>
        </p:spPr>
      </p:pic>
    </p:spTree>
    <p:extLst>
      <p:ext uri="{BB962C8B-B14F-4D97-AF65-F5344CB8AC3E}">
        <p14:creationId xmlns:p14="http://schemas.microsoft.com/office/powerpoint/2010/main" val="392155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FD58F7-1232-4105-84DA-01D0CF0D3720}"/>
              </a:ext>
            </a:extLst>
          </p:cNvPr>
          <p:cNvSpPr>
            <a:spLocks noGrp="1"/>
          </p:cNvSpPr>
          <p:nvPr>
            <p:ph type="title"/>
          </p:nvPr>
        </p:nvSpPr>
        <p:spPr/>
        <p:txBody>
          <a:bodyPr>
            <a:normAutofit fontScale="90000"/>
          </a:bodyPr>
          <a:lstStyle/>
          <a:p>
            <a:r>
              <a:rPr lang="en-US" dirty="0"/>
              <a:t>COMESA Variety Release and Registration Requirements </a:t>
            </a:r>
          </a:p>
        </p:txBody>
      </p:sp>
      <p:pic>
        <p:nvPicPr>
          <p:cNvPr id="6" name="Content Placeholder 5" descr="A screenshot of a cell phone&#10;&#10;Description automatically generated">
            <a:extLst>
              <a:ext uri="{FF2B5EF4-FFF2-40B4-BE49-F238E27FC236}">
                <a16:creationId xmlns:a16="http://schemas.microsoft.com/office/drawing/2014/main" xmlns="" id="{56368758-47A3-4530-B568-699C22AE764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899" t="3281"/>
          <a:stretch/>
        </p:blipFill>
        <p:spPr>
          <a:xfrm>
            <a:off x="767443" y="2391379"/>
            <a:ext cx="7860844" cy="3874483"/>
          </a:xfrm>
        </p:spPr>
      </p:pic>
    </p:spTree>
    <p:extLst>
      <p:ext uri="{BB962C8B-B14F-4D97-AF65-F5344CB8AC3E}">
        <p14:creationId xmlns:p14="http://schemas.microsoft.com/office/powerpoint/2010/main" val="47642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E1763-A5A9-4BEA-829E-E0697F2855D2}"/>
              </a:ext>
            </a:extLst>
          </p:cNvPr>
          <p:cNvSpPr>
            <a:spLocks noGrp="1"/>
          </p:cNvSpPr>
          <p:nvPr>
            <p:ph type="title"/>
          </p:nvPr>
        </p:nvSpPr>
        <p:spPr/>
        <p:txBody>
          <a:bodyPr/>
          <a:lstStyle/>
          <a:p>
            <a:r>
              <a:rPr lang="en-US" dirty="0"/>
              <a:t>IP Licensing - Background </a:t>
            </a:r>
          </a:p>
        </p:txBody>
      </p:sp>
      <p:sp>
        <p:nvSpPr>
          <p:cNvPr id="3" name="Content Placeholder 2">
            <a:extLst>
              <a:ext uri="{FF2B5EF4-FFF2-40B4-BE49-F238E27FC236}">
                <a16:creationId xmlns:a16="http://schemas.microsoft.com/office/drawing/2014/main" xmlns="" id="{13807D1C-5F7A-4E32-AEE4-E4A635FF1B3F}"/>
              </a:ext>
            </a:extLst>
          </p:cNvPr>
          <p:cNvSpPr>
            <a:spLocks noGrp="1"/>
          </p:cNvSpPr>
          <p:nvPr>
            <p:ph idx="1"/>
          </p:nvPr>
        </p:nvSpPr>
        <p:spPr>
          <a:xfrm>
            <a:off x="3356358" y="2463362"/>
            <a:ext cx="5220274" cy="3915404"/>
          </a:xfrm>
        </p:spPr>
        <p:txBody>
          <a:bodyPr>
            <a:normAutofit lnSpcReduction="10000"/>
          </a:bodyPr>
          <a:lstStyle/>
          <a:p>
            <a:r>
              <a:rPr lang="en-US" b="1" dirty="0"/>
              <a:t>A licensing agreement is essentially a contract between two entities, or “parties”</a:t>
            </a:r>
            <a:r>
              <a:rPr lang="en-US" dirty="0"/>
              <a:t> </a:t>
            </a:r>
          </a:p>
          <a:p>
            <a:r>
              <a:rPr lang="en-US" dirty="0"/>
              <a:t>Licensing allows for the transfer of technology from the inventor to the user, while still maintaining control of how the variety is used </a:t>
            </a:r>
          </a:p>
          <a:p>
            <a:r>
              <a:rPr lang="en-US" b="1" dirty="0"/>
              <a:t>Why enter into a licensing agreement? </a:t>
            </a:r>
          </a:p>
          <a:p>
            <a:pPr lvl="3"/>
            <a:r>
              <a:rPr lang="en-US" dirty="0"/>
              <a:t>If you are a seed company…?</a:t>
            </a:r>
            <a:endParaRPr lang="en-US" sz="1600" dirty="0"/>
          </a:p>
          <a:p>
            <a:pPr lvl="3"/>
            <a:r>
              <a:rPr lang="en-US" dirty="0"/>
              <a:t>If you are a research institute…?</a:t>
            </a:r>
          </a:p>
          <a:p>
            <a:pPr marL="0" indent="0">
              <a:buNone/>
            </a:pPr>
            <a:endParaRPr lang="en-US" dirty="0"/>
          </a:p>
          <a:p>
            <a:endParaRPr lang="en-US" dirty="0"/>
          </a:p>
          <a:p>
            <a:endParaRPr lang="en-US" dirty="0"/>
          </a:p>
          <a:p>
            <a:pPr marL="0" indent="0">
              <a:buNone/>
            </a:pPr>
            <a:endParaRPr lang="en-US" dirty="0"/>
          </a:p>
          <a:p>
            <a:endParaRPr lang="en-US" dirty="0"/>
          </a:p>
          <a:p>
            <a:endParaRPr lang="en-US" dirty="0"/>
          </a:p>
        </p:txBody>
      </p:sp>
      <p:sp>
        <p:nvSpPr>
          <p:cNvPr id="9" name="TextBox 8">
            <a:extLst>
              <a:ext uri="{FF2B5EF4-FFF2-40B4-BE49-F238E27FC236}">
                <a16:creationId xmlns:a16="http://schemas.microsoft.com/office/drawing/2014/main" xmlns="" id="{B2A6FBD6-8B39-4185-BBDB-4DC166BA199A}"/>
              </a:ext>
            </a:extLst>
          </p:cNvPr>
          <p:cNvSpPr txBox="1"/>
          <p:nvPr/>
        </p:nvSpPr>
        <p:spPr>
          <a:xfrm>
            <a:off x="129474" y="6592324"/>
            <a:ext cx="5370671" cy="230832"/>
          </a:xfrm>
          <a:prstGeom prst="rect">
            <a:avLst/>
          </a:prstGeom>
          <a:noFill/>
        </p:spPr>
        <p:txBody>
          <a:bodyPr wrap="square" rtlCol="0">
            <a:spAutoFit/>
          </a:bodyPr>
          <a:lstStyle/>
          <a:p>
            <a:r>
              <a:rPr lang="en-US" sz="900" dirty="0">
                <a:hlinkClick r:id="rId2" tooltip="http://experimentosnacozinha.blogspot.com/2012/01/batata-cerosa-x-farinhenta.html"/>
              </a:rPr>
              <a:t>This Photo</a:t>
            </a:r>
            <a:r>
              <a:rPr lang="en-US" sz="900" dirty="0"/>
              <a:t> by Unknown Author is licensed under </a:t>
            </a:r>
            <a:r>
              <a:rPr lang="en-US" sz="900" dirty="0">
                <a:hlinkClick r:id="rId3" tooltip="https://creativecommons.org/licenses/by-nc-sa/3.0/"/>
              </a:rPr>
              <a:t>CC BY-SA-NC</a:t>
            </a:r>
            <a:endParaRPr lang="en-US" sz="900" dirty="0"/>
          </a:p>
        </p:txBody>
      </p:sp>
      <p:pic>
        <p:nvPicPr>
          <p:cNvPr id="14" name="Picture 13" descr="A picture containing indoor, filled&#10;&#10;Description generated with high confidence">
            <a:extLst>
              <a:ext uri="{FF2B5EF4-FFF2-40B4-BE49-F238E27FC236}">
                <a16:creationId xmlns:a16="http://schemas.microsoft.com/office/drawing/2014/main" xmlns="" id="{3D00E1C3-572B-42D8-8E1B-798703F2793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84558" y="2038256"/>
            <a:ext cx="3036045" cy="4554068"/>
          </a:xfrm>
          <a:prstGeom prst="rect">
            <a:avLst/>
          </a:prstGeom>
        </p:spPr>
      </p:pic>
      <p:pic>
        <p:nvPicPr>
          <p:cNvPr id="6" name="Picture 5">
            <a:extLst>
              <a:ext uri="{FF2B5EF4-FFF2-40B4-BE49-F238E27FC236}">
                <a16:creationId xmlns:a16="http://schemas.microsoft.com/office/drawing/2014/main" xmlns="" id="{A445D808-A194-4F7F-B521-A19929C17932}"/>
              </a:ext>
            </a:extLst>
          </p:cNvPr>
          <p:cNvPicPr>
            <a:picLocks noChangeAspect="1"/>
          </p:cNvPicPr>
          <p:nvPr/>
        </p:nvPicPr>
        <p:blipFill>
          <a:blip r:embed="rId6"/>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80422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E1763-A5A9-4BEA-829E-E0697F2855D2}"/>
              </a:ext>
            </a:extLst>
          </p:cNvPr>
          <p:cNvSpPr>
            <a:spLocks noGrp="1"/>
          </p:cNvSpPr>
          <p:nvPr>
            <p:ph type="title"/>
          </p:nvPr>
        </p:nvSpPr>
        <p:spPr/>
        <p:txBody>
          <a:bodyPr>
            <a:normAutofit/>
          </a:bodyPr>
          <a:lstStyle/>
          <a:p>
            <a:r>
              <a:rPr lang="en-US" dirty="0"/>
              <a:t>IP Licensing – Rationales</a:t>
            </a:r>
          </a:p>
        </p:txBody>
      </p:sp>
      <p:sp>
        <p:nvSpPr>
          <p:cNvPr id="3" name="Content Placeholder 2">
            <a:extLst>
              <a:ext uri="{FF2B5EF4-FFF2-40B4-BE49-F238E27FC236}">
                <a16:creationId xmlns:a16="http://schemas.microsoft.com/office/drawing/2014/main" xmlns="" id="{13807D1C-5F7A-4E32-AEE4-E4A635FF1B3F}"/>
              </a:ext>
            </a:extLst>
          </p:cNvPr>
          <p:cNvSpPr>
            <a:spLocks noGrp="1"/>
          </p:cNvSpPr>
          <p:nvPr>
            <p:ph idx="1"/>
          </p:nvPr>
        </p:nvSpPr>
        <p:spPr>
          <a:xfrm>
            <a:off x="369065" y="2076935"/>
            <a:ext cx="6128395" cy="4180901"/>
          </a:xfrm>
        </p:spPr>
        <p:txBody>
          <a:bodyPr>
            <a:normAutofit/>
          </a:bodyPr>
          <a:lstStyle/>
          <a:p>
            <a:r>
              <a:rPr lang="en-US" dirty="0"/>
              <a:t>Transfer seed technology and increase opportunities for commercialization</a:t>
            </a:r>
          </a:p>
          <a:p>
            <a:r>
              <a:rPr lang="en-US" dirty="0"/>
              <a:t>Improve farmer access to diverse, high quality seed varieties</a:t>
            </a:r>
          </a:p>
          <a:p>
            <a:r>
              <a:rPr lang="en-US" dirty="0"/>
              <a:t>Allow variety owners the option to try new geographical markets with relatively           low upfront risk</a:t>
            </a:r>
          </a:p>
          <a:p>
            <a:r>
              <a:rPr lang="en-US" dirty="0"/>
              <a:t>Provide possible source of funding for     public research institutions</a:t>
            </a:r>
          </a:p>
          <a:p>
            <a:pPr marL="0" indent="0">
              <a:buNone/>
            </a:pPr>
            <a:endParaRPr lang="en-US" dirty="0"/>
          </a:p>
          <a:p>
            <a:endParaRPr lang="en-US" dirty="0"/>
          </a:p>
        </p:txBody>
      </p:sp>
      <p:sp>
        <p:nvSpPr>
          <p:cNvPr id="6" name="TextBox 5">
            <a:extLst>
              <a:ext uri="{FF2B5EF4-FFF2-40B4-BE49-F238E27FC236}">
                <a16:creationId xmlns:a16="http://schemas.microsoft.com/office/drawing/2014/main" xmlns="" id="{5EBB9270-BE4B-4191-A7CB-E53A089E6A14}"/>
              </a:ext>
            </a:extLst>
          </p:cNvPr>
          <p:cNvSpPr txBox="1"/>
          <p:nvPr/>
        </p:nvSpPr>
        <p:spPr>
          <a:xfrm>
            <a:off x="229288" y="7287829"/>
            <a:ext cx="2857500" cy="369332"/>
          </a:xfrm>
          <a:prstGeom prst="rect">
            <a:avLst/>
          </a:prstGeom>
          <a:noFill/>
        </p:spPr>
        <p:txBody>
          <a:bodyPr wrap="square" rtlCol="0">
            <a:spAutoFit/>
          </a:bodyPr>
          <a:lstStyle/>
          <a:p>
            <a:r>
              <a:rPr lang="en-US" sz="900" dirty="0">
                <a:hlinkClick r:id="rId2" tooltip="http://www.firstconcepts.com/close-the-sale/"/>
              </a:rPr>
              <a:t>This Photo</a:t>
            </a:r>
            <a:r>
              <a:rPr lang="en-US" sz="900" dirty="0"/>
              <a:t> by Unknown Author is licensed under </a:t>
            </a:r>
            <a:r>
              <a:rPr lang="en-US" sz="900" dirty="0">
                <a:hlinkClick r:id="rId3" tooltip="https://creativecommons.org/licenses/by-nc-nd/3.0/"/>
              </a:rPr>
              <a:t>CC BY-NC-ND</a:t>
            </a:r>
            <a:endParaRPr lang="en-US" sz="900" dirty="0"/>
          </a:p>
        </p:txBody>
      </p:sp>
      <p:pic>
        <p:nvPicPr>
          <p:cNvPr id="18" name="Picture 17">
            <a:extLst>
              <a:ext uri="{FF2B5EF4-FFF2-40B4-BE49-F238E27FC236}">
                <a16:creationId xmlns:a16="http://schemas.microsoft.com/office/drawing/2014/main" xmlns="" id="{EAA4C57A-9B9F-4D93-BFC7-141D07F3780F}"/>
              </a:ext>
            </a:extLst>
          </p:cNvPr>
          <p:cNvPicPr>
            <a:picLocks noChangeAspect="1"/>
          </p:cNvPicPr>
          <p:nvPr/>
        </p:nvPicPr>
        <p:blipFill>
          <a:blip r:embed="rId4"/>
          <a:stretch>
            <a:fillRect/>
          </a:stretch>
        </p:blipFill>
        <p:spPr>
          <a:xfrm>
            <a:off x="369065" y="167046"/>
            <a:ext cx="1794042" cy="894685"/>
          </a:xfrm>
          <a:prstGeom prst="rect">
            <a:avLst/>
          </a:prstGeom>
        </p:spPr>
      </p:pic>
      <p:pic>
        <p:nvPicPr>
          <p:cNvPr id="20" name="Picture 19" descr="A close up of a flower&#10;&#10;Description generated with high confidence">
            <a:extLst>
              <a:ext uri="{FF2B5EF4-FFF2-40B4-BE49-F238E27FC236}">
                <a16:creationId xmlns:a16="http://schemas.microsoft.com/office/drawing/2014/main" xmlns="" id="{AB7B0AE1-3036-4DAD-9C67-B740064AD9B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635437" y="4183529"/>
            <a:ext cx="3277449" cy="2305139"/>
          </a:xfrm>
          <a:prstGeom prst="rect">
            <a:avLst/>
          </a:prstGeom>
        </p:spPr>
      </p:pic>
      <p:sp>
        <p:nvSpPr>
          <p:cNvPr id="21" name="TextBox 20">
            <a:extLst>
              <a:ext uri="{FF2B5EF4-FFF2-40B4-BE49-F238E27FC236}">
                <a16:creationId xmlns:a16="http://schemas.microsoft.com/office/drawing/2014/main" xmlns="" id="{94D4D5AF-CF20-4924-A667-F1626ECED1D7}"/>
              </a:ext>
            </a:extLst>
          </p:cNvPr>
          <p:cNvSpPr txBox="1"/>
          <p:nvPr/>
        </p:nvSpPr>
        <p:spPr>
          <a:xfrm>
            <a:off x="5635438" y="6434390"/>
            <a:ext cx="3233644" cy="230832"/>
          </a:xfrm>
          <a:prstGeom prst="rect">
            <a:avLst/>
          </a:prstGeom>
          <a:noFill/>
        </p:spPr>
        <p:txBody>
          <a:bodyPr wrap="square" rtlCol="0">
            <a:spAutoFit/>
          </a:bodyPr>
          <a:lstStyle/>
          <a:p>
            <a:r>
              <a:rPr lang="en-US" sz="900" dirty="0">
                <a:hlinkClick r:id="rId6" tooltip="http://thefunstons.com/?p=1991"/>
              </a:rPr>
              <a:t>This Photo</a:t>
            </a:r>
            <a:r>
              <a:rPr lang="en-US" sz="900" dirty="0"/>
              <a:t> by Unknown Author is licensed under </a:t>
            </a:r>
            <a:r>
              <a:rPr lang="en-US" sz="900" dirty="0">
                <a:hlinkClick r:id="rId7" tooltip="https://creativecommons.org/licenses/by/3.0/"/>
              </a:rPr>
              <a:t>CC BY</a:t>
            </a:r>
            <a:endParaRPr lang="en-US" sz="900" dirty="0"/>
          </a:p>
        </p:txBody>
      </p:sp>
    </p:spTree>
    <p:extLst>
      <p:ext uri="{BB962C8B-B14F-4D97-AF65-F5344CB8AC3E}">
        <p14:creationId xmlns:p14="http://schemas.microsoft.com/office/powerpoint/2010/main" val="229528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FA1BF0-450B-493B-8004-7CA266CAAFF4}"/>
              </a:ext>
            </a:extLst>
          </p:cNvPr>
          <p:cNvSpPr>
            <a:spLocks noGrp="1"/>
          </p:cNvSpPr>
          <p:nvPr>
            <p:ph type="title"/>
          </p:nvPr>
        </p:nvSpPr>
        <p:spPr/>
        <p:txBody>
          <a:bodyPr>
            <a:normAutofit/>
          </a:bodyPr>
          <a:lstStyle/>
          <a:p>
            <a:r>
              <a:rPr lang="en-US" dirty="0"/>
              <a:t>Contractual Considerations </a:t>
            </a:r>
          </a:p>
        </p:txBody>
      </p:sp>
      <p:sp>
        <p:nvSpPr>
          <p:cNvPr id="3" name="Content Placeholder 2">
            <a:extLst>
              <a:ext uri="{FF2B5EF4-FFF2-40B4-BE49-F238E27FC236}">
                <a16:creationId xmlns:a16="http://schemas.microsoft.com/office/drawing/2014/main" xmlns="" id="{1ADC6535-7965-48FD-9EAD-3408B5008A73}"/>
              </a:ext>
            </a:extLst>
          </p:cNvPr>
          <p:cNvSpPr>
            <a:spLocks noGrp="1"/>
          </p:cNvSpPr>
          <p:nvPr>
            <p:ph idx="1"/>
          </p:nvPr>
        </p:nvSpPr>
        <p:spPr>
          <a:xfrm>
            <a:off x="160581" y="2050158"/>
            <a:ext cx="8552366" cy="4621701"/>
          </a:xfrm>
        </p:spPr>
        <p:txBody>
          <a:bodyPr>
            <a:noAutofit/>
          </a:bodyPr>
          <a:lstStyle/>
          <a:p>
            <a:r>
              <a:rPr lang="en-US" sz="1600" dirty="0"/>
              <a:t>The specific </a:t>
            </a:r>
            <a:r>
              <a:rPr lang="en-US" sz="1600" b="1" dirty="0"/>
              <a:t>terms</a:t>
            </a:r>
            <a:r>
              <a:rPr lang="en-US" sz="1600" dirty="0"/>
              <a:t>, or parts, of the licensing agreement depend upon the international, regional, and national legal frameworks of the relevant country</a:t>
            </a:r>
          </a:p>
          <a:p>
            <a:r>
              <a:rPr lang="en-US" sz="1600" dirty="0"/>
              <a:t>The legal/regulatory framework:</a:t>
            </a:r>
          </a:p>
          <a:p>
            <a:pPr lvl="1"/>
            <a:r>
              <a:rPr lang="en-US" sz="1600" dirty="0"/>
              <a:t>Impacts the strategies the licensor/licensee chooses to protect the variety</a:t>
            </a:r>
          </a:p>
          <a:p>
            <a:pPr lvl="1"/>
            <a:r>
              <a:rPr lang="en-US" sz="1600" dirty="0"/>
              <a:t>Governs should there be a dispute or breach of rights</a:t>
            </a:r>
          </a:p>
          <a:p>
            <a:r>
              <a:rPr lang="en-US" sz="1600" dirty="0"/>
              <a:t>Some countries in Africa follow a </a:t>
            </a:r>
            <a:r>
              <a:rPr lang="en-US" sz="1600" b="1" dirty="0"/>
              <a:t>common law system </a:t>
            </a:r>
            <a:r>
              <a:rPr lang="en-US" sz="1600" dirty="0"/>
              <a:t>and others a </a:t>
            </a:r>
            <a:r>
              <a:rPr lang="en-US" sz="1600" b="1" dirty="0"/>
              <a:t>civil law system</a:t>
            </a:r>
          </a:p>
          <a:p>
            <a:r>
              <a:rPr lang="en-US" sz="1600" dirty="0"/>
              <a:t>Some </a:t>
            </a:r>
            <a:r>
              <a:rPr lang="en-US" sz="1600" b="1" dirty="0"/>
              <a:t>common practices </a:t>
            </a:r>
            <a:r>
              <a:rPr lang="en-US" sz="1600" dirty="0"/>
              <a:t>exist in both systems, like the need to agree upon and carefully defining terms contained in the contract; this kind of information should be reflected in a licensing agreement (typically in the introductory section)</a:t>
            </a:r>
          </a:p>
          <a:p>
            <a:r>
              <a:rPr lang="en-US" sz="1600" dirty="0"/>
              <a:t>However, there are key differences between the two systems is that in a </a:t>
            </a:r>
            <a:r>
              <a:rPr lang="en-US" sz="1600" b="1" dirty="0"/>
              <a:t>civil law system defines a greater number of contractual terms by law </a:t>
            </a:r>
            <a:r>
              <a:rPr lang="en-US" sz="1600" dirty="0"/>
              <a:t>(contracts are shorter as a result), while </a:t>
            </a:r>
            <a:r>
              <a:rPr lang="en-US" sz="1600" b="1" dirty="0"/>
              <a:t>common law systems allow more freedom </a:t>
            </a:r>
            <a:r>
              <a:rPr lang="en-US" sz="1600" dirty="0"/>
              <a:t>for the contracting parties to define their own terms</a:t>
            </a:r>
          </a:p>
        </p:txBody>
      </p:sp>
      <p:pic>
        <p:nvPicPr>
          <p:cNvPr id="4" name="Picture 3">
            <a:extLst>
              <a:ext uri="{FF2B5EF4-FFF2-40B4-BE49-F238E27FC236}">
                <a16:creationId xmlns:a16="http://schemas.microsoft.com/office/drawing/2014/main" xmlns="" id="{55DC8C47-6A4C-44AC-B920-AD710DA0F64B}"/>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03914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7E1763-A5A9-4BEA-829E-E0697F2855D2}"/>
              </a:ext>
            </a:extLst>
          </p:cNvPr>
          <p:cNvSpPr>
            <a:spLocks noGrp="1"/>
          </p:cNvSpPr>
          <p:nvPr>
            <p:ph type="title"/>
          </p:nvPr>
        </p:nvSpPr>
        <p:spPr/>
        <p:txBody>
          <a:bodyPr>
            <a:normAutofit fontScale="90000"/>
          </a:bodyPr>
          <a:lstStyle/>
          <a:p>
            <a:r>
              <a:rPr lang="en-US" dirty="0"/>
              <a:t>IP Licensing – Elements of a Licensing Agreement </a:t>
            </a:r>
          </a:p>
        </p:txBody>
      </p:sp>
      <p:sp>
        <p:nvSpPr>
          <p:cNvPr id="3" name="Content Placeholder 2">
            <a:extLst>
              <a:ext uri="{FF2B5EF4-FFF2-40B4-BE49-F238E27FC236}">
                <a16:creationId xmlns:a16="http://schemas.microsoft.com/office/drawing/2014/main" xmlns="" id="{13807D1C-5F7A-4E32-AEE4-E4A635FF1B3F}"/>
              </a:ext>
            </a:extLst>
          </p:cNvPr>
          <p:cNvSpPr>
            <a:spLocks noGrp="1"/>
          </p:cNvSpPr>
          <p:nvPr>
            <p:ph idx="1"/>
          </p:nvPr>
        </p:nvSpPr>
        <p:spPr>
          <a:xfrm>
            <a:off x="369065" y="2076935"/>
            <a:ext cx="8774935" cy="4180901"/>
          </a:xfrm>
        </p:spPr>
        <p:txBody>
          <a:bodyPr>
            <a:normAutofit fontScale="92500" lnSpcReduction="10000"/>
          </a:bodyPr>
          <a:lstStyle/>
          <a:p>
            <a:r>
              <a:rPr lang="en-US" dirty="0"/>
              <a:t>Definitions (Parties, Terms, etc.)</a:t>
            </a:r>
          </a:p>
          <a:p>
            <a:r>
              <a:rPr lang="en-US" b="1" dirty="0"/>
              <a:t>License Type/Exclusivity</a:t>
            </a:r>
          </a:p>
          <a:p>
            <a:r>
              <a:rPr lang="en-US" b="1" dirty="0"/>
              <a:t>Territory/Scope</a:t>
            </a:r>
          </a:p>
          <a:p>
            <a:r>
              <a:rPr lang="en-US" b="1" dirty="0"/>
              <a:t>Compensation/Royalties</a:t>
            </a:r>
          </a:p>
          <a:p>
            <a:r>
              <a:rPr lang="en-US" b="1" dirty="0"/>
              <a:t>Termination and Dispute Resolution </a:t>
            </a:r>
          </a:p>
          <a:p>
            <a:r>
              <a:rPr lang="en-US" b="1" dirty="0"/>
              <a:t>Other Considerations</a:t>
            </a:r>
          </a:p>
          <a:p>
            <a:pPr lvl="1"/>
            <a:r>
              <a:rPr lang="en-US" dirty="0"/>
              <a:t>Sublicensing </a:t>
            </a:r>
          </a:p>
          <a:p>
            <a:pPr lvl="1"/>
            <a:r>
              <a:rPr lang="en-US" dirty="0"/>
              <a:t>Reporting</a:t>
            </a:r>
          </a:p>
          <a:p>
            <a:pPr lvl="1"/>
            <a:r>
              <a:rPr lang="en-US" dirty="0"/>
              <a:t>Flexible Clauses</a:t>
            </a:r>
          </a:p>
          <a:p>
            <a:pPr lvl="1"/>
            <a:r>
              <a:rPr lang="en-US" dirty="0"/>
              <a:t>Compulsory Licensing </a:t>
            </a:r>
          </a:p>
          <a:p>
            <a:pPr lvl="1"/>
            <a:endParaRPr lang="en-US" b="1" dirty="0"/>
          </a:p>
          <a:p>
            <a:endParaRPr lang="en-US" dirty="0"/>
          </a:p>
          <a:p>
            <a:pPr marL="0" indent="0">
              <a:buNone/>
            </a:pPr>
            <a:endParaRPr lang="en-US" dirty="0"/>
          </a:p>
        </p:txBody>
      </p:sp>
      <p:sp>
        <p:nvSpPr>
          <p:cNvPr id="6" name="TextBox 5">
            <a:extLst>
              <a:ext uri="{FF2B5EF4-FFF2-40B4-BE49-F238E27FC236}">
                <a16:creationId xmlns:a16="http://schemas.microsoft.com/office/drawing/2014/main" xmlns="" id="{5EBB9270-BE4B-4191-A7CB-E53A089E6A14}"/>
              </a:ext>
            </a:extLst>
          </p:cNvPr>
          <p:cNvSpPr txBox="1"/>
          <p:nvPr/>
        </p:nvSpPr>
        <p:spPr>
          <a:xfrm>
            <a:off x="229288" y="7287829"/>
            <a:ext cx="2857500" cy="369332"/>
          </a:xfrm>
          <a:prstGeom prst="rect">
            <a:avLst/>
          </a:prstGeom>
          <a:noFill/>
        </p:spPr>
        <p:txBody>
          <a:bodyPr wrap="square" rtlCol="0">
            <a:spAutoFit/>
          </a:bodyPr>
          <a:lstStyle/>
          <a:p>
            <a:r>
              <a:rPr lang="en-US" sz="900" dirty="0">
                <a:hlinkClick r:id="rId2" tooltip="http://www.firstconcepts.com/close-the-sale/"/>
              </a:rPr>
              <a:t>This Photo</a:t>
            </a:r>
            <a:r>
              <a:rPr lang="en-US" sz="900" dirty="0"/>
              <a:t> by Unknown Author is licensed under </a:t>
            </a:r>
            <a:r>
              <a:rPr lang="en-US" sz="900" dirty="0">
                <a:hlinkClick r:id="rId3" tooltip="https://creativecommons.org/licenses/by-nc-nd/3.0/"/>
              </a:rPr>
              <a:t>CC BY-NC-ND</a:t>
            </a:r>
            <a:endParaRPr lang="en-US" sz="900" dirty="0"/>
          </a:p>
        </p:txBody>
      </p:sp>
      <p:pic>
        <p:nvPicPr>
          <p:cNvPr id="18" name="Picture 17">
            <a:extLst>
              <a:ext uri="{FF2B5EF4-FFF2-40B4-BE49-F238E27FC236}">
                <a16:creationId xmlns:a16="http://schemas.microsoft.com/office/drawing/2014/main" xmlns="" id="{EAA4C57A-9B9F-4D93-BFC7-141D07F3780F}"/>
              </a:ext>
            </a:extLst>
          </p:cNvPr>
          <p:cNvPicPr>
            <a:picLocks noChangeAspect="1"/>
          </p:cNvPicPr>
          <p:nvPr/>
        </p:nvPicPr>
        <p:blipFill>
          <a:blip r:embed="rId4"/>
          <a:stretch>
            <a:fillRect/>
          </a:stretch>
        </p:blipFill>
        <p:spPr>
          <a:xfrm>
            <a:off x="369065" y="167046"/>
            <a:ext cx="1794042" cy="894685"/>
          </a:xfrm>
          <a:prstGeom prst="rect">
            <a:avLst/>
          </a:prstGeom>
        </p:spPr>
      </p:pic>
    </p:spTree>
    <p:extLst>
      <p:ext uri="{BB962C8B-B14F-4D97-AF65-F5344CB8AC3E}">
        <p14:creationId xmlns:p14="http://schemas.microsoft.com/office/powerpoint/2010/main" val="307937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945AA-D373-49CA-92F7-6B4BFE13CC41}"/>
              </a:ext>
            </a:extLst>
          </p:cNvPr>
          <p:cNvSpPr>
            <a:spLocks noGrp="1"/>
          </p:cNvSpPr>
          <p:nvPr>
            <p:ph type="title"/>
          </p:nvPr>
        </p:nvSpPr>
        <p:spPr/>
        <p:txBody>
          <a:bodyPr>
            <a:normAutofit fontScale="90000"/>
          </a:bodyPr>
          <a:lstStyle/>
          <a:p>
            <a:r>
              <a:rPr lang="en-US" dirty="0"/>
              <a:t>Elements of a Licensing Agreement - </a:t>
            </a:r>
            <a:r>
              <a:rPr lang="en-US" b="1" dirty="0"/>
              <a:t>Exclusivity</a:t>
            </a:r>
            <a:r>
              <a:rPr lang="en-US" dirty="0"/>
              <a:t> </a:t>
            </a:r>
          </a:p>
        </p:txBody>
      </p:sp>
      <p:sp>
        <p:nvSpPr>
          <p:cNvPr id="3" name="Content Placeholder 2">
            <a:extLst>
              <a:ext uri="{FF2B5EF4-FFF2-40B4-BE49-F238E27FC236}">
                <a16:creationId xmlns:a16="http://schemas.microsoft.com/office/drawing/2014/main" xmlns="" id="{7F6F9A79-FEF1-4D65-A1B4-0FA7B8EA8964}"/>
              </a:ext>
            </a:extLst>
          </p:cNvPr>
          <p:cNvSpPr>
            <a:spLocks noGrp="1"/>
          </p:cNvSpPr>
          <p:nvPr>
            <p:ph idx="1"/>
          </p:nvPr>
        </p:nvSpPr>
        <p:spPr>
          <a:xfrm>
            <a:off x="506776" y="2335576"/>
            <a:ext cx="8218124" cy="3930755"/>
          </a:xfrm>
        </p:spPr>
        <p:txBody>
          <a:bodyPr>
            <a:normAutofit fontScale="77500" lnSpcReduction="20000"/>
          </a:bodyPr>
          <a:lstStyle/>
          <a:p>
            <a:r>
              <a:rPr lang="en-US" dirty="0"/>
              <a:t>Three Types of Licensing Agreements:</a:t>
            </a:r>
          </a:p>
          <a:p>
            <a:pPr lvl="1"/>
            <a:r>
              <a:rPr lang="en-US" b="1" dirty="0"/>
              <a:t>Exclusive</a:t>
            </a:r>
            <a:r>
              <a:rPr lang="en-US" dirty="0"/>
              <a:t> </a:t>
            </a:r>
          </a:p>
          <a:p>
            <a:pPr lvl="2"/>
            <a:r>
              <a:rPr lang="en-GB" dirty="0"/>
              <a:t>LICENSOR grants to the LICENSEE the </a:t>
            </a:r>
            <a:r>
              <a:rPr lang="en-GB" b="1" dirty="0"/>
              <a:t>exclusive and non‑transferable</a:t>
            </a:r>
            <a:r>
              <a:rPr lang="en-GB" dirty="0"/>
              <a:t> right to produce, market and sell seed of the following crop variety(ies) in [Insert Territory]</a:t>
            </a:r>
          </a:p>
          <a:p>
            <a:pPr marL="685800" lvl="2" indent="0">
              <a:buNone/>
            </a:pPr>
            <a:endParaRPr lang="en-US" dirty="0"/>
          </a:p>
          <a:p>
            <a:pPr lvl="1"/>
            <a:r>
              <a:rPr lang="en-US" b="1" dirty="0"/>
              <a:t>Limited Exclusivity </a:t>
            </a:r>
          </a:p>
          <a:p>
            <a:pPr lvl="2"/>
            <a:r>
              <a:rPr lang="en-US" dirty="0"/>
              <a:t>LICENSOR grants to the LICENSEE the </a:t>
            </a:r>
            <a:r>
              <a:rPr lang="en-US" b="1" dirty="0"/>
              <a:t>exclusive and non-transferable </a:t>
            </a:r>
            <a:r>
              <a:rPr lang="en-US" dirty="0"/>
              <a:t>right to produce, market, and sell seed of the following crop variety(ies) in [Insert Territory] for a period of [insert time limit].</a:t>
            </a:r>
          </a:p>
          <a:p>
            <a:pPr marL="685800" lvl="2" indent="0">
              <a:buNone/>
            </a:pPr>
            <a:endParaRPr lang="en-US" dirty="0"/>
          </a:p>
          <a:p>
            <a:pPr lvl="1"/>
            <a:r>
              <a:rPr lang="en-US" b="1" dirty="0"/>
              <a:t>Non-Exclusive</a:t>
            </a:r>
          </a:p>
          <a:p>
            <a:pPr lvl="2"/>
            <a:r>
              <a:rPr lang="en-GB" dirty="0"/>
              <a:t>LICENSOR grants to the LICENSEE the </a:t>
            </a:r>
            <a:r>
              <a:rPr lang="en-GB" b="1" dirty="0"/>
              <a:t>non-exclusive and non‑transferable</a:t>
            </a:r>
            <a:r>
              <a:rPr lang="en-GB" dirty="0"/>
              <a:t> right to produce, market and sell seed of the following crop variety(ies) in [Insert Territory]. The licensor remains free to exploit the same IP and allow any number of other licensees to exploit the same.</a:t>
            </a:r>
            <a:endParaRPr lang="en-US" dirty="0"/>
          </a:p>
          <a:p>
            <a:r>
              <a:rPr lang="en-US" b="1" dirty="0"/>
              <a:t>Example</a:t>
            </a:r>
            <a:r>
              <a:rPr lang="en-US" dirty="0"/>
              <a:t>: KALRO – Kisima Farms Case Study (non-exclusive license)</a:t>
            </a:r>
          </a:p>
          <a:p>
            <a:pPr marL="685800" lvl="2" indent="0">
              <a:buNone/>
            </a:pPr>
            <a:endParaRPr lang="en-US" dirty="0"/>
          </a:p>
          <a:p>
            <a:pPr lvl="1"/>
            <a:endParaRPr lang="en-US" dirty="0"/>
          </a:p>
        </p:txBody>
      </p:sp>
      <p:pic>
        <p:nvPicPr>
          <p:cNvPr id="4" name="Picture 3">
            <a:extLst>
              <a:ext uri="{FF2B5EF4-FFF2-40B4-BE49-F238E27FC236}">
                <a16:creationId xmlns:a16="http://schemas.microsoft.com/office/drawing/2014/main" xmlns="" id="{6BB14762-5E11-436B-B246-3937F962889B}"/>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420129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77BC7A-6C9B-4579-83A2-072E733386E1}"/>
              </a:ext>
            </a:extLst>
          </p:cNvPr>
          <p:cNvSpPr>
            <a:spLocks noGrp="1"/>
          </p:cNvSpPr>
          <p:nvPr>
            <p:ph type="title"/>
          </p:nvPr>
        </p:nvSpPr>
        <p:spPr/>
        <p:txBody>
          <a:bodyPr>
            <a:normAutofit fontScale="90000"/>
          </a:bodyPr>
          <a:lstStyle/>
          <a:p>
            <a:r>
              <a:rPr lang="en-US" dirty="0"/>
              <a:t>Case Study – KALRO and Kisima Farms</a:t>
            </a:r>
          </a:p>
        </p:txBody>
      </p:sp>
      <p:sp>
        <p:nvSpPr>
          <p:cNvPr id="3" name="Content Placeholder 2">
            <a:extLst>
              <a:ext uri="{FF2B5EF4-FFF2-40B4-BE49-F238E27FC236}">
                <a16:creationId xmlns:a16="http://schemas.microsoft.com/office/drawing/2014/main" xmlns="" id="{2D3AE94F-0C61-4430-9058-4F2E9BB5EF9B}"/>
              </a:ext>
            </a:extLst>
          </p:cNvPr>
          <p:cNvSpPr>
            <a:spLocks noGrp="1"/>
          </p:cNvSpPr>
          <p:nvPr>
            <p:ph idx="1"/>
          </p:nvPr>
        </p:nvSpPr>
        <p:spPr>
          <a:xfrm>
            <a:off x="666520" y="2374135"/>
            <a:ext cx="6659698" cy="3715889"/>
          </a:xfrm>
        </p:spPr>
        <p:txBody>
          <a:bodyPr>
            <a:normAutofit fontScale="85000" lnSpcReduction="10000"/>
          </a:bodyPr>
          <a:lstStyle/>
          <a:p>
            <a:r>
              <a:rPr lang="en-US" dirty="0"/>
              <a:t>Agreement to license potato seeds in Kenya</a:t>
            </a:r>
            <a:endParaRPr lang="en-US" sz="1800" dirty="0"/>
          </a:p>
          <a:p>
            <a:pPr lvl="1"/>
            <a:r>
              <a:rPr lang="en-US" dirty="0"/>
              <a:t>National research institute (KALRO) had been doing licensing agreements for years, but with no royalties</a:t>
            </a:r>
          </a:p>
          <a:p>
            <a:pPr lvl="1"/>
            <a:r>
              <a:rPr lang="en-US" dirty="0"/>
              <a:t>KALRO wanted to find a way to </a:t>
            </a:r>
            <a:r>
              <a:rPr lang="en-US" b="1" dirty="0"/>
              <a:t>get its research out onto the market</a:t>
            </a:r>
            <a:r>
              <a:rPr lang="en-US" dirty="0"/>
              <a:t>, while also increasing </a:t>
            </a:r>
            <a:r>
              <a:rPr lang="en-US" b="1" dirty="0"/>
              <a:t>access to quality seed</a:t>
            </a:r>
            <a:endParaRPr lang="en-US" sz="1400" dirty="0"/>
          </a:p>
          <a:p>
            <a:pPr lvl="1"/>
            <a:r>
              <a:rPr lang="en-US" dirty="0"/>
              <a:t>Seed company (Kisima) wanted to make the </a:t>
            </a:r>
            <a:r>
              <a:rPr lang="en-US" b="1" dirty="0"/>
              <a:t>latest variety of seeds available to its customers</a:t>
            </a:r>
          </a:p>
          <a:p>
            <a:pPr lvl="1"/>
            <a:r>
              <a:rPr lang="en-US" b="1" dirty="0"/>
              <a:t>Solution:  Non-exclusive license with royalties and smallholder-friendly provisions</a:t>
            </a:r>
          </a:p>
          <a:p>
            <a:r>
              <a:rPr lang="en-US" b="1" dirty="0"/>
              <a:t>Takeaway: </a:t>
            </a:r>
            <a:r>
              <a:rPr lang="en-US" dirty="0"/>
              <a:t>Well-designed licensing agreements can help public breeders and research institutions generate needed revenue through royalties, while holding true to public purpose and expanding access to seed</a:t>
            </a:r>
          </a:p>
          <a:p>
            <a:pPr marL="0" indent="0">
              <a:buNone/>
            </a:pPr>
            <a:endParaRPr lang="en-US" dirty="0"/>
          </a:p>
        </p:txBody>
      </p:sp>
      <p:pic>
        <p:nvPicPr>
          <p:cNvPr id="1026" name="Picture 2" descr="Image result for kisima farms">
            <a:extLst>
              <a:ext uri="{FF2B5EF4-FFF2-40B4-BE49-F238E27FC236}">
                <a16:creationId xmlns:a16="http://schemas.microsoft.com/office/drawing/2014/main" xmlns="" id="{01F47DBF-A069-4311-86B1-7423F8194B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3167" y="6000706"/>
            <a:ext cx="2836843" cy="66094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Image result for kalro">
            <a:extLst>
              <a:ext uri="{FF2B5EF4-FFF2-40B4-BE49-F238E27FC236}">
                <a16:creationId xmlns:a16="http://schemas.microsoft.com/office/drawing/2014/main" xmlns="" id="{B30CC8C9-CC9F-438C-B49E-9F493692D9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39" b="7901"/>
          <a:stretch/>
        </p:blipFill>
        <p:spPr bwMode="auto">
          <a:xfrm>
            <a:off x="7227315" y="2864785"/>
            <a:ext cx="1686499" cy="142104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xmlns="" id="{666DD5CE-6BCE-4E8E-BD72-F902A77CD1B3}"/>
              </a:ext>
            </a:extLst>
          </p:cNvPr>
          <p:cNvPicPr>
            <a:picLocks noChangeAspect="1"/>
          </p:cNvPicPr>
          <p:nvPr/>
        </p:nvPicPr>
        <p:blipFill>
          <a:blip r:embed="rId4"/>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37020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945AA-D373-49CA-92F7-6B4BFE13CC41}"/>
              </a:ext>
            </a:extLst>
          </p:cNvPr>
          <p:cNvSpPr>
            <a:spLocks noGrp="1"/>
          </p:cNvSpPr>
          <p:nvPr>
            <p:ph type="title"/>
          </p:nvPr>
        </p:nvSpPr>
        <p:spPr/>
        <p:txBody>
          <a:bodyPr>
            <a:normAutofit fontScale="90000"/>
          </a:bodyPr>
          <a:lstStyle/>
          <a:p>
            <a:r>
              <a:rPr lang="en-US" dirty="0"/>
              <a:t>Elements of a Licensing Agreement – </a:t>
            </a:r>
            <a:r>
              <a:rPr lang="en-US" b="1" dirty="0"/>
              <a:t>Exclusivity Cont’d</a:t>
            </a:r>
          </a:p>
        </p:txBody>
      </p:sp>
      <p:sp>
        <p:nvSpPr>
          <p:cNvPr id="4" name="Content Placeholder 3">
            <a:extLst>
              <a:ext uri="{FF2B5EF4-FFF2-40B4-BE49-F238E27FC236}">
                <a16:creationId xmlns:a16="http://schemas.microsoft.com/office/drawing/2014/main" xmlns="" id="{0645D433-6531-41D8-BFAC-5573F27DC271}"/>
              </a:ext>
            </a:extLst>
          </p:cNvPr>
          <p:cNvSpPr>
            <a:spLocks noGrp="1"/>
          </p:cNvSpPr>
          <p:nvPr>
            <p:ph idx="1"/>
          </p:nvPr>
        </p:nvSpPr>
        <p:spPr/>
        <p:txBody>
          <a:bodyPr>
            <a:normAutofit lnSpcReduction="10000"/>
          </a:bodyPr>
          <a:lstStyle/>
          <a:p>
            <a:r>
              <a:rPr lang="en-US" dirty="0"/>
              <a:t>Another element of exclusivity is defining the </a:t>
            </a:r>
            <a:r>
              <a:rPr lang="en-US" b="1" dirty="0"/>
              <a:t>material to be licensed </a:t>
            </a:r>
          </a:p>
          <a:p>
            <a:r>
              <a:rPr lang="en-US" dirty="0"/>
              <a:t>Depends upon several factors and interests of both the licensor/licensee (experience, market viability, existing portfolios, and work with other breeders)</a:t>
            </a:r>
          </a:p>
          <a:p>
            <a:r>
              <a:rPr lang="en-US" dirty="0"/>
              <a:t>For seed, the material usually falls within three main categories:</a:t>
            </a:r>
          </a:p>
          <a:p>
            <a:pPr lvl="1"/>
            <a:r>
              <a:rPr lang="en-US" dirty="0"/>
              <a:t>Single varieties</a:t>
            </a:r>
          </a:p>
          <a:p>
            <a:pPr lvl="1"/>
            <a:r>
              <a:rPr lang="en-US" dirty="0"/>
              <a:t>Selected crops/species</a:t>
            </a:r>
          </a:p>
          <a:p>
            <a:pPr lvl="1"/>
            <a:r>
              <a:rPr lang="en-US" dirty="0"/>
              <a:t>All varieties</a:t>
            </a:r>
          </a:p>
        </p:txBody>
      </p:sp>
      <p:pic>
        <p:nvPicPr>
          <p:cNvPr id="5" name="Picture 4">
            <a:extLst>
              <a:ext uri="{FF2B5EF4-FFF2-40B4-BE49-F238E27FC236}">
                <a16:creationId xmlns:a16="http://schemas.microsoft.com/office/drawing/2014/main" xmlns="" id="{6166B683-0BE0-4C0E-8B55-F829FB1A74EA}"/>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2175099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2AD7EB-EB10-42CF-A69A-D5DD9507E1F6}"/>
              </a:ext>
            </a:extLst>
          </p:cNvPr>
          <p:cNvSpPr>
            <a:spLocks noGrp="1"/>
          </p:cNvSpPr>
          <p:nvPr>
            <p:ph type="title"/>
          </p:nvPr>
        </p:nvSpPr>
        <p:spPr/>
        <p:txBody>
          <a:bodyPr>
            <a:normAutofit fontScale="90000"/>
          </a:bodyPr>
          <a:lstStyle/>
          <a:p>
            <a:r>
              <a:rPr lang="en-US" dirty="0"/>
              <a:t>Elements of a Licensing Agreement - </a:t>
            </a:r>
            <a:r>
              <a:rPr lang="en-US" b="1" dirty="0"/>
              <a:t>Territory/Scope</a:t>
            </a:r>
          </a:p>
        </p:txBody>
      </p:sp>
      <p:sp>
        <p:nvSpPr>
          <p:cNvPr id="3" name="Content Placeholder 2">
            <a:extLst>
              <a:ext uri="{FF2B5EF4-FFF2-40B4-BE49-F238E27FC236}">
                <a16:creationId xmlns:a16="http://schemas.microsoft.com/office/drawing/2014/main" xmlns="" id="{0231E504-42D9-457B-8D3C-90E79250B1D0}"/>
              </a:ext>
            </a:extLst>
          </p:cNvPr>
          <p:cNvSpPr>
            <a:spLocks noGrp="1"/>
          </p:cNvSpPr>
          <p:nvPr>
            <p:ph idx="1"/>
          </p:nvPr>
        </p:nvSpPr>
        <p:spPr>
          <a:xfrm>
            <a:off x="925417" y="2451254"/>
            <a:ext cx="7799483" cy="3815078"/>
          </a:xfrm>
        </p:spPr>
        <p:txBody>
          <a:bodyPr>
            <a:normAutofit fontScale="92500" lnSpcReduction="10000"/>
          </a:bodyPr>
          <a:lstStyle/>
          <a:p>
            <a:r>
              <a:rPr lang="en-US" dirty="0"/>
              <a:t>Territory defines </a:t>
            </a:r>
            <a:r>
              <a:rPr lang="en-US" b="1" dirty="0"/>
              <a:t>where the seed can be commercialized/sold</a:t>
            </a:r>
          </a:p>
          <a:p>
            <a:pPr lvl="1"/>
            <a:r>
              <a:rPr lang="en-US" sz="1600" dirty="0"/>
              <a:t>“This License is granted for the territory of [location, region, etc.]”</a:t>
            </a:r>
          </a:p>
          <a:p>
            <a:r>
              <a:rPr lang="en-US" dirty="0"/>
              <a:t>Most often the territory will be a country, but it could also be a region</a:t>
            </a:r>
          </a:p>
          <a:p>
            <a:pPr lvl="1"/>
            <a:r>
              <a:rPr lang="en-US" dirty="0"/>
              <a:t>Regional scope might be desirable in locations with well harmonized rules on PVP</a:t>
            </a:r>
          </a:p>
          <a:p>
            <a:r>
              <a:rPr lang="en-US" dirty="0"/>
              <a:t>Duration of the contract is also part of scope – </a:t>
            </a:r>
            <a:r>
              <a:rPr lang="en-US" b="1" dirty="0"/>
              <a:t>how long will the licensing agreement last</a:t>
            </a:r>
            <a:r>
              <a:rPr lang="en-US" dirty="0"/>
              <a:t>?</a:t>
            </a:r>
          </a:p>
          <a:p>
            <a:pPr lvl="1"/>
            <a:r>
              <a:rPr lang="en-US" dirty="0"/>
              <a:t>Factors to consider: length of time it takes to negotiate, the type of crop covered, level of exclusivity</a:t>
            </a:r>
          </a:p>
          <a:p>
            <a:pPr lvl="1"/>
            <a:r>
              <a:rPr lang="en-US" b="1" dirty="0"/>
              <a:t>Note: </a:t>
            </a:r>
            <a:r>
              <a:rPr lang="en-US" dirty="0"/>
              <a:t>Longer contract terms may mean less flexibility to renegotiate royalty prices</a:t>
            </a:r>
          </a:p>
          <a:p>
            <a:pPr marL="0" indent="0">
              <a:buNone/>
            </a:pPr>
            <a:endParaRPr lang="en-US" dirty="0"/>
          </a:p>
        </p:txBody>
      </p:sp>
      <p:pic>
        <p:nvPicPr>
          <p:cNvPr id="4" name="Picture 3">
            <a:extLst>
              <a:ext uri="{FF2B5EF4-FFF2-40B4-BE49-F238E27FC236}">
                <a16:creationId xmlns:a16="http://schemas.microsoft.com/office/drawing/2014/main" xmlns="" id="{C11A14CA-4F89-411C-AA20-B61CCEDB7B9C}"/>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29632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2BEC08-6A53-4C24-9F24-EEB50C27A6F4}"/>
              </a:ext>
            </a:extLst>
          </p:cNvPr>
          <p:cNvSpPr>
            <a:spLocks noGrp="1"/>
          </p:cNvSpPr>
          <p:nvPr>
            <p:ph type="title"/>
          </p:nvPr>
        </p:nvSpPr>
        <p:spPr/>
        <p:txBody>
          <a:bodyPr>
            <a:normAutofit fontScale="90000"/>
          </a:bodyPr>
          <a:lstStyle/>
          <a:p>
            <a:r>
              <a:rPr lang="en-US" dirty="0"/>
              <a:t>Elements of a Licensing Agreement - </a:t>
            </a:r>
            <a:r>
              <a:rPr lang="en-US" b="1" dirty="0"/>
              <a:t>Royalties	</a:t>
            </a:r>
          </a:p>
        </p:txBody>
      </p:sp>
      <p:sp>
        <p:nvSpPr>
          <p:cNvPr id="3" name="Content Placeholder 2">
            <a:extLst>
              <a:ext uri="{FF2B5EF4-FFF2-40B4-BE49-F238E27FC236}">
                <a16:creationId xmlns:a16="http://schemas.microsoft.com/office/drawing/2014/main" xmlns="" id="{F40D58F2-6508-4DC9-9B36-11AB2A09184A}"/>
              </a:ext>
            </a:extLst>
          </p:cNvPr>
          <p:cNvSpPr>
            <a:spLocks noGrp="1"/>
          </p:cNvSpPr>
          <p:nvPr>
            <p:ph idx="1"/>
          </p:nvPr>
        </p:nvSpPr>
        <p:spPr/>
        <p:txBody>
          <a:bodyPr>
            <a:normAutofit fontScale="92500"/>
          </a:bodyPr>
          <a:lstStyle/>
          <a:p>
            <a:r>
              <a:rPr lang="en-US" dirty="0"/>
              <a:t>A royalty is the fee a licensee pays the licensor</a:t>
            </a:r>
          </a:p>
          <a:p>
            <a:pPr lvl="1"/>
            <a:r>
              <a:rPr lang="en-US" dirty="0"/>
              <a:t>This can also include fees related to the use of licensed varieties  </a:t>
            </a:r>
          </a:p>
          <a:p>
            <a:pPr lvl="1"/>
            <a:r>
              <a:rPr lang="en-US" dirty="0"/>
              <a:t>Should be at an acceptable market rate to ensure both </a:t>
            </a:r>
            <a:r>
              <a:rPr lang="en-US" b="1" dirty="0"/>
              <a:t>access</a:t>
            </a:r>
            <a:r>
              <a:rPr lang="en-US" dirty="0"/>
              <a:t> and </a:t>
            </a:r>
            <a:r>
              <a:rPr lang="en-US" b="1" dirty="0"/>
              <a:t>profitability</a:t>
            </a:r>
            <a:endParaRPr lang="en-US" sz="1600" dirty="0"/>
          </a:p>
          <a:p>
            <a:r>
              <a:rPr lang="en-US" i="1" dirty="0"/>
              <a:t>When and How </a:t>
            </a:r>
            <a:r>
              <a:rPr lang="en-US" dirty="0"/>
              <a:t>royalties are paid should also be included:</a:t>
            </a:r>
          </a:p>
          <a:p>
            <a:pPr lvl="1"/>
            <a:r>
              <a:rPr lang="en-US" dirty="0"/>
              <a:t>Exact method depends upon needs of particular parties</a:t>
            </a:r>
          </a:p>
          <a:p>
            <a:pPr lvl="1"/>
            <a:r>
              <a:rPr lang="en-US" dirty="0"/>
              <a:t>Payment might specify a date, or it could be more flexible (e.g.: 6 months after the end of the financial year of licensee)</a:t>
            </a:r>
          </a:p>
          <a:p>
            <a:pPr lvl="1"/>
            <a:r>
              <a:rPr lang="en-US" b="1" dirty="0"/>
              <a:t>BUT NOTE</a:t>
            </a:r>
            <a:r>
              <a:rPr lang="en-US" dirty="0"/>
              <a:t> – National laws may have restrictions on when and how royalties can be paid (e.g.: for farm saved seed)</a:t>
            </a:r>
            <a:endParaRPr lang="en-US" sz="1600" dirty="0"/>
          </a:p>
        </p:txBody>
      </p:sp>
      <p:pic>
        <p:nvPicPr>
          <p:cNvPr id="4" name="Picture 3">
            <a:extLst>
              <a:ext uri="{FF2B5EF4-FFF2-40B4-BE49-F238E27FC236}">
                <a16:creationId xmlns:a16="http://schemas.microsoft.com/office/drawing/2014/main" xmlns="" id="{2E0E38B7-498E-453A-A672-101E92CD4604}"/>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31654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New Markets Lab </a:t>
            </a:r>
          </a:p>
        </p:txBody>
      </p:sp>
      <p:sp>
        <p:nvSpPr>
          <p:cNvPr id="3" name="Content Placeholder 2"/>
          <p:cNvSpPr>
            <a:spLocks noGrp="1"/>
          </p:cNvSpPr>
          <p:nvPr>
            <p:ph idx="1"/>
          </p:nvPr>
        </p:nvSpPr>
        <p:spPr>
          <a:xfrm>
            <a:off x="124867" y="2156163"/>
            <a:ext cx="5098486" cy="4513577"/>
          </a:xfrm>
        </p:spPr>
        <p:txBody>
          <a:bodyPr>
            <a:noAutofit/>
          </a:bodyPr>
          <a:lstStyle/>
          <a:p>
            <a:r>
              <a:rPr lang="en-US" sz="1200" dirty="0">
                <a:solidFill>
                  <a:schemeClr val="tx1"/>
                </a:solidFill>
              </a:rPr>
              <a:t>Non-profit </a:t>
            </a:r>
            <a:r>
              <a:rPr lang="en-US" sz="1200" b="1" dirty="0">
                <a:solidFill>
                  <a:schemeClr val="tx1"/>
                </a:solidFill>
              </a:rPr>
              <a:t>center for law and development</a:t>
            </a:r>
            <a:r>
              <a:rPr lang="en-US" sz="1200" dirty="0">
                <a:solidFill>
                  <a:schemeClr val="tx1"/>
                </a:solidFill>
              </a:rPr>
              <a:t> that houses comparative expertise and an international team of lawyers focused on </a:t>
            </a:r>
            <a:r>
              <a:rPr lang="en-US" sz="1200" b="1" dirty="0">
                <a:solidFill>
                  <a:schemeClr val="tx1"/>
                </a:solidFill>
              </a:rPr>
              <a:t>leveraging law and regulation as a tool for sustainable economic development</a:t>
            </a:r>
            <a:r>
              <a:rPr lang="en-US" sz="1200" dirty="0">
                <a:solidFill>
                  <a:schemeClr val="tx1"/>
                </a:solidFill>
              </a:rPr>
              <a:t> and providing thought leadership and legal capacity in an evolving global market </a:t>
            </a:r>
          </a:p>
          <a:p>
            <a:r>
              <a:rPr lang="en-US" sz="1200" dirty="0">
                <a:solidFill>
                  <a:schemeClr val="tx1"/>
                </a:solidFill>
              </a:rPr>
              <a:t>House a </a:t>
            </a:r>
            <a:r>
              <a:rPr lang="en-US" sz="1200" b="1" dirty="0">
                <a:solidFill>
                  <a:schemeClr val="tx1"/>
                </a:solidFill>
              </a:rPr>
              <a:t>innovative set of legal and regulatory tools</a:t>
            </a:r>
            <a:endParaRPr lang="en-US" sz="1200" dirty="0">
              <a:solidFill>
                <a:schemeClr val="tx1"/>
              </a:solidFill>
            </a:endParaRPr>
          </a:p>
          <a:p>
            <a:pPr lvl="1"/>
            <a:r>
              <a:rPr lang="en-US" sz="1200" dirty="0">
                <a:solidFill>
                  <a:schemeClr val="tx1"/>
                </a:solidFill>
              </a:rPr>
              <a:t>Benchmark national systems against international rules and good regulatory practices</a:t>
            </a:r>
          </a:p>
          <a:p>
            <a:pPr lvl="1"/>
            <a:r>
              <a:rPr lang="en-US" sz="1200" dirty="0">
                <a:solidFill>
                  <a:schemeClr val="tx1"/>
                </a:solidFill>
              </a:rPr>
              <a:t>Highlight regulatory tradeoffs and options that will result in improvements in implementation</a:t>
            </a:r>
          </a:p>
          <a:p>
            <a:pPr lvl="1"/>
            <a:r>
              <a:rPr lang="en-US" sz="1200" dirty="0">
                <a:solidFill>
                  <a:schemeClr val="tx1"/>
                </a:solidFill>
              </a:rPr>
              <a:t>Use scenario-based planning to customize reform efforts</a:t>
            </a:r>
          </a:p>
          <a:p>
            <a:r>
              <a:rPr lang="en-US" sz="1200" dirty="0"/>
              <a:t>NML works to </a:t>
            </a:r>
            <a:r>
              <a:rPr lang="en-US" sz="1200" b="1" dirty="0"/>
              <a:t>build legal capacity </a:t>
            </a:r>
            <a:r>
              <a:rPr lang="en-US" sz="1200" dirty="0"/>
              <a:t>through our legal tools, stakeholder consultations, ongoing partnerships, and scenario-based regulatory models </a:t>
            </a:r>
          </a:p>
          <a:p>
            <a:pPr lvl="1"/>
            <a:r>
              <a:rPr lang="en-US" sz="1200" dirty="0"/>
              <a:t>Improve the design and implementation of economic laws and regulations, </a:t>
            </a:r>
          </a:p>
          <a:p>
            <a:pPr lvl="1"/>
            <a:r>
              <a:rPr lang="en-US" sz="1200" dirty="0"/>
              <a:t>Address regulatory bottlenecks as they arise</a:t>
            </a:r>
          </a:p>
          <a:p>
            <a:pPr lvl="1"/>
            <a:r>
              <a:rPr lang="en-US" sz="1200" dirty="0"/>
              <a:t>Support local efforts to strengthen the feedback loop between regulators and local communities</a:t>
            </a:r>
          </a:p>
        </p:txBody>
      </p:sp>
      <p:pic>
        <p:nvPicPr>
          <p:cNvPr id="5" name="Picture 4" descr="IMG_2352.jpg"/>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38483" y="2038256"/>
            <a:ext cx="3575330" cy="4631485"/>
          </a:xfrm>
          <a:prstGeom prst="rect">
            <a:avLst/>
          </a:prstGeom>
        </p:spPr>
      </p:pic>
    </p:spTree>
    <p:extLst>
      <p:ext uri="{BB962C8B-B14F-4D97-AF65-F5344CB8AC3E}">
        <p14:creationId xmlns:p14="http://schemas.microsoft.com/office/powerpoint/2010/main" val="205592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C4F36-B5B0-4FDF-8151-8203B01A811D}"/>
              </a:ext>
            </a:extLst>
          </p:cNvPr>
          <p:cNvSpPr>
            <a:spLocks noGrp="1"/>
          </p:cNvSpPr>
          <p:nvPr>
            <p:ph type="title"/>
          </p:nvPr>
        </p:nvSpPr>
        <p:spPr/>
        <p:txBody>
          <a:bodyPr>
            <a:normAutofit fontScale="90000"/>
          </a:bodyPr>
          <a:lstStyle/>
          <a:p>
            <a:r>
              <a:rPr lang="en-US" dirty="0"/>
              <a:t>Elements of a Licensing Agreement – </a:t>
            </a:r>
            <a:r>
              <a:rPr lang="en-US" b="1" dirty="0"/>
              <a:t>Royalties Cont’d</a:t>
            </a:r>
            <a:endParaRPr lang="en-US" dirty="0"/>
          </a:p>
        </p:txBody>
      </p:sp>
      <p:sp>
        <p:nvSpPr>
          <p:cNvPr id="3" name="Content Placeholder 2">
            <a:extLst>
              <a:ext uri="{FF2B5EF4-FFF2-40B4-BE49-F238E27FC236}">
                <a16:creationId xmlns:a16="http://schemas.microsoft.com/office/drawing/2014/main" xmlns="" id="{B2E6373F-80CA-422D-BC3D-E0560064F79A}"/>
              </a:ext>
            </a:extLst>
          </p:cNvPr>
          <p:cNvSpPr>
            <a:spLocks noGrp="1"/>
          </p:cNvSpPr>
          <p:nvPr>
            <p:ph idx="1"/>
          </p:nvPr>
        </p:nvSpPr>
        <p:spPr>
          <a:xfrm>
            <a:off x="903383" y="2429219"/>
            <a:ext cx="7827484" cy="3899971"/>
          </a:xfrm>
        </p:spPr>
        <p:txBody>
          <a:bodyPr>
            <a:normAutofit/>
          </a:bodyPr>
          <a:lstStyle/>
          <a:p>
            <a:r>
              <a:rPr lang="en-US" dirty="0"/>
              <a:t>Royalties are typically done on a case-by-case basis, but there are some “models” or “formulas”</a:t>
            </a:r>
          </a:p>
          <a:p>
            <a:pPr lvl="1"/>
            <a:r>
              <a:rPr lang="en-US" sz="2000" dirty="0"/>
              <a:t>Fixed royalty rate</a:t>
            </a:r>
          </a:p>
          <a:p>
            <a:pPr lvl="1"/>
            <a:r>
              <a:rPr lang="en-US" sz="2000" dirty="0"/>
              <a:t>Royalties connected to seed price</a:t>
            </a:r>
          </a:p>
          <a:p>
            <a:pPr lvl="1"/>
            <a:r>
              <a:rPr lang="en-US" sz="2000" dirty="0"/>
              <a:t>Minimum royalty rate</a:t>
            </a:r>
          </a:p>
          <a:p>
            <a:pPr lvl="1"/>
            <a:r>
              <a:rPr lang="en-US" sz="2000" dirty="0"/>
              <a:t>Royalty intervals and sold quantities </a:t>
            </a:r>
          </a:p>
          <a:p>
            <a:pPr lvl="1"/>
            <a:r>
              <a:rPr lang="en-US" sz="2000" dirty="0"/>
              <a:t>Multiplication acreage and end-point royalties</a:t>
            </a:r>
          </a:p>
          <a:p>
            <a:pPr lvl="2"/>
            <a:r>
              <a:rPr lang="en-US" sz="2000" b="1" dirty="0"/>
              <a:t>Example: </a:t>
            </a:r>
            <a:r>
              <a:rPr lang="en-US" sz="2000" dirty="0"/>
              <a:t>In the case study example (KALRO – Kisima Farms), there was a fixed royalty rate that was a percentage of the yearly seed sales </a:t>
            </a:r>
          </a:p>
        </p:txBody>
      </p:sp>
      <p:pic>
        <p:nvPicPr>
          <p:cNvPr id="4" name="Picture 3">
            <a:extLst>
              <a:ext uri="{FF2B5EF4-FFF2-40B4-BE49-F238E27FC236}">
                <a16:creationId xmlns:a16="http://schemas.microsoft.com/office/drawing/2014/main" xmlns="" id="{EEA4B3FD-B9E6-4312-A34D-87F4BD756AF6}"/>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226456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7B23A-0867-4416-B67C-19DD79BDD3CE}"/>
              </a:ext>
            </a:extLst>
          </p:cNvPr>
          <p:cNvSpPr>
            <a:spLocks noGrp="1"/>
          </p:cNvSpPr>
          <p:nvPr>
            <p:ph type="title"/>
          </p:nvPr>
        </p:nvSpPr>
        <p:spPr/>
        <p:txBody>
          <a:bodyPr>
            <a:normAutofit fontScale="90000"/>
          </a:bodyPr>
          <a:lstStyle/>
          <a:p>
            <a:r>
              <a:rPr lang="en-US" dirty="0"/>
              <a:t>Elements of a Licensing Agreement - </a:t>
            </a:r>
            <a:r>
              <a:rPr lang="en-US" b="1" dirty="0"/>
              <a:t>Termination</a:t>
            </a:r>
          </a:p>
        </p:txBody>
      </p:sp>
      <p:sp>
        <p:nvSpPr>
          <p:cNvPr id="3" name="Content Placeholder 2">
            <a:extLst>
              <a:ext uri="{FF2B5EF4-FFF2-40B4-BE49-F238E27FC236}">
                <a16:creationId xmlns:a16="http://schemas.microsoft.com/office/drawing/2014/main" xmlns="" id="{CE166641-325E-48DA-877B-091E801C4FE2}"/>
              </a:ext>
            </a:extLst>
          </p:cNvPr>
          <p:cNvSpPr>
            <a:spLocks noGrp="1"/>
          </p:cNvSpPr>
          <p:nvPr>
            <p:ph idx="1"/>
          </p:nvPr>
        </p:nvSpPr>
        <p:spPr>
          <a:xfrm>
            <a:off x="765672" y="2100381"/>
            <a:ext cx="7954179" cy="4570050"/>
          </a:xfrm>
        </p:spPr>
        <p:txBody>
          <a:bodyPr>
            <a:noAutofit/>
          </a:bodyPr>
          <a:lstStyle/>
          <a:p>
            <a:r>
              <a:rPr lang="en-US" sz="1500" dirty="0"/>
              <a:t>This part of the licensing agreement outlines what happens: 1) when the contract “naturally” terminates, and 2) if there are any events that would trigger termination (e.g.: a breach of contract)</a:t>
            </a:r>
          </a:p>
          <a:p>
            <a:pPr lvl="1"/>
            <a:r>
              <a:rPr lang="en-US" sz="1500" b="1" dirty="0"/>
              <a:t>Example:</a:t>
            </a:r>
            <a:r>
              <a:rPr lang="en-US" sz="1500" dirty="0"/>
              <a:t> The KARLO-Kisima Farm case study contains both types of provisions</a:t>
            </a:r>
          </a:p>
          <a:p>
            <a:r>
              <a:rPr lang="en-US" sz="1500" dirty="0"/>
              <a:t>How to </a:t>
            </a:r>
            <a:r>
              <a:rPr lang="en-US" sz="1500" b="1" dirty="0"/>
              <a:t>renew the contract </a:t>
            </a:r>
            <a:r>
              <a:rPr lang="en-US" sz="1500" dirty="0"/>
              <a:t>should also appear here</a:t>
            </a:r>
            <a:r>
              <a:rPr lang="en-US" sz="1500" b="1" dirty="0"/>
              <a:t> </a:t>
            </a:r>
            <a:r>
              <a:rPr lang="en-US" sz="1500" dirty="0"/>
              <a:t>(upon mutual agreement by the parties, automatic renewal, or other)</a:t>
            </a:r>
          </a:p>
          <a:p>
            <a:r>
              <a:rPr lang="en-US" sz="1500" dirty="0"/>
              <a:t>Additionally, the agreement should include a provision on the process for </a:t>
            </a:r>
            <a:r>
              <a:rPr lang="en-US" sz="1500" b="1" dirty="0"/>
              <a:t>resolving any dispute </a:t>
            </a:r>
            <a:r>
              <a:rPr lang="en-US" sz="1500" dirty="0"/>
              <a:t>should there be a breach of contract. This should include:</a:t>
            </a:r>
          </a:p>
          <a:p>
            <a:pPr lvl="1"/>
            <a:r>
              <a:rPr lang="en-US" sz="1500" dirty="0"/>
              <a:t>The governing law/jurisdiction </a:t>
            </a:r>
          </a:p>
          <a:p>
            <a:pPr lvl="2"/>
            <a:r>
              <a:rPr lang="en-US" sz="1500" b="1" dirty="0"/>
              <a:t>Example:</a:t>
            </a:r>
            <a:r>
              <a:rPr lang="en-US" sz="1500" dirty="0"/>
              <a:t> This agreement shall be subject to the laws of Kenya.</a:t>
            </a:r>
          </a:p>
          <a:p>
            <a:pPr lvl="1"/>
            <a:r>
              <a:rPr lang="en-US" sz="1500" dirty="0"/>
              <a:t>The method for resolving disputes</a:t>
            </a:r>
          </a:p>
          <a:p>
            <a:pPr lvl="2"/>
            <a:r>
              <a:rPr lang="en-US" sz="1500" dirty="0"/>
              <a:t>Will there be arbitration? </a:t>
            </a:r>
          </a:p>
          <a:p>
            <a:pPr lvl="2"/>
            <a:r>
              <a:rPr lang="en-US" sz="1500" dirty="0"/>
              <a:t>A set period of mediation?</a:t>
            </a:r>
          </a:p>
          <a:p>
            <a:pPr lvl="2"/>
            <a:r>
              <a:rPr lang="en-US" sz="1500" dirty="0"/>
              <a:t>Will the parties use the local court system of the governing legal system?</a:t>
            </a:r>
          </a:p>
        </p:txBody>
      </p:sp>
      <p:pic>
        <p:nvPicPr>
          <p:cNvPr id="4" name="Picture 3">
            <a:extLst>
              <a:ext uri="{FF2B5EF4-FFF2-40B4-BE49-F238E27FC236}">
                <a16:creationId xmlns:a16="http://schemas.microsoft.com/office/drawing/2014/main" xmlns="" id="{7E47CD39-ED13-4196-A976-148E115D4AB2}"/>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920057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D8C98-074A-4D3C-AE60-D9B6EF238429}"/>
              </a:ext>
            </a:extLst>
          </p:cNvPr>
          <p:cNvSpPr>
            <a:spLocks noGrp="1"/>
          </p:cNvSpPr>
          <p:nvPr>
            <p:ph type="title"/>
          </p:nvPr>
        </p:nvSpPr>
        <p:spPr/>
        <p:txBody>
          <a:bodyPr>
            <a:normAutofit fontScale="90000"/>
          </a:bodyPr>
          <a:lstStyle/>
          <a:p>
            <a:r>
              <a:rPr lang="en-US" dirty="0"/>
              <a:t>Elements of a Licensing Agreement - </a:t>
            </a:r>
            <a:r>
              <a:rPr lang="en-US" b="1" dirty="0"/>
              <a:t>Other Considerations</a:t>
            </a:r>
          </a:p>
        </p:txBody>
      </p:sp>
      <p:sp>
        <p:nvSpPr>
          <p:cNvPr id="3" name="Content Placeholder 2">
            <a:extLst>
              <a:ext uri="{FF2B5EF4-FFF2-40B4-BE49-F238E27FC236}">
                <a16:creationId xmlns:a16="http://schemas.microsoft.com/office/drawing/2014/main" xmlns="" id="{A2EF8FD6-5C3D-492A-977F-7A228AD44DE2}"/>
              </a:ext>
            </a:extLst>
          </p:cNvPr>
          <p:cNvSpPr>
            <a:spLocks noGrp="1"/>
          </p:cNvSpPr>
          <p:nvPr>
            <p:ph idx="1"/>
          </p:nvPr>
        </p:nvSpPr>
        <p:spPr>
          <a:xfrm>
            <a:off x="181419" y="2096200"/>
            <a:ext cx="8732395" cy="4514892"/>
          </a:xfrm>
        </p:spPr>
        <p:txBody>
          <a:bodyPr>
            <a:noAutofit/>
          </a:bodyPr>
          <a:lstStyle/>
          <a:p>
            <a:r>
              <a:rPr lang="en-US" sz="1500" b="1" dirty="0"/>
              <a:t>Sublicensing </a:t>
            </a:r>
            <a:r>
              <a:rPr lang="en-US" sz="1500" dirty="0"/>
              <a:t>occurs when the original breeder has licensed out its seed but then the licensee wants to transfer that right to another company</a:t>
            </a:r>
          </a:p>
          <a:p>
            <a:pPr lvl="1"/>
            <a:r>
              <a:rPr lang="en-US" sz="1500" b="1" dirty="0"/>
              <a:t>Example</a:t>
            </a:r>
            <a:r>
              <a:rPr lang="en-US" sz="1500" dirty="0"/>
              <a:t>: an original exclusive right with granting of a “right of first refusal” to license </a:t>
            </a:r>
          </a:p>
          <a:p>
            <a:r>
              <a:rPr lang="en-US" sz="1500" b="1" dirty="0"/>
              <a:t>Reporting to Licensor </a:t>
            </a:r>
            <a:r>
              <a:rPr lang="en-US" sz="1500" dirty="0"/>
              <a:t>is a way for the licensor to check in on the progress for commercialization</a:t>
            </a:r>
          </a:p>
          <a:p>
            <a:r>
              <a:rPr lang="en-US" sz="1500" b="1" dirty="0"/>
              <a:t>“Use it or lose it” </a:t>
            </a:r>
            <a:r>
              <a:rPr lang="en-US" sz="1500" dirty="0"/>
              <a:t>clauses make sure that the variety licensed is marketed by the licensee</a:t>
            </a:r>
          </a:p>
          <a:p>
            <a:r>
              <a:rPr lang="en-US" sz="1500" dirty="0"/>
              <a:t>Policy Notes</a:t>
            </a:r>
          </a:p>
          <a:p>
            <a:pPr lvl="1"/>
            <a:r>
              <a:rPr lang="en-US" sz="1500" b="1" dirty="0"/>
              <a:t>Smallholder friendly clauses</a:t>
            </a:r>
            <a:r>
              <a:rPr lang="en-US" sz="1500" dirty="0"/>
              <a:t>:</a:t>
            </a:r>
          </a:p>
          <a:p>
            <a:pPr lvl="2"/>
            <a:r>
              <a:rPr lang="en-US" sz="1500" dirty="0"/>
              <a:t>Waiver of rights to collect smallholder licensing fees</a:t>
            </a:r>
          </a:p>
          <a:p>
            <a:pPr lvl="2"/>
            <a:r>
              <a:rPr lang="en-US" sz="1500" dirty="0"/>
              <a:t>Agreement to make a majority percentage of the seed produced available to third parties </a:t>
            </a:r>
          </a:p>
          <a:p>
            <a:pPr lvl="2"/>
            <a:r>
              <a:rPr lang="en-US" sz="1500" dirty="0"/>
              <a:t>Agreement to establish smaller seed pack sizes</a:t>
            </a:r>
          </a:p>
          <a:p>
            <a:pPr lvl="1"/>
            <a:r>
              <a:rPr lang="en-US" sz="1500" dirty="0"/>
              <a:t>Gender - </a:t>
            </a:r>
            <a:r>
              <a:rPr lang="en-US" sz="1500" b="1" dirty="0"/>
              <a:t>How to ensure that seed is made available to women growers? </a:t>
            </a:r>
          </a:p>
        </p:txBody>
      </p:sp>
      <p:pic>
        <p:nvPicPr>
          <p:cNvPr id="4" name="Picture 3">
            <a:extLst>
              <a:ext uri="{FF2B5EF4-FFF2-40B4-BE49-F238E27FC236}">
                <a16:creationId xmlns:a16="http://schemas.microsoft.com/office/drawing/2014/main" xmlns="" id="{DB2437C3-FB7C-48ED-B42C-C0A89EC763D5}"/>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160661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Elements of a licensing agreement </a:t>
            </a:r>
            <a:r>
              <a:rPr lang="mr-IN" dirty="0"/>
              <a:t>–</a:t>
            </a:r>
            <a:r>
              <a:rPr lang="en-US" dirty="0"/>
              <a:t> </a:t>
            </a:r>
            <a:r>
              <a:rPr lang="en-US" b="1" dirty="0"/>
              <a:t>Compulsory Licensing </a:t>
            </a:r>
          </a:p>
        </p:txBody>
      </p:sp>
      <p:sp>
        <p:nvSpPr>
          <p:cNvPr id="3" name="Content Placeholder 2"/>
          <p:cNvSpPr>
            <a:spLocks noGrp="1"/>
          </p:cNvSpPr>
          <p:nvPr>
            <p:ph idx="1"/>
          </p:nvPr>
        </p:nvSpPr>
        <p:spPr/>
        <p:txBody>
          <a:bodyPr>
            <a:normAutofit fontScale="85000" lnSpcReduction="20000"/>
          </a:bodyPr>
          <a:lstStyle/>
          <a:p>
            <a:r>
              <a:rPr lang="en-US" dirty="0"/>
              <a:t>Under certain circumstances including public interest (enumerated in PVP laws), government authorities may grant a </a:t>
            </a:r>
            <a:r>
              <a:rPr lang="en-US" b="1" dirty="0"/>
              <a:t>compulsory </a:t>
            </a:r>
            <a:r>
              <a:rPr lang="en-US" b="1"/>
              <a:t>license </a:t>
            </a:r>
            <a:r>
              <a:rPr lang="en-US"/>
              <a:t> </a:t>
            </a:r>
            <a:endParaRPr lang="en-US" dirty="0"/>
          </a:p>
          <a:p>
            <a:pPr lvl="1"/>
            <a:r>
              <a:rPr lang="en-US" dirty="0"/>
              <a:t>These are non-assignable and non-exclusive </a:t>
            </a:r>
          </a:p>
          <a:p>
            <a:pPr lvl="1"/>
            <a:r>
              <a:rPr lang="en-US" dirty="0"/>
              <a:t>Except in cases of national emergency, the proposed licensee must have made efforts to obtain the license voluntarily under reasonable commercial terms</a:t>
            </a:r>
          </a:p>
          <a:p>
            <a:pPr lvl="1"/>
            <a:r>
              <a:rPr lang="en-US" dirty="0"/>
              <a:t>The rights holder must receive equitable remuneration</a:t>
            </a:r>
          </a:p>
          <a:p>
            <a:r>
              <a:rPr lang="en-US" dirty="0"/>
              <a:t>A compulsory license is traditionally perceived, under certain conditions, to counterbalance the exclusive rights of the IP holder, but it could also be a way of ensuring farmers’ access to new, important, and improved varieties</a:t>
            </a:r>
          </a:p>
          <a:p>
            <a:r>
              <a:rPr lang="en-US" dirty="0"/>
              <a:t>The scope and duration of the license will be limited to the public interest reasons for which it was authorized</a:t>
            </a:r>
          </a:p>
          <a:p>
            <a:pPr marL="0" indent="0">
              <a:buNone/>
            </a:pPr>
            <a:endParaRPr lang="en-US" dirty="0"/>
          </a:p>
        </p:txBody>
      </p:sp>
      <p:pic>
        <p:nvPicPr>
          <p:cNvPr id="4" name="Picture 3">
            <a:extLst>
              <a:ext uri="{FF2B5EF4-FFF2-40B4-BE49-F238E27FC236}">
                <a16:creationId xmlns:a16="http://schemas.microsoft.com/office/drawing/2014/main" xmlns="" id="{6166B683-0BE0-4C0E-8B55-F829FB1A74EA}"/>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67870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cartoon character&#10;&#10;Description generated with high confidence">
            <a:extLst>
              <a:ext uri="{FF2B5EF4-FFF2-40B4-BE49-F238E27FC236}">
                <a16:creationId xmlns:a16="http://schemas.microsoft.com/office/drawing/2014/main" xmlns="" id="{2C24EE19-E863-4744-9DD4-CC28F5DF826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056314" y="2480496"/>
            <a:ext cx="2857500" cy="3810000"/>
          </a:xfrm>
          <a:prstGeom prst="rect">
            <a:avLst/>
          </a:prstGeom>
        </p:spPr>
      </p:pic>
      <p:sp>
        <p:nvSpPr>
          <p:cNvPr id="2" name="Title 1">
            <a:extLst>
              <a:ext uri="{FF2B5EF4-FFF2-40B4-BE49-F238E27FC236}">
                <a16:creationId xmlns:a16="http://schemas.microsoft.com/office/drawing/2014/main" xmlns="" id="{73BC6AF2-2C0E-4FC1-9A5A-E75EE5F948AF}"/>
              </a:ext>
            </a:extLst>
          </p:cNvPr>
          <p:cNvSpPr>
            <a:spLocks noGrp="1"/>
          </p:cNvSpPr>
          <p:nvPr>
            <p:ph type="title"/>
          </p:nvPr>
        </p:nvSpPr>
        <p:spPr/>
        <p:txBody>
          <a:bodyPr>
            <a:normAutofit/>
          </a:bodyPr>
          <a:lstStyle/>
          <a:p>
            <a:r>
              <a:rPr lang="en-US" dirty="0"/>
              <a:t>Questions to Consider</a:t>
            </a:r>
          </a:p>
        </p:txBody>
      </p:sp>
      <p:sp>
        <p:nvSpPr>
          <p:cNvPr id="3" name="Content Placeholder 2">
            <a:extLst>
              <a:ext uri="{FF2B5EF4-FFF2-40B4-BE49-F238E27FC236}">
                <a16:creationId xmlns:a16="http://schemas.microsoft.com/office/drawing/2014/main" xmlns="" id="{F9B2490C-67D3-4B31-8F97-48D06CAC4355}"/>
              </a:ext>
            </a:extLst>
          </p:cNvPr>
          <p:cNvSpPr>
            <a:spLocks noGrp="1"/>
          </p:cNvSpPr>
          <p:nvPr>
            <p:ph idx="1"/>
          </p:nvPr>
        </p:nvSpPr>
        <p:spPr>
          <a:xfrm>
            <a:off x="566761" y="2302174"/>
            <a:ext cx="6174697" cy="4148202"/>
          </a:xfrm>
        </p:spPr>
        <p:txBody>
          <a:bodyPr>
            <a:normAutofit fontScale="70000" lnSpcReduction="20000"/>
          </a:bodyPr>
          <a:lstStyle/>
          <a:p>
            <a:r>
              <a:rPr lang="en-US" dirty="0"/>
              <a:t>What kind of licensing model best suits the needs of the parties?</a:t>
            </a:r>
          </a:p>
          <a:p>
            <a:r>
              <a:rPr lang="en-US" dirty="0"/>
              <a:t>What are your “must have” provisions?</a:t>
            </a:r>
          </a:p>
          <a:p>
            <a:r>
              <a:rPr lang="en-US" dirty="0"/>
              <a:t>What kind of crops would you license based on demand and need in the market/territory?</a:t>
            </a:r>
          </a:p>
          <a:p>
            <a:r>
              <a:rPr lang="en-US" dirty="0"/>
              <a:t>How would you address the main contractual elements:</a:t>
            </a:r>
          </a:p>
          <a:p>
            <a:pPr lvl="1"/>
            <a:r>
              <a:rPr lang="en-US" sz="2000" dirty="0"/>
              <a:t>Exclusivity </a:t>
            </a:r>
          </a:p>
          <a:p>
            <a:pPr lvl="1"/>
            <a:r>
              <a:rPr lang="en-US" sz="2000" dirty="0"/>
              <a:t>Territory/Scope</a:t>
            </a:r>
          </a:p>
          <a:p>
            <a:pPr lvl="1"/>
            <a:r>
              <a:rPr lang="en-US" sz="2000" dirty="0"/>
              <a:t>Royalties</a:t>
            </a:r>
          </a:p>
          <a:p>
            <a:pPr lvl="1"/>
            <a:r>
              <a:rPr lang="en-US" sz="2000" dirty="0"/>
              <a:t>Terminating the Agreement </a:t>
            </a:r>
          </a:p>
          <a:p>
            <a:r>
              <a:rPr lang="en-US" dirty="0"/>
              <a:t>Evaluate your sample contract for  its sensitivity to some of the policy considerations, e.g. gender, smallholder farmers (for example, would you waive the right to collect smallholder licensing fees? Adjust packaging size?)</a:t>
            </a:r>
          </a:p>
          <a:p>
            <a:r>
              <a:rPr lang="en-US" dirty="0"/>
              <a:t>How would you propose to resolve potential disputes?</a:t>
            </a:r>
          </a:p>
          <a:p>
            <a:endParaRPr lang="en-US" dirty="0"/>
          </a:p>
        </p:txBody>
      </p:sp>
      <p:sp>
        <p:nvSpPr>
          <p:cNvPr id="6" name="TextBox 5">
            <a:extLst>
              <a:ext uri="{FF2B5EF4-FFF2-40B4-BE49-F238E27FC236}">
                <a16:creationId xmlns:a16="http://schemas.microsoft.com/office/drawing/2014/main" xmlns="" id="{B9B8DF56-1CFD-4DD4-B8CB-E35A5325528B}"/>
              </a:ext>
            </a:extLst>
          </p:cNvPr>
          <p:cNvSpPr txBox="1"/>
          <p:nvPr/>
        </p:nvSpPr>
        <p:spPr>
          <a:xfrm>
            <a:off x="7735219" y="6290496"/>
            <a:ext cx="1408781" cy="507831"/>
          </a:xfrm>
          <a:prstGeom prst="rect">
            <a:avLst/>
          </a:prstGeom>
          <a:noFill/>
        </p:spPr>
        <p:txBody>
          <a:bodyPr wrap="square" rtlCol="0">
            <a:spAutoFit/>
          </a:bodyPr>
          <a:lstStyle/>
          <a:p>
            <a:r>
              <a:rPr lang="en-US" sz="900" dirty="0">
                <a:hlinkClick r:id="rId3" tooltip="http://howtoworkfromhome-demi.blogspot.com/p/questions-and-answer-board.html"/>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7" name="Picture 6">
            <a:extLst>
              <a:ext uri="{FF2B5EF4-FFF2-40B4-BE49-F238E27FC236}">
                <a16:creationId xmlns:a16="http://schemas.microsoft.com/office/drawing/2014/main" xmlns="" id="{F2233E07-CEB7-42A4-815D-67A0F2C2BD0E}"/>
              </a:ext>
            </a:extLst>
          </p:cNvPr>
          <p:cNvPicPr>
            <a:picLocks noChangeAspect="1"/>
          </p:cNvPicPr>
          <p:nvPr/>
        </p:nvPicPr>
        <p:blipFill>
          <a:blip r:embed="rId5"/>
          <a:stretch>
            <a:fillRect/>
          </a:stretch>
        </p:blipFill>
        <p:spPr>
          <a:xfrm>
            <a:off x="369065" y="167046"/>
            <a:ext cx="1794042" cy="894685"/>
          </a:xfrm>
          <a:prstGeom prst="rect">
            <a:avLst/>
          </a:prstGeom>
        </p:spPr>
      </p:pic>
    </p:spTree>
    <p:extLst>
      <p:ext uri="{BB962C8B-B14F-4D97-AF65-F5344CB8AC3E}">
        <p14:creationId xmlns:p14="http://schemas.microsoft.com/office/powerpoint/2010/main" val="4186267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3" name="Content Placeholder 2"/>
          <p:cNvSpPr>
            <a:spLocks noGrp="1"/>
          </p:cNvSpPr>
          <p:nvPr>
            <p:ph idx="1"/>
          </p:nvPr>
        </p:nvSpPr>
        <p:spPr/>
        <p:txBody>
          <a:bodyPr>
            <a:normAutofit/>
          </a:bodyPr>
          <a:lstStyle/>
          <a:p>
            <a:r>
              <a:rPr lang="en-US" dirty="0"/>
              <a:t>Katrin Kuhlmann, President and Founder, New Markets Lab (</a:t>
            </a:r>
            <a:r>
              <a:rPr lang="en-US" dirty="0">
                <a:hlinkClick r:id="rId3"/>
              </a:rPr>
              <a:t>kkuhlmann@newmarketslab.org</a:t>
            </a:r>
            <a:r>
              <a:rPr lang="en-US" dirty="0"/>
              <a:t>)</a:t>
            </a:r>
          </a:p>
          <a:p>
            <a:pPr lvl="1"/>
            <a:r>
              <a:rPr lang="en-US" dirty="0"/>
              <a:t>Senior Legal Fellow in East Africa Adron Naggayi Nalinya (</a:t>
            </a:r>
            <a:r>
              <a:rPr lang="en-US" dirty="0">
                <a:hlinkClick r:id="rId4"/>
              </a:rPr>
              <a:t>analinya@newmarketslab.org</a:t>
            </a:r>
            <a:r>
              <a:rPr lang="en-US" dirty="0"/>
              <a:t>)</a:t>
            </a:r>
          </a:p>
          <a:p>
            <a:r>
              <a:rPr lang="en-US" dirty="0"/>
              <a:t>For additional information, please email us at </a:t>
            </a:r>
            <a:r>
              <a:rPr lang="en-US" dirty="0">
                <a:hlinkClick r:id="rId5"/>
              </a:rPr>
              <a:t>mail@newmarketslab.org</a:t>
            </a:r>
            <a:r>
              <a:rPr lang="en-US" dirty="0"/>
              <a:t> or visit our website at </a:t>
            </a:r>
            <a:r>
              <a:rPr lang="en-US" dirty="0">
                <a:hlinkClick r:id="rId6"/>
              </a:rPr>
              <a:t>www.newmarketslab.org</a:t>
            </a:r>
            <a:r>
              <a:rPr lang="en-US" dirty="0"/>
              <a:t> </a:t>
            </a:r>
          </a:p>
          <a:p>
            <a:pPr marL="0" indent="0">
              <a:buNone/>
            </a:pPr>
            <a:endParaRPr lang="en-US" dirty="0"/>
          </a:p>
        </p:txBody>
      </p:sp>
    </p:spTree>
    <p:extLst>
      <p:ext uri="{BB962C8B-B14F-4D97-AF65-F5344CB8AC3E}">
        <p14:creationId xmlns:p14="http://schemas.microsoft.com/office/powerpoint/2010/main" val="1931316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76F5BB-3D37-41B0-9B54-10803E28376C}"/>
              </a:ext>
            </a:extLst>
          </p:cNvPr>
          <p:cNvSpPr>
            <a:spLocks noGrp="1"/>
          </p:cNvSpPr>
          <p:nvPr>
            <p:ph type="title"/>
          </p:nvPr>
        </p:nvSpPr>
        <p:spPr/>
        <p:txBody>
          <a:bodyPr>
            <a:normAutofit fontScale="90000"/>
          </a:bodyPr>
          <a:lstStyle/>
          <a:p>
            <a:r>
              <a:rPr lang="en-US" dirty="0"/>
              <a:t>NML’s Partnership with SFSA Under Seeds2B</a:t>
            </a:r>
          </a:p>
        </p:txBody>
      </p:sp>
      <p:sp>
        <p:nvSpPr>
          <p:cNvPr id="3" name="Content Placeholder 2">
            <a:extLst>
              <a:ext uri="{FF2B5EF4-FFF2-40B4-BE49-F238E27FC236}">
                <a16:creationId xmlns:a16="http://schemas.microsoft.com/office/drawing/2014/main" xmlns="" id="{FD6CA863-DE4C-4C6B-AB0C-60CABD2A7235}"/>
              </a:ext>
            </a:extLst>
          </p:cNvPr>
          <p:cNvSpPr>
            <a:spLocks noGrp="1"/>
          </p:cNvSpPr>
          <p:nvPr>
            <p:ph idx="1"/>
          </p:nvPr>
        </p:nvSpPr>
        <p:spPr>
          <a:xfrm>
            <a:off x="227565" y="2256905"/>
            <a:ext cx="8405201" cy="4190489"/>
          </a:xfrm>
        </p:spPr>
        <p:txBody>
          <a:bodyPr numCol="1">
            <a:normAutofit fontScale="62500" lnSpcReduction="20000"/>
          </a:bodyPr>
          <a:lstStyle/>
          <a:p>
            <a:r>
              <a:rPr lang="en-US" sz="2900" b="1" dirty="0"/>
              <a:t>NML </a:t>
            </a:r>
            <a:r>
              <a:rPr lang="en-US" sz="2900" dirty="0"/>
              <a:t>has a longstanding partnership with the </a:t>
            </a:r>
            <a:r>
              <a:rPr lang="en-US" sz="2900" b="1" dirty="0"/>
              <a:t>Syngenta Foundation for Sustainable Agriculture (SFSA) and its Seeds2B </a:t>
            </a:r>
            <a:r>
              <a:rPr lang="en-US" sz="2900" dirty="0"/>
              <a:t>project, which is designed to help farmers access quality, affordable seeds of improved varieties for the crops they need</a:t>
            </a:r>
          </a:p>
          <a:p>
            <a:r>
              <a:rPr lang="en-US" sz="2900" dirty="0"/>
              <a:t>Partnership focused on:</a:t>
            </a:r>
          </a:p>
          <a:p>
            <a:pPr lvl="1"/>
            <a:r>
              <a:rPr lang="en-US" sz="2900" b="1" dirty="0"/>
              <a:t>Capacity Building: </a:t>
            </a:r>
            <a:r>
              <a:rPr lang="en-US" sz="2900" dirty="0"/>
              <a:t>Increase awareness of regulatory aspects of seed systems among private sector actors, breeders, lawyers, and other stakeholders </a:t>
            </a:r>
          </a:p>
          <a:p>
            <a:pPr lvl="1"/>
            <a:r>
              <a:rPr lang="en-US" sz="2900" b="1" dirty="0"/>
              <a:t>Case Studies: </a:t>
            </a:r>
            <a:r>
              <a:rPr lang="en-US" sz="2900" dirty="0"/>
              <a:t>Assess the implementation of regional seed initiatives at the national level (countries covered include Ghana, Kenya, Nigeria, Zambia, and Zimbabwe)</a:t>
            </a:r>
          </a:p>
          <a:p>
            <a:pPr lvl="1"/>
            <a:r>
              <a:rPr lang="en-US" sz="2900" b="1" dirty="0"/>
              <a:t>Test Cases: </a:t>
            </a:r>
            <a:r>
              <a:rPr lang="en-US" sz="2900" dirty="0"/>
              <a:t>“Stress test” regional regulatory systems and determine how they work in practice</a:t>
            </a:r>
          </a:p>
          <a:p>
            <a:pPr lvl="2"/>
            <a:r>
              <a:rPr lang="en-US" sz="2900" dirty="0"/>
              <a:t>NML and SFSA have facilitated regional registration of nearly </a:t>
            </a:r>
            <a:r>
              <a:rPr lang="en-US" sz="2900" b="1" dirty="0"/>
              <a:t>30 seed varieties</a:t>
            </a:r>
            <a:r>
              <a:rPr lang="en-US" sz="2900" dirty="0"/>
              <a:t> across </a:t>
            </a:r>
            <a:r>
              <a:rPr lang="en-US" sz="2900" b="1" dirty="0"/>
              <a:t>7 crops </a:t>
            </a:r>
            <a:r>
              <a:rPr lang="en-US" sz="2900" dirty="0"/>
              <a:t>in East Africa, COMESA, and SADC</a:t>
            </a:r>
          </a:p>
          <a:p>
            <a:pPr marL="0" indent="0">
              <a:buNone/>
            </a:pPr>
            <a:endParaRPr lang="en-US" dirty="0"/>
          </a:p>
        </p:txBody>
      </p:sp>
      <p:pic>
        <p:nvPicPr>
          <p:cNvPr id="2052" name="Picture 4" descr="Image result for syngenta foundation">
            <a:extLst>
              <a:ext uri="{FF2B5EF4-FFF2-40B4-BE49-F238E27FC236}">
                <a16:creationId xmlns:a16="http://schemas.microsoft.com/office/drawing/2014/main" xmlns="" id="{54A04305-76F2-45BE-B434-2674B4316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952" y="103018"/>
            <a:ext cx="2950426" cy="91151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xmlns="" id="{7B3F7D12-1A53-4388-AB3F-1B0D61267A8F}"/>
              </a:ext>
            </a:extLst>
          </p:cNvPr>
          <p:cNvPicPr>
            <a:picLocks noChangeAspect="1"/>
          </p:cNvPicPr>
          <p:nvPr/>
        </p:nvPicPr>
        <p:blipFill>
          <a:blip r:embed="rId3"/>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83126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774B1-63B4-4FE5-89F4-5D8145AF7310}"/>
              </a:ext>
            </a:extLst>
          </p:cNvPr>
          <p:cNvSpPr>
            <a:spLocks noGrp="1"/>
          </p:cNvSpPr>
          <p:nvPr>
            <p:ph type="title"/>
          </p:nvPr>
        </p:nvSpPr>
        <p:spPr/>
        <p:txBody>
          <a:bodyPr>
            <a:normAutofit fontScale="90000"/>
          </a:bodyPr>
          <a:lstStyle/>
          <a:p>
            <a:r>
              <a:rPr lang="en-US" dirty="0"/>
              <a:t>NML-SFSA Collaboration Under PASTTA</a:t>
            </a:r>
          </a:p>
        </p:txBody>
      </p:sp>
      <p:sp>
        <p:nvSpPr>
          <p:cNvPr id="3" name="Content Placeholder 2">
            <a:extLst>
              <a:ext uri="{FF2B5EF4-FFF2-40B4-BE49-F238E27FC236}">
                <a16:creationId xmlns:a16="http://schemas.microsoft.com/office/drawing/2014/main" xmlns="" id="{AD554729-EF34-4610-8FB4-6CC9C09F1E4F}"/>
              </a:ext>
            </a:extLst>
          </p:cNvPr>
          <p:cNvSpPr>
            <a:spLocks noGrp="1"/>
          </p:cNvSpPr>
          <p:nvPr>
            <p:ph idx="1"/>
          </p:nvPr>
        </p:nvSpPr>
        <p:spPr>
          <a:xfrm>
            <a:off x="580105" y="2199191"/>
            <a:ext cx="7795099" cy="4172488"/>
          </a:xfrm>
        </p:spPr>
        <p:txBody>
          <a:bodyPr>
            <a:normAutofit fontScale="77500" lnSpcReduction="20000"/>
          </a:bodyPr>
          <a:lstStyle/>
          <a:p>
            <a:r>
              <a:rPr lang="en-US" sz="2500" dirty="0"/>
              <a:t>The</a:t>
            </a:r>
            <a:r>
              <a:rPr lang="en-US" sz="2500" b="1" dirty="0"/>
              <a:t> </a:t>
            </a:r>
            <a:r>
              <a:rPr lang="en-US" sz="2500" b="1" i="1" dirty="0"/>
              <a:t>Partnership for Seed Technology Transfer in Africa (PASTTA)</a:t>
            </a:r>
            <a:r>
              <a:rPr lang="en-US" sz="2500" dirty="0"/>
              <a:t>, is a USAID funded partnership among Seeds2B, NML, and the African Agricultural Technology Foundation (AATF) that aims to enable the transfer of best-bet seed-based technologies</a:t>
            </a:r>
          </a:p>
          <a:p>
            <a:r>
              <a:rPr lang="en-US" sz="2500" dirty="0"/>
              <a:t>PASTTA addresses some of the main bottlenecks in the market to improve:</a:t>
            </a:r>
          </a:p>
          <a:p>
            <a:pPr lvl="1"/>
            <a:r>
              <a:rPr lang="en-US" sz="2500" dirty="0"/>
              <a:t>Promotion and dissemination of new varieties, in particular those selected by the public sector </a:t>
            </a:r>
          </a:p>
          <a:p>
            <a:pPr lvl="1"/>
            <a:r>
              <a:rPr lang="en-US" sz="2500" dirty="0"/>
              <a:t>Involvement of the seed private sector in multiplication, commercial development, and dissemination of seed varieties</a:t>
            </a:r>
          </a:p>
          <a:p>
            <a:pPr lvl="1"/>
            <a:r>
              <a:rPr lang="en-US" sz="2500" dirty="0"/>
              <a:t>Demand for new varieties</a:t>
            </a:r>
          </a:p>
          <a:p>
            <a:pPr lvl="1"/>
            <a:r>
              <a:rPr lang="en-US" sz="2500" dirty="0"/>
              <a:t>Harmonization of seed regulations </a:t>
            </a:r>
          </a:p>
          <a:p>
            <a:pPr marL="0" indent="0">
              <a:buNone/>
            </a:pPr>
            <a:endParaRPr lang="en-US" dirty="0"/>
          </a:p>
        </p:txBody>
      </p:sp>
      <p:pic>
        <p:nvPicPr>
          <p:cNvPr id="1026" name="Picture 2" descr="Image result for AATF">
            <a:extLst>
              <a:ext uri="{FF2B5EF4-FFF2-40B4-BE49-F238E27FC236}">
                <a16:creationId xmlns:a16="http://schemas.microsoft.com/office/drawing/2014/main" xmlns="" id="{5B1BB2E0-9A5B-408B-BA88-11F9894E3C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94" t="6858" b="5501"/>
          <a:stretch/>
        </p:blipFill>
        <p:spPr bwMode="auto">
          <a:xfrm>
            <a:off x="7463988" y="5346619"/>
            <a:ext cx="1148638" cy="102506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xmlns="" id="{EA95F724-8C7E-4BD3-96E5-9BE7D67A38EA}"/>
              </a:ext>
            </a:extLst>
          </p:cNvPr>
          <p:cNvPicPr>
            <a:picLocks noChangeAspect="1"/>
          </p:cNvPicPr>
          <p:nvPr/>
        </p:nvPicPr>
        <p:blipFill>
          <a:blip r:embed="rId3"/>
          <a:stretch>
            <a:fillRect/>
          </a:stretch>
        </p:blipFill>
        <p:spPr>
          <a:xfrm>
            <a:off x="369065" y="167046"/>
            <a:ext cx="1794042" cy="894685"/>
          </a:xfrm>
          <a:prstGeom prst="rect">
            <a:avLst/>
          </a:prstGeom>
        </p:spPr>
      </p:pic>
      <p:pic>
        <p:nvPicPr>
          <p:cNvPr id="7" name="Picture 4" descr="Image result for syngenta foundation">
            <a:extLst>
              <a:ext uri="{FF2B5EF4-FFF2-40B4-BE49-F238E27FC236}">
                <a16:creationId xmlns:a16="http://schemas.microsoft.com/office/drawing/2014/main" xmlns="" id="{70B08D72-787D-4392-8EF9-26945237C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952" y="103018"/>
            <a:ext cx="2950426" cy="9115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1668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774B1-63B4-4FE5-89F4-5D8145AF7310}"/>
              </a:ext>
            </a:extLst>
          </p:cNvPr>
          <p:cNvSpPr>
            <a:spLocks noGrp="1"/>
          </p:cNvSpPr>
          <p:nvPr>
            <p:ph type="title"/>
          </p:nvPr>
        </p:nvSpPr>
        <p:spPr/>
        <p:txBody>
          <a:bodyPr>
            <a:normAutofit fontScale="90000"/>
          </a:bodyPr>
          <a:lstStyle/>
          <a:p>
            <a:r>
              <a:rPr lang="en-US" dirty="0"/>
              <a:t>NML-SFSA Collaboration Under AVISA</a:t>
            </a:r>
          </a:p>
        </p:txBody>
      </p:sp>
      <p:sp>
        <p:nvSpPr>
          <p:cNvPr id="3" name="Content Placeholder 2">
            <a:extLst>
              <a:ext uri="{FF2B5EF4-FFF2-40B4-BE49-F238E27FC236}">
                <a16:creationId xmlns:a16="http://schemas.microsoft.com/office/drawing/2014/main" xmlns="" id="{AD554729-EF34-4610-8FB4-6CC9C09F1E4F}"/>
              </a:ext>
            </a:extLst>
          </p:cNvPr>
          <p:cNvSpPr>
            <a:spLocks noGrp="1"/>
          </p:cNvSpPr>
          <p:nvPr>
            <p:ph idx="1"/>
          </p:nvPr>
        </p:nvSpPr>
        <p:spPr>
          <a:xfrm>
            <a:off x="410414" y="2185633"/>
            <a:ext cx="7696088" cy="4265675"/>
          </a:xfrm>
        </p:spPr>
        <p:txBody>
          <a:bodyPr>
            <a:normAutofit fontScale="55000" lnSpcReduction="20000"/>
          </a:bodyPr>
          <a:lstStyle/>
          <a:p>
            <a:r>
              <a:rPr lang="en-US" sz="2200" dirty="0"/>
              <a:t>The </a:t>
            </a:r>
            <a:r>
              <a:rPr lang="en-US" sz="2200" b="1" dirty="0"/>
              <a:t>Accelerated Varietal Improvement and Seed Delivery of Legumes and Cereals in Africa </a:t>
            </a:r>
            <a:r>
              <a:rPr lang="en-US" sz="2200" dirty="0"/>
              <a:t>(AVISA) project is funded by the Bill and Melinda Gates Foundation and involves several partners, including the International Crops Research Institute for the Semi-Arid Tropics (ICRISAT), the International Institute of Tropical Agriculture (IITA), International Center for Tropical Agriculture (CIAT), National Agricultural Research Organizations, and SFSA and NML</a:t>
            </a:r>
          </a:p>
          <a:p>
            <a:r>
              <a:rPr lang="en-US" sz="2200" dirty="0"/>
              <a:t>Project partners are working towards establishing a robust seed system that: </a:t>
            </a:r>
          </a:p>
          <a:p>
            <a:pPr lvl="1"/>
            <a:r>
              <a:rPr lang="en-US" sz="2200" dirty="0"/>
              <a:t>Increases the quantity and quality of performance data substantiating varietal superiority; </a:t>
            </a:r>
          </a:p>
          <a:p>
            <a:pPr lvl="1"/>
            <a:r>
              <a:rPr lang="en-US" sz="2200" dirty="0"/>
              <a:t>Boosts the availability of EGS seed by strengthening the technical and business acumen of the public EGS systems through technical, management and business capacity building; </a:t>
            </a:r>
          </a:p>
          <a:p>
            <a:pPr lvl="1"/>
            <a:r>
              <a:rPr lang="en-US" sz="2200" dirty="0"/>
              <a:t>Establishes a clear path and handover process from the research system to the private sector; and </a:t>
            </a:r>
          </a:p>
          <a:p>
            <a:pPr lvl="1"/>
            <a:r>
              <a:rPr lang="en-US" sz="2200" dirty="0"/>
              <a:t>Enables private sector multipliers to seize opportunities to capitalize on the commercialization of the targeted crops</a:t>
            </a:r>
          </a:p>
          <a:p>
            <a:r>
              <a:rPr lang="en-US" sz="2200" dirty="0"/>
              <a:t>NML and SFSA will contribute through:</a:t>
            </a:r>
          </a:p>
          <a:p>
            <a:pPr lvl="1"/>
            <a:r>
              <a:rPr lang="en-US" sz="2200" dirty="0"/>
              <a:t>Practical regulatory interventions to improve implementation of harmonized rules</a:t>
            </a:r>
          </a:p>
          <a:p>
            <a:pPr lvl="1"/>
            <a:r>
              <a:rPr lang="en-US" sz="2200" dirty="0"/>
              <a:t>Development of fair and equitable licensing models </a:t>
            </a:r>
          </a:p>
          <a:p>
            <a:pPr lvl="1"/>
            <a:r>
              <a:rPr lang="en-US" sz="2200" dirty="0"/>
              <a:t>Hands-on learning modules to build regulatory capacity </a:t>
            </a: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xmlns="" id="{EA95F724-8C7E-4BD3-96E5-9BE7D67A38EA}"/>
              </a:ext>
            </a:extLst>
          </p:cNvPr>
          <p:cNvPicPr>
            <a:picLocks noChangeAspect="1"/>
          </p:cNvPicPr>
          <p:nvPr/>
        </p:nvPicPr>
        <p:blipFill>
          <a:blip r:embed="rId2"/>
          <a:stretch>
            <a:fillRect/>
          </a:stretch>
        </p:blipFill>
        <p:spPr>
          <a:xfrm>
            <a:off x="369065" y="167046"/>
            <a:ext cx="1794042" cy="894685"/>
          </a:xfrm>
          <a:prstGeom prst="rect">
            <a:avLst/>
          </a:prstGeom>
        </p:spPr>
      </p:pic>
      <p:pic>
        <p:nvPicPr>
          <p:cNvPr id="7" name="Picture 2" descr="Image result for icrisat logo">
            <a:extLst>
              <a:ext uri="{FF2B5EF4-FFF2-40B4-BE49-F238E27FC236}">
                <a16:creationId xmlns:a16="http://schemas.microsoft.com/office/drawing/2014/main" xmlns="" id="{DE7DE888-AC35-4D06-9FC8-4957833E4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496" y="4318471"/>
            <a:ext cx="1856318" cy="81590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Image result for CGIAR">
            <a:extLst>
              <a:ext uri="{FF2B5EF4-FFF2-40B4-BE49-F238E27FC236}">
                <a16:creationId xmlns:a16="http://schemas.microsoft.com/office/drawing/2014/main" xmlns="" id="{943FD6E8-C338-4549-AEF9-B3E6ED8712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6502" y="2371449"/>
            <a:ext cx="757571" cy="897596"/>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Image result for syngenta foundation">
            <a:extLst>
              <a:ext uri="{FF2B5EF4-FFF2-40B4-BE49-F238E27FC236}">
                <a16:creationId xmlns:a16="http://schemas.microsoft.com/office/drawing/2014/main" xmlns="" id="{D42C74D7-D675-49D0-B7E8-17B676CE8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4952" y="103018"/>
            <a:ext cx="2950426" cy="911514"/>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Image result for CIAT">
            <a:extLst>
              <a:ext uri="{FF2B5EF4-FFF2-40B4-BE49-F238E27FC236}">
                <a16:creationId xmlns:a16="http://schemas.microsoft.com/office/drawing/2014/main" xmlns="" id="{0C119D62-4418-4565-A1AB-BDE8E23DE5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6609" y="5683135"/>
            <a:ext cx="1767464" cy="48880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mage result for IITA">
            <a:extLst>
              <a:ext uri="{FF2B5EF4-FFF2-40B4-BE49-F238E27FC236}">
                <a16:creationId xmlns:a16="http://schemas.microsoft.com/office/drawing/2014/main" xmlns="" id="{EB0B4824-2288-4460-8FDE-E3BF470A1A88}"/>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363" t="17642" r="10660" b="10627"/>
          <a:stretch/>
        </p:blipFill>
        <p:spPr bwMode="auto">
          <a:xfrm>
            <a:off x="5643652" y="5975420"/>
            <a:ext cx="1298797" cy="6548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8057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B0854-564B-4D5D-9554-E88BD1230A6A}"/>
              </a:ext>
            </a:extLst>
          </p:cNvPr>
          <p:cNvSpPr>
            <a:spLocks noGrp="1"/>
          </p:cNvSpPr>
          <p:nvPr>
            <p:ph type="title"/>
          </p:nvPr>
        </p:nvSpPr>
        <p:spPr/>
        <p:txBody>
          <a:bodyPr>
            <a:normAutofit fontScale="90000"/>
          </a:bodyPr>
          <a:lstStyle/>
          <a:p>
            <a:r>
              <a:rPr lang="en-US" dirty="0"/>
              <a:t>Introduction &amp; Background – Elements of Seed Regulatory Systems </a:t>
            </a:r>
          </a:p>
        </p:txBody>
      </p:sp>
      <p:sp>
        <p:nvSpPr>
          <p:cNvPr id="3" name="Content Placeholder 2">
            <a:extLst>
              <a:ext uri="{FF2B5EF4-FFF2-40B4-BE49-F238E27FC236}">
                <a16:creationId xmlns:a16="http://schemas.microsoft.com/office/drawing/2014/main" xmlns="" id="{736A7956-75A9-44FD-A99B-93199FF219DF}"/>
              </a:ext>
            </a:extLst>
          </p:cNvPr>
          <p:cNvSpPr>
            <a:spLocks noGrp="1"/>
          </p:cNvSpPr>
          <p:nvPr>
            <p:ph idx="1"/>
          </p:nvPr>
        </p:nvSpPr>
        <p:spPr>
          <a:xfrm>
            <a:off x="816969" y="2331160"/>
            <a:ext cx="7346530" cy="4363554"/>
          </a:xfrm>
        </p:spPr>
        <p:txBody>
          <a:bodyPr>
            <a:normAutofit fontScale="70000" lnSpcReduction="20000"/>
          </a:bodyPr>
          <a:lstStyle/>
          <a:p>
            <a:r>
              <a:rPr lang="en-US" b="1" dirty="0"/>
              <a:t>Seed Variety Release and Regulation</a:t>
            </a:r>
          </a:p>
          <a:p>
            <a:pPr lvl="1"/>
            <a:r>
              <a:rPr lang="en-US" dirty="0"/>
              <a:t>Most countries have a formal process for seed variety release and registration that includes testing for Distinctness, Uniformity, and Stability (DUS) and Value for Cultivation and Use (VCU) before new varieties can be released; number of seasons of testing varies by country and region</a:t>
            </a:r>
          </a:p>
          <a:p>
            <a:r>
              <a:rPr lang="en-US" b="1" dirty="0"/>
              <a:t>Seed Certification </a:t>
            </a:r>
          </a:p>
          <a:p>
            <a:pPr lvl="1"/>
            <a:r>
              <a:rPr lang="en-US" dirty="0"/>
              <a:t>Most countries require that seed go through a formal process of certification before commercialization (seed must be formally released and registered before certification); also covered under regional rules (e.g. COMESA)</a:t>
            </a:r>
          </a:p>
          <a:p>
            <a:r>
              <a:rPr lang="en-US" b="1" dirty="0"/>
              <a:t>Seed Trade </a:t>
            </a:r>
          </a:p>
          <a:p>
            <a:pPr lvl="1"/>
            <a:r>
              <a:rPr lang="en-US" dirty="0"/>
              <a:t>National and regional seed rules govern the importation and exportation of seed, including sanitary and phytosanitary (SPS) controls</a:t>
            </a:r>
          </a:p>
          <a:p>
            <a:r>
              <a:rPr lang="en-US" b="1" dirty="0"/>
              <a:t>Plant Variety Protection (PVP)</a:t>
            </a:r>
          </a:p>
          <a:p>
            <a:pPr lvl="1"/>
            <a:r>
              <a:rPr lang="en-US" dirty="0"/>
              <a:t>Legal framework for ownership of varieties (aligned with UPOV); underpins licensing and commercialization of seed</a:t>
            </a:r>
          </a:p>
          <a:p>
            <a:pPr lvl="1"/>
            <a:r>
              <a:rPr lang="en-US" dirty="0"/>
              <a:t>Arusha Protocol includes provisions on compulsory, exclusive, and non-exclusive licensing of regional varieties</a:t>
            </a:r>
          </a:p>
        </p:txBody>
      </p:sp>
      <p:pic>
        <p:nvPicPr>
          <p:cNvPr id="5" name="Picture 4">
            <a:extLst>
              <a:ext uri="{FF2B5EF4-FFF2-40B4-BE49-F238E27FC236}">
                <a16:creationId xmlns:a16="http://schemas.microsoft.com/office/drawing/2014/main" xmlns="" id="{0C8697A6-85AF-42C2-BCB4-2A132AF827F2}"/>
              </a:ext>
            </a:extLst>
          </p:cNvPr>
          <p:cNvPicPr>
            <a:picLocks noChangeAspect="1"/>
          </p:cNvPicPr>
          <p:nvPr/>
        </p:nvPicPr>
        <p:blipFill>
          <a:blip r:embed="rId2"/>
          <a:stretch>
            <a:fillRect/>
          </a:stretch>
        </p:blipFill>
        <p:spPr>
          <a:xfrm>
            <a:off x="369065" y="167046"/>
            <a:ext cx="1794042" cy="894685"/>
          </a:xfrm>
          <a:prstGeom prst="rect">
            <a:avLst/>
          </a:prstGeom>
        </p:spPr>
      </p:pic>
    </p:spTree>
    <p:extLst>
      <p:ext uri="{BB962C8B-B14F-4D97-AF65-F5344CB8AC3E}">
        <p14:creationId xmlns:p14="http://schemas.microsoft.com/office/powerpoint/2010/main" val="102875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325CBF64-E2FF-40FB-9ADA-0995E388D2B5}"/>
              </a:ext>
            </a:extLst>
          </p:cNvPr>
          <p:cNvGrpSpPr/>
          <p:nvPr/>
        </p:nvGrpSpPr>
        <p:grpSpPr>
          <a:xfrm>
            <a:off x="-1" y="592068"/>
            <a:ext cx="9144001" cy="6126084"/>
            <a:chOff x="-1" y="592068"/>
            <a:chExt cx="9144001" cy="6126084"/>
          </a:xfrm>
        </p:grpSpPr>
        <p:graphicFrame>
          <p:nvGraphicFramePr>
            <p:cNvPr id="3" name="Chart 2">
              <a:extLst>
                <a:ext uri="{FF2B5EF4-FFF2-40B4-BE49-F238E27FC236}">
                  <a16:creationId xmlns:a16="http://schemas.microsoft.com/office/drawing/2014/main" xmlns="" id="{7E5BFFEA-5657-844A-B2DE-D0E1FB27E8D1}"/>
                </a:ext>
              </a:extLst>
            </p:cNvPr>
            <p:cNvGraphicFramePr>
              <a:graphicFrameLocks/>
            </p:cNvGraphicFramePr>
            <p:nvPr>
              <p:extLst>
                <p:ext uri="{D42A27DB-BD31-4B8C-83A1-F6EECF244321}">
                  <p14:modId xmlns:p14="http://schemas.microsoft.com/office/powerpoint/2010/main" val="1257442115"/>
                </p:ext>
              </p:extLst>
            </p:nvPr>
          </p:nvGraphicFramePr>
          <p:xfrm>
            <a:off x="-1" y="764403"/>
            <a:ext cx="9144001" cy="521577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xmlns="" id="{0BC761D0-D964-4091-A34F-773F255D1D4A}"/>
                </a:ext>
              </a:extLst>
            </p:cNvPr>
            <p:cNvCxnSpPr>
              <a:cxnSpLocks/>
            </p:cNvCxnSpPr>
            <p:nvPr/>
          </p:nvCxnSpPr>
          <p:spPr>
            <a:xfrm flipH="1">
              <a:off x="578830" y="5939156"/>
              <a:ext cx="4355539" cy="14165"/>
            </a:xfrm>
            <a:prstGeom prst="straightConnector1">
              <a:avLst/>
            </a:prstGeom>
            <a:ln w="215900">
              <a:solidFill>
                <a:schemeClr val="accent4">
                  <a:lumMod val="40000"/>
                  <a:lumOff val="6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5" name="Straight Arrow Connector 4">
              <a:extLst>
                <a:ext uri="{FF2B5EF4-FFF2-40B4-BE49-F238E27FC236}">
                  <a16:creationId xmlns:a16="http://schemas.microsoft.com/office/drawing/2014/main" xmlns="" id="{7D84F161-3F53-4A9A-938B-042A0B5EA9C1}"/>
                </a:ext>
              </a:extLst>
            </p:cNvPr>
            <p:cNvCxnSpPr>
              <a:cxnSpLocks/>
            </p:cNvCxnSpPr>
            <p:nvPr/>
          </p:nvCxnSpPr>
          <p:spPr>
            <a:xfrm>
              <a:off x="4934369" y="5942065"/>
              <a:ext cx="4074191" cy="0"/>
            </a:xfrm>
            <a:prstGeom prst="straightConnector1">
              <a:avLst/>
            </a:prstGeom>
            <a:ln w="2159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67364081-664A-41A6-B103-AF128DCF4005}"/>
                </a:ext>
              </a:extLst>
            </p:cNvPr>
            <p:cNvSpPr txBox="1"/>
            <p:nvPr/>
          </p:nvSpPr>
          <p:spPr>
            <a:xfrm>
              <a:off x="1151665" y="6092280"/>
              <a:ext cx="876300" cy="584775"/>
            </a:xfrm>
            <a:prstGeom prst="rect">
              <a:avLst/>
            </a:prstGeom>
            <a:noFill/>
          </p:spPr>
          <p:txBody>
            <a:bodyPr wrap="square" rtlCol="0">
              <a:spAutoFit/>
            </a:bodyPr>
            <a:lstStyle/>
            <a:p>
              <a:pPr algn="ctr"/>
              <a:r>
                <a:rPr lang="en-US" sz="800" dirty="0">
                  <a:latin typeface="+mj-lt"/>
                </a:rPr>
                <a:t>National Legislation Fully Aligned with COMESA</a:t>
              </a:r>
            </a:p>
          </p:txBody>
        </p:sp>
        <p:sp>
          <p:nvSpPr>
            <p:cNvPr id="7" name="TextBox 6">
              <a:extLst>
                <a:ext uri="{FF2B5EF4-FFF2-40B4-BE49-F238E27FC236}">
                  <a16:creationId xmlns:a16="http://schemas.microsoft.com/office/drawing/2014/main" xmlns="" id="{F0080DF2-1B7D-46FE-96E1-1B8CDFF7E07A}"/>
                </a:ext>
              </a:extLst>
            </p:cNvPr>
            <p:cNvSpPr txBox="1"/>
            <p:nvPr/>
          </p:nvSpPr>
          <p:spPr>
            <a:xfrm>
              <a:off x="2089967" y="6086510"/>
              <a:ext cx="876300" cy="584775"/>
            </a:xfrm>
            <a:prstGeom prst="rect">
              <a:avLst/>
            </a:prstGeom>
            <a:noFill/>
          </p:spPr>
          <p:txBody>
            <a:bodyPr wrap="square" rtlCol="0">
              <a:spAutoFit/>
            </a:bodyPr>
            <a:lstStyle/>
            <a:p>
              <a:pPr algn="ctr"/>
              <a:r>
                <a:rPr lang="en-US" sz="800" dirty="0">
                  <a:latin typeface="+mj-lt"/>
                </a:rPr>
                <a:t>Draft National Legislation Aligned with COMESA </a:t>
              </a:r>
            </a:p>
          </p:txBody>
        </p:sp>
        <p:sp>
          <p:nvSpPr>
            <p:cNvPr id="8" name="TextBox 7">
              <a:extLst>
                <a:ext uri="{FF2B5EF4-FFF2-40B4-BE49-F238E27FC236}">
                  <a16:creationId xmlns:a16="http://schemas.microsoft.com/office/drawing/2014/main" xmlns="" id="{72D92245-2C1E-4797-BB13-AA6BF8C4A90A}"/>
                </a:ext>
              </a:extLst>
            </p:cNvPr>
            <p:cNvSpPr txBox="1"/>
            <p:nvPr/>
          </p:nvSpPr>
          <p:spPr>
            <a:xfrm>
              <a:off x="3028269" y="6092280"/>
              <a:ext cx="876300" cy="584775"/>
            </a:xfrm>
            <a:prstGeom prst="rect">
              <a:avLst/>
            </a:prstGeom>
            <a:noFill/>
          </p:spPr>
          <p:txBody>
            <a:bodyPr wrap="square" rtlCol="0">
              <a:spAutoFit/>
            </a:bodyPr>
            <a:lstStyle/>
            <a:p>
              <a:pPr algn="ctr"/>
              <a:r>
                <a:rPr lang="en-US" sz="800" dirty="0">
                  <a:latin typeface="+mj-lt"/>
                </a:rPr>
                <a:t>Existing National Legislation Not Aligned with COMESA</a:t>
              </a:r>
            </a:p>
          </p:txBody>
        </p:sp>
        <p:sp>
          <p:nvSpPr>
            <p:cNvPr id="9" name="TextBox 8">
              <a:extLst>
                <a:ext uri="{FF2B5EF4-FFF2-40B4-BE49-F238E27FC236}">
                  <a16:creationId xmlns:a16="http://schemas.microsoft.com/office/drawing/2014/main" xmlns="" id="{823BA083-EAE4-41A9-9C89-D72E92AA98EC}"/>
                </a:ext>
              </a:extLst>
            </p:cNvPr>
            <p:cNvSpPr txBox="1"/>
            <p:nvPr/>
          </p:nvSpPr>
          <p:spPr>
            <a:xfrm>
              <a:off x="3898297" y="6105388"/>
              <a:ext cx="876300" cy="215444"/>
            </a:xfrm>
            <a:prstGeom prst="rect">
              <a:avLst/>
            </a:prstGeom>
            <a:noFill/>
          </p:spPr>
          <p:txBody>
            <a:bodyPr wrap="square" rtlCol="0">
              <a:spAutoFit/>
            </a:bodyPr>
            <a:lstStyle/>
            <a:p>
              <a:pPr algn="ctr"/>
              <a:r>
                <a:rPr lang="en-US" sz="800" dirty="0">
                  <a:latin typeface="+mj-lt"/>
                </a:rPr>
                <a:t>No Legislation</a:t>
              </a:r>
            </a:p>
          </p:txBody>
        </p:sp>
        <p:sp>
          <p:nvSpPr>
            <p:cNvPr id="10" name="TextBox 9">
              <a:extLst>
                <a:ext uri="{FF2B5EF4-FFF2-40B4-BE49-F238E27FC236}">
                  <a16:creationId xmlns:a16="http://schemas.microsoft.com/office/drawing/2014/main" xmlns="" id="{5054F181-9975-469B-8FFA-B7510E0C909E}"/>
                </a:ext>
              </a:extLst>
            </p:cNvPr>
            <p:cNvSpPr txBox="1"/>
            <p:nvPr/>
          </p:nvSpPr>
          <p:spPr>
            <a:xfrm>
              <a:off x="6587841" y="6088155"/>
              <a:ext cx="876300" cy="584775"/>
            </a:xfrm>
            <a:prstGeom prst="rect">
              <a:avLst/>
            </a:prstGeom>
            <a:noFill/>
          </p:spPr>
          <p:txBody>
            <a:bodyPr wrap="square" rtlCol="0">
              <a:spAutoFit/>
            </a:bodyPr>
            <a:lstStyle/>
            <a:p>
              <a:pPr algn="ctr"/>
              <a:r>
                <a:rPr lang="en-US" sz="800" dirty="0">
                  <a:latin typeface="+mj-lt"/>
                </a:rPr>
                <a:t>Legal Structure in Draft Form Awaiting Approval</a:t>
              </a:r>
            </a:p>
          </p:txBody>
        </p:sp>
        <p:sp>
          <p:nvSpPr>
            <p:cNvPr id="11" name="TextBox 10">
              <a:extLst>
                <a:ext uri="{FF2B5EF4-FFF2-40B4-BE49-F238E27FC236}">
                  <a16:creationId xmlns:a16="http://schemas.microsoft.com/office/drawing/2014/main" xmlns="" id="{4372B92E-CD8E-425A-8672-50D54B8867ED}"/>
                </a:ext>
              </a:extLst>
            </p:cNvPr>
            <p:cNvSpPr txBox="1"/>
            <p:nvPr/>
          </p:nvSpPr>
          <p:spPr>
            <a:xfrm>
              <a:off x="4825587" y="6102295"/>
              <a:ext cx="876300" cy="338554"/>
            </a:xfrm>
            <a:prstGeom prst="rect">
              <a:avLst/>
            </a:prstGeom>
            <a:noFill/>
          </p:spPr>
          <p:txBody>
            <a:bodyPr wrap="square" rtlCol="0">
              <a:spAutoFit/>
            </a:bodyPr>
            <a:lstStyle/>
            <a:p>
              <a:pPr algn="ctr"/>
              <a:r>
                <a:rPr lang="en-US" sz="800" dirty="0">
                  <a:latin typeface="+mj-lt"/>
                </a:rPr>
                <a:t>Basic Legal Structure</a:t>
              </a:r>
            </a:p>
          </p:txBody>
        </p:sp>
        <p:sp>
          <p:nvSpPr>
            <p:cNvPr id="12" name="TextBox 11">
              <a:extLst>
                <a:ext uri="{FF2B5EF4-FFF2-40B4-BE49-F238E27FC236}">
                  <a16:creationId xmlns:a16="http://schemas.microsoft.com/office/drawing/2014/main" xmlns="" id="{8DC4F893-7D26-49A9-979E-98951751EAA0}"/>
                </a:ext>
              </a:extLst>
            </p:cNvPr>
            <p:cNvSpPr txBox="1"/>
            <p:nvPr/>
          </p:nvSpPr>
          <p:spPr>
            <a:xfrm>
              <a:off x="5659462" y="6086510"/>
              <a:ext cx="876300" cy="338554"/>
            </a:xfrm>
            <a:prstGeom prst="rect">
              <a:avLst/>
            </a:prstGeom>
            <a:noFill/>
          </p:spPr>
          <p:txBody>
            <a:bodyPr wrap="square" rtlCol="0">
              <a:spAutoFit/>
            </a:bodyPr>
            <a:lstStyle/>
            <a:p>
              <a:pPr algn="ctr"/>
              <a:r>
                <a:rPr lang="en-US" sz="800" dirty="0">
                  <a:latin typeface="+mj-lt"/>
                </a:rPr>
                <a:t>Legal Structure in Draft Form</a:t>
              </a:r>
            </a:p>
          </p:txBody>
        </p:sp>
        <p:sp>
          <p:nvSpPr>
            <p:cNvPr id="13" name="TextBox 12">
              <a:extLst>
                <a:ext uri="{FF2B5EF4-FFF2-40B4-BE49-F238E27FC236}">
                  <a16:creationId xmlns:a16="http://schemas.microsoft.com/office/drawing/2014/main" xmlns="" id="{6A71D74F-89ED-4570-99EC-C24FF88486F5}"/>
                </a:ext>
              </a:extLst>
            </p:cNvPr>
            <p:cNvSpPr txBox="1"/>
            <p:nvPr/>
          </p:nvSpPr>
          <p:spPr>
            <a:xfrm>
              <a:off x="5184473" y="3725220"/>
              <a:ext cx="960061" cy="200055"/>
            </a:xfrm>
            <a:prstGeom prst="rect">
              <a:avLst/>
            </a:prstGeom>
            <a:noFill/>
          </p:spPr>
          <p:txBody>
            <a:bodyPr wrap="square" rtlCol="0">
              <a:spAutoFit/>
            </a:bodyPr>
            <a:lstStyle/>
            <a:p>
              <a:pPr algn="ctr"/>
              <a:r>
                <a:rPr lang="en-US" sz="700" dirty="0">
                  <a:latin typeface="+mj-lt"/>
                </a:rPr>
                <a:t>No Legislation</a:t>
              </a:r>
            </a:p>
          </p:txBody>
        </p:sp>
        <p:sp>
          <p:nvSpPr>
            <p:cNvPr id="14" name="TextBox 13">
              <a:extLst>
                <a:ext uri="{FF2B5EF4-FFF2-40B4-BE49-F238E27FC236}">
                  <a16:creationId xmlns:a16="http://schemas.microsoft.com/office/drawing/2014/main" xmlns="" id="{6F04C29C-B621-448A-A283-771EB55A4209}"/>
                </a:ext>
              </a:extLst>
            </p:cNvPr>
            <p:cNvSpPr txBox="1"/>
            <p:nvPr/>
          </p:nvSpPr>
          <p:spPr>
            <a:xfrm>
              <a:off x="7516220" y="6086510"/>
              <a:ext cx="876300" cy="461665"/>
            </a:xfrm>
            <a:prstGeom prst="rect">
              <a:avLst/>
            </a:prstGeom>
            <a:noFill/>
          </p:spPr>
          <p:txBody>
            <a:bodyPr wrap="square" rtlCol="0">
              <a:spAutoFit/>
            </a:bodyPr>
            <a:lstStyle/>
            <a:p>
              <a:pPr algn="ctr"/>
              <a:r>
                <a:rPr lang="en-US" sz="800" dirty="0">
                  <a:latin typeface="+mj-lt"/>
                </a:rPr>
                <a:t>Legislation in Place Aligned with SADC HSRS</a:t>
              </a:r>
            </a:p>
          </p:txBody>
        </p:sp>
        <p:sp>
          <p:nvSpPr>
            <p:cNvPr id="15" name="TextBox 14">
              <a:extLst>
                <a:ext uri="{FF2B5EF4-FFF2-40B4-BE49-F238E27FC236}">
                  <a16:creationId xmlns:a16="http://schemas.microsoft.com/office/drawing/2014/main" xmlns="" id="{3D37EE32-9B75-4FBC-9585-DDCA7E6F03AD}"/>
                </a:ext>
              </a:extLst>
            </p:cNvPr>
            <p:cNvSpPr txBox="1"/>
            <p:nvPr/>
          </p:nvSpPr>
          <p:spPr>
            <a:xfrm>
              <a:off x="2603440" y="5812144"/>
              <a:ext cx="716350" cy="276999"/>
            </a:xfrm>
            <a:prstGeom prst="rect">
              <a:avLst/>
            </a:prstGeom>
            <a:noFill/>
          </p:spPr>
          <p:txBody>
            <a:bodyPr wrap="none" rtlCol="0">
              <a:spAutoFit/>
            </a:bodyPr>
            <a:lstStyle/>
            <a:p>
              <a:r>
                <a:rPr lang="en-US" sz="1200" b="1" dirty="0">
                  <a:latin typeface="+mj-lt"/>
                </a:rPr>
                <a:t>COMESA</a:t>
              </a:r>
              <a:endParaRPr lang="en-US" sz="1600" b="1" dirty="0">
                <a:latin typeface="+mj-lt"/>
              </a:endParaRPr>
            </a:p>
          </p:txBody>
        </p:sp>
        <p:sp>
          <p:nvSpPr>
            <p:cNvPr id="16" name="TextBox 15">
              <a:extLst>
                <a:ext uri="{FF2B5EF4-FFF2-40B4-BE49-F238E27FC236}">
                  <a16:creationId xmlns:a16="http://schemas.microsoft.com/office/drawing/2014/main" xmlns="" id="{0F4B2F6D-D2AA-4DEE-831F-2B15CD11D8E2}"/>
                </a:ext>
              </a:extLst>
            </p:cNvPr>
            <p:cNvSpPr txBox="1"/>
            <p:nvPr/>
          </p:nvSpPr>
          <p:spPr>
            <a:xfrm>
              <a:off x="6454000" y="5812144"/>
              <a:ext cx="509307" cy="276999"/>
            </a:xfrm>
            <a:prstGeom prst="rect">
              <a:avLst/>
            </a:prstGeom>
            <a:noFill/>
          </p:spPr>
          <p:txBody>
            <a:bodyPr wrap="none" rtlCol="0">
              <a:spAutoFit/>
            </a:bodyPr>
            <a:lstStyle/>
            <a:p>
              <a:r>
                <a:rPr lang="en-US" sz="1200" b="1" dirty="0">
                  <a:latin typeface="+mj-lt"/>
                </a:rPr>
                <a:t>SADC</a:t>
              </a:r>
              <a:endParaRPr lang="en-US" sz="1600" b="1" dirty="0">
                <a:latin typeface="+mj-lt"/>
              </a:endParaRPr>
            </a:p>
          </p:txBody>
        </p:sp>
        <p:sp>
          <p:nvSpPr>
            <p:cNvPr id="17" name="TextBox 16">
              <a:extLst>
                <a:ext uri="{FF2B5EF4-FFF2-40B4-BE49-F238E27FC236}">
                  <a16:creationId xmlns:a16="http://schemas.microsoft.com/office/drawing/2014/main" xmlns="" id="{B047E63C-7373-4C82-887F-2A08DBAB02CF}"/>
                </a:ext>
              </a:extLst>
            </p:cNvPr>
            <p:cNvSpPr txBox="1"/>
            <p:nvPr/>
          </p:nvSpPr>
          <p:spPr>
            <a:xfrm>
              <a:off x="663779" y="3311779"/>
              <a:ext cx="121920" cy="207749"/>
            </a:xfrm>
            <a:prstGeom prst="rect">
              <a:avLst/>
            </a:prstGeom>
            <a:noFill/>
          </p:spPr>
          <p:txBody>
            <a:bodyPr wrap="square" rtlCol="0">
              <a:spAutoFit/>
            </a:bodyPr>
            <a:lstStyle/>
            <a:p>
              <a:pPr algn="ctr"/>
              <a:r>
                <a:rPr lang="en-US" sz="750" dirty="0"/>
                <a:t>*</a:t>
              </a:r>
            </a:p>
          </p:txBody>
        </p:sp>
        <p:sp>
          <p:nvSpPr>
            <p:cNvPr id="18" name="TextBox 17">
              <a:extLst>
                <a:ext uri="{FF2B5EF4-FFF2-40B4-BE49-F238E27FC236}">
                  <a16:creationId xmlns:a16="http://schemas.microsoft.com/office/drawing/2014/main" xmlns="" id="{959EE013-1237-4E78-B772-243559A5B538}"/>
                </a:ext>
              </a:extLst>
            </p:cNvPr>
            <p:cNvSpPr txBox="1"/>
            <p:nvPr/>
          </p:nvSpPr>
          <p:spPr>
            <a:xfrm>
              <a:off x="663779" y="4908863"/>
              <a:ext cx="121920" cy="207749"/>
            </a:xfrm>
            <a:prstGeom prst="rect">
              <a:avLst/>
            </a:prstGeom>
            <a:noFill/>
          </p:spPr>
          <p:txBody>
            <a:bodyPr wrap="square" rtlCol="0">
              <a:spAutoFit/>
            </a:bodyPr>
            <a:lstStyle/>
            <a:p>
              <a:pPr algn="ctr"/>
              <a:r>
                <a:rPr lang="en-US" sz="750" dirty="0"/>
                <a:t>*</a:t>
              </a:r>
            </a:p>
          </p:txBody>
        </p:sp>
        <p:sp>
          <p:nvSpPr>
            <p:cNvPr id="19" name="TextBox 18">
              <a:extLst>
                <a:ext uri="{FF2B5EF4-FFF2-40B4-BE49-F238E27FC236}">
                  <a16:creationId xmlns:a16="http://schemas.microsoft.com/office/drawing/2014/main" xmlns="" id="{FACA9DF7-2179-4D70-899A-2E72E80B325A}"/>
                </a:ext>
              </a:extLst>
            </p:cNvPr>
            <p:cNvSpPr txBox="1"/>
            <p:nvPr/>
          </p:nvSpPr>
          <p:spPr>
            <a:xfrm>
              <a:off x="6285579" y="1539153"/>
              <a:ext cx="1988525" cy="338554"/>
            </a:xfrm>
            <a:prstGeom prst="rect">
              <a:avLst/>
            </a:prstGeom>
            <a:noFill/>
          </p:spPr>
          <p:txBody>
            <a:bodyPr wrap="square" rtlCol="0">
              <a:spAutoFit/>
            </a:bodyPr>
            <a:lstStyle/>
            <a:p>
              <a:pPr algn="ctr"/>
              <a:r>
                <a:rPr lang="en-US" sz="800" dirty="0">
                  <a:latin typeface="+mj-lt"/>
                </a:rPr>
                <a:t>*In Tanzania and Zambia the Legal Structure is in place, but some revisions are pending</a:t>
              </a:r>
              <a:endParaRPr lang="en-US" sz="700" dirty="0">
                <a:latin typeface="+mj-lt"/>
              </a:endParaRPr>
            </a:p>
          </p:txBody>
        </p:sp>
        <p:sp>
          <p:nvSpPr>
            <p:cNvPr id="20" name="TextBox 19">
              <a:extLst>
                <a:ext uri="{FF2B5EF4-FFF2-40B4-BE49-F238E27FC236}">
                  <a16:creationId xmlns:a16="http://schemas.microsoft.com/office/drawing/2014/main" xmlns="" id="{4D14587D-3116-4C25-BAEF-3B575B9201C6}"/>
                </a:ext>
              </a:extLst>
            </p:cNvPr>
            <p:cNvSpPr txBox="1"/>
            <p:nvPr/>
          </p:nvSpPr>
          <p:spPr>
            <a:xfrm>
              <a:off x="2897454" y="592068"/>
              <a:ext cx="3528915" cy="300082"/>
            </a:xfrm>
            <a:prstGeom prst="rect">
              <a:avLst/>
            </a:prstGeom>
            <a:noFill/>
          </p:spPr>
          <p:txBody>
            <a:bodyPr wrap="none" rtlCol="0">
              <a:spAutoFit/>
            </a:bodyPr>
            <a:lstStyle/>
            <a:p>
              <a:r>
                <a:rPr lang="en-US" sz="1350" dirty="0">
                  <a:latin typeface="Calibri" panose="020F0502020204030204" pitchFamily="34" charset="0"/>
                  <a:cs typeface="Calibri" panose="020F0502020204030204" pitchFamily="34" charset="0"/>
                </a:rPr>
                <a:t>Level of Implementation for COMESA And SADC</a:t>
              </a:r>
            </a:p>
          </p:txBody>
        </p:sp>
        <p:sp>
          <p:nvSpPr>
            <p:cNvPr id="21" name="Text Box 2">
              <a:extLst>
                <a:ext uri="{FF2B5EF4-FFF2-40B4-BE49-F238E27FC236}">
                  <a16:creationId xmlns:a16="http://schemas.microsoft.com/office/drawing/2014/main" xmlns="" id="{30D148BF-8B54-42DE-B3E1-1C0445534048}"/>
                </a:ext>
              </a:extLst>
            </p:cNvPr>
            <p:cNvSpPr txBox="1"/>
            <p:nvPr/>
          </p:nvSpPr>
          <p:spPr>
            <a:xfrm>
              <a:off x="265197" y="6491958"/>
              <a:ext cx="1122539" cy="226194"/>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en-US" sz="600" dirty="0">
                  <a:solidFill>
                    <a:schemeClr val="tx1">
                      <a:lumMod val="65000"/>
                      <a:lumOff val="35000"/>
                    </a:schemeClr>
                  </a:solidFill>
                  <a:latin typeface="+mj-lt"/>
                  <a:ea typeface="Calibri" panose="020F0502020204030204" pitchFamily="34" charset="0"/>
                  <a:cs typeface="Times New Roman" panose="02020603050405020304" pitchFamily="18" charset="0"/>
                </a:rPr>
                <a:t>Source: New Markets Lab (2018)</a:t>
              </a:r>
              <a:endParaRPr lang="en-US" sz="900" dirty="0">
                <a:solidFill>
                  <a:schemeClr val="tx1">
                    <a:lumMod val="65000"/>
                    <a:lumOff val="35000"/>
                  </a:schemeClr>
                </a:solidFill>
                <a:latin typeface="+mj-lt"/>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xmlns="" id="{3DE2A6FA-E131-42FA-9671-D05E6E6BC5B1}"/>
                </a:ext>
              </a:extLst>
            </p:cNvPr>
            <p:cNvCxnSpPr>
              <a:cxnSpLocks/>
            </p:cNvCxnSpPr>
            <p:nvPr/>
          </p:nvCxnSpPr>
          <p:spPr>
            <a:xfrm flipV="1">
              <a:off x="4921834" y="877824"/>
              <a:ext cx="0" cy="5173911"/>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4" name="Title 1">
            <a:extLst>
              <a:ext uri="{FF2B5EF4-FFF2-40B4-BE49-F238E27FC236}">
                <a16:creationId xmlns:a16="http://schemas.microsoft.com/office/drawing/2014/main" xmlns="" id="{4DAC6237-2583-449E-8BE3-5368FDEB62BE}"/>
              </a:ext>
            </a:extLst>
          </p:cNvPr>
          <p:cNvSpPr txBox="1">
            <a:spLocks/>
          </p:cNvSpPr>
          <p:nvPr/>
        </p:nvSpPr>
        <p:spPr>
          <a:xfrm>
            <a:off x="1" y="205547"/>
            <a:ext cx="6535761" cy="656492"/>
          </a:xfrm>
          <a:prstGeom prst="rect">
            <a:avLst/>
          </a:prstGeom>
          <a:solidFill>
            <a:schemeClr val="tx2"/>
          </a:solidFill>
        </p:spPr>
        <p:txBody>
          <a:bodyPr anchor="ctr">
            <a:normAutofit fontScale="90000"/>
          </a:bodyPr>
          <a:lstStyle>
            <a:lvl1pPr algn="ctr" defTabSz="685800" rtl="0" eaLnBrk="1" latinLnBrk="0" hangingPunct="1">
              <a:lnSpc>
                <a:spcPct val="85000"/>
              </a:lnSpc>
              <a:spcBef>
                <a:spcPct val="0"/>
              </a:spcBef>
              <a:buNone/>
              <a:defRPr sz="3200" b="0" i="0" kern="1200" cap="none" spc="-113">
                <a:solidFill>
                  <a:schemeClr val="tx1"/>
                </a:solidFill>
                <a:effectLst/>
                <a:latin typeface="+mj-lt"/>
                <a:ea typeface="+mj-ea"/>
                <a:cs typeface="+mj-cs"/>
              </a:defRPr>
            </a:lvl1pPr>
          </a:lstStyle>
          <a:p>
            <a:r>
              <a:rPr lang="en-US" sz="3300" dirty="0">
                <a:solidFill>
                  <a:schemeClr val="bg1"/>
                </a:solidFill>
              </a:rPr>
              <a:t>Status</a:t>
            </a:r>
            <a:r>
              <a:rPr lang="en-US" dirty="0">
                <a:solidFill>
                  <a:schemeClr val="bg1"/>
                </a:solidFill>
              </a:rPr>
              <a:t> </a:t>
            </a:r>
            <a:r>
              <a:rPr lang="en-US" sz="3300" dirty="0">
                <a:solidFill>
                  <a:schemeClr val="bg1"/>
                </a:solidFill>
              </a:rPr>
              <a:t>of</a:t>
            </a:r>
            <a:r>
              <a:rPr lang="en-US" dirty="0">
                <a:solidFill>
                  <a:schemeClr val="bg1"/>
                </a:solidFill>
              </a:rPr>
              <a:t> </a:t>
            </a:r>
            <a:r>
              <a:rPr lang="en-US" sz="3300" dirty="0">
                <a:solidFill>
                  <a:schemeClr val="bg1"/>
                </a:solidFill>
              </a:rPr>
              <a:t>Regulatory</a:t>
            </a:r>
            <a:r>
              <a:rPr lang="en-US" dirty="0">
                <a:solidFill>
                  <a:schemeClr val="bg1"/>
                </a:solidFill>
              </a:rPr>
              <a:t> </a:t>
            </a:r>
            <a:r>
              <a:rPr lang="en-US" sz="3300" dirty="0">
                <a:solidFill>
                  <a:schemeClr val="bg1"/>
                </a:solidFill>
              </a:rPr>
              <a:t>Domestication</a:t>
            </a:r>
          </a:p>
        </p:txBody>
      </p:sp>
    </p:spTree>
    <p:extLst>
      <p:ext uri="{BB962C8B-B14F-4D97-AF65-F5344CB8AC3E}">
        <p14:creationId xmlns:p14="http://schemas.microsoft.com/office/powerpoint/2010/main" val="4056148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3A9B316C-D519-438B-8D30-02D700D5E95A}"/>
              </a:ext>
            </a:extLst>
          </p:cNvPr>
          <p:cNvSpPr/>
          <p:nvPr/>
        </p:nvSpPr>
        <p:spPr>
          <a:xfrm>
            <a:off x="6433850" y="89068"/>
            <a:ext cx="2622015" cy="12118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xmlns="" id="{EFA2B11B-87B8-4F86-8828-FC269F309188}"/>
              </a:ext>
            </a:extLst>
          </p:cNvPr>
          <p:cNvSpPr>
            <a:spLocks noGrp="1"/>
          </p:cNvSpPr>
          <p:nvPr>
            <p:ph type="title" idx="4294967295"/>
          </p:nvPr>
        </p:nvSpPr>
        <p:spPr>
          <a:xfrm>
            <a:off x="5026288" y="5765961"/>
            <a:ext cx="4117712" cy="821213"/>
          </a:xfrm>
        </p:spPr>
        <p:txBody>
          <a:bodyPr>
            <a:normAutofit fontScale="90000"/>
          </a:bodyPr>
          <a:lstStyle/>
          <a:p>
            <a:r>
              <a:rPr lang="en-US" sz="2000" dirty="0"/>
              <a:t>NML Regulatory Systems Map: Variety Registration in Kenya</a:t>
            </a:r>
          </a:p>
        </p:txBody>
      </p:sp>
      <p:grpSp>
        <p:nvGrpSpPr>
          <p:cNvPr id="6" name="Group 5"/>
          <p:cNvGrpSpPr/>
          <p:nvPr/>
        </p:nvGrpSpPr>
        <p:grpSpPr>
          <a:xfrm>
            <a:off x="224178" y="314925"/>
            <a:ext cx="8695645" cy="6228149"/>
            <a:chOff x="31751" y="0"/>
            <a:chExt cx="6737349" cy="7428470"/>
          </a:xfrm>
        </p:grpSpPr>
        <p:grpSp>
          <p:nvGrpSpPr>
            <p:cNvPr id="7" name="Group 6"/>
            <p:cNvGrpSpPr/>
            <p:nvPr/>
          </p:nvGrpSpPr>
          <p:grpSpPr>
            <a:xfrm>
              <a:off x="31751" y="0"/>
              <a:ext cx="6737349" cy="7414896"/>
              <a:chOff x="31751" y="0"/>
              <a:chExt cx="6737349" cy="7414896"/>
            </a:xfrm>
          </p:grpSpPr>
          <p:sp>
            <p:nvSpPr>
              <p:cNvPr id="9" name="Text Box 306"/>
              <p:cNvSpPr txBox="1"/>
              <p:nvPr/>
            </p:nvSpPr>
            <p:spPr>
              <a:xfrm>
                <a:off x="1003300" y="1905"/>
                <a:ext cx="2185035" cy="384810"/>
              </a:xfrm>
              <a:prstGeom prst="rect">
                <a:avLst/>
              </a:prstGeom>
              <a:ln>
                <a:solidFill>
                  <a:schemeClr val="bg1">
                    <a:lumMod val="50000"/>
                  </a:schemeClr>
                </a:solidFill>
              </a:ln>
              <a:extLst>
                <a:ext uri="{C572A759-6A51-4108-AA02-DFA0A04FC94B}">
                  <ma14:wrappingTextBoxFlag xmlns:ma14="http://schemas.microsoft.com/office/mac/drawingml/2011/main" xmlns=""/>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1. Variety identified by the registered breeder</a:t>
                </a:r>
                <a:endParaRPr lang="en-US" sz="1200">
                  <a:effectLst/>
                  <a:latin typeface="Times New Roman"/>
                  <a:ea typeface="Cambria"/>
                </a:endParaRPr>
              </a:p>
            </p:txBody>
          </p:sp>
          <p:sp>
            <p:nvSpPr>
              <p:cNvPr id="10" name="Text Box 307"/>
              <p:cNvSpPr txBox="1"/>
              <p:nvPr/>
            </p:nvSpPr>
            <p:spPr>
              <a:xfrm>
                <a:off x="3385820" y="0"/>
                <a:ext cx="2174875" cy="376555"/>
              </a:xfrm>
              <a:prstGeom prst="rect">
                <a:avLst/>
              </a:prstGeom>
              <a:ln>
                <a:solidFill>
                  <a:schemeClr val="bg1">
                    <a:lumMod val="50000"/>
                  </a:schemeClr>
                </a:solidFill>
              </a:ln>
              <a:extLst>
                <a:ext uri="{C572A759-6A51-4108-AA02-DFA0A04FC94B}">
                  <ma14:wrappingTextBoxFlag xmlns:ma14="http://schemas.microsoft.com/office/mac/drawingml/2011/main" xmlns=""/>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2. Registered breeder conducts multi-locational trials for each variety</a:t>
                </a:r>
                <a:endParaRPr lang="en-US" sz="1200">
                  <a:effectLst/>
                  <a:latin typeface="Times New Roman"/>
                  <a:ea typeface="Cambria"/>
                </a:endParaRPr>
              </a:p>
            </p:txBody>
          </p:sp>
          <p:sp>
            <p:nvSpPr>
              <p:cNvPr id="11" name="Text Box 308"/>
              <p:cNvSpPr txBox="1"/>
              <p:nvPr/>
            </p:nvSpPr>
            <p:spPr>
              <a:xfrm>
                <a:off x="1758950" y="596265"/>
                <a:ext cx="2262505" cy="513080"/>
              </a:xfrm>
              <a:prstGeom prst="rect">
                <a:avLst/>
              </a:prstGeom>
              <a:ln>
                <a:solidFill>
                  <a:schemeClr val="bg1">
                    <a:lumMod val="50000"/>
                  </a:schemeClr>
                </a:solidFill>
              </a:ln>
              <a:extLst>
                <a:ext uri="{C572A759-6A51-4108-AA02-DFA0A04FC94B}">
                  <ma14:wrappingTextBoxFlag xmlns:ma14="http://schemas.microsoft.com/office/mac/drawingml/2011/main" xmlns=""/>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3. On-farm data from breeder (initial field performance evaluations and variety testing) shared</a:t>
                </a:r>
                <a:endParaRPr lang="en-US" sz="1200">
                  <a:effectLst/>
                  <a:latin typeface="Times New Roman"/>
                  <a:ea typeface="Cambria"/>
                </a:endParaRPr>
              </a:p>
            </p:txBody>
          </p:sp>
          <p:sp>
            <p:nvSpPr>
              <p:cNvPr id="12" name="Text Box 309"/>
              <p:cNvSpPr txBox="1"/>
              <p:nvPr/>
            </p:nvSpPr>
            <p:spPr>
              <a:xfrm>
                <a:off x="1786890" y="1337310"/>
                <a:ext cx="2256155" cy="504190"/>
              </a:xfrm>
              <a:prstGeom prst="rect">
                <a:avLst/>
              </a:prstGeom>
              <a:ln>
                <a:solidFill>
                  <a:schemeClr val="bg1">
                    <a:lumMod val="50000"/>
                  </a:schemeClr>
                </a:solidFill>
              </a:ln>
              <a:extLst>
                <a:ext uri="{C572A759-6A51-4108-AA02-DFA0A04FC94B}">
                  <ma14:wrappingTextBoxFlag xmlns:ma14="http://schemas.microsoft.com/office/mac/drawingml/2011/main" xmlns=""/>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4 Submit the application for variety evaluation with Kenya Plant Health Inspectorate Services (KEPHIS)</a:t>
                </a:r>
                <a:endParaRPr lang="en-US" sz="1200">
                  <a:effectLst/>
                  <a:latin typeface="Times New Roman"/>
                  <a:ea typeface="Cambria"/>
                </a:endParaRPr>
              </a:p>
            </p:txBody>
          </p:sp>
          <p:sp>
            <p:nvSpPr>
              <p:cNvPr id="13" name="Text Box 310"/>
              <p:cNvSpPr txBox="1"/>
              <p:nvPr/>
            </p:nvSpPr>
            <p:spPr>
              <a:xfrm>
                <a:off x="4706620" y="529590"/>
                <a:ext cx="1315085" cy="655955"/>
              </a:xfrm>
              <a:prstGeom prst="rect">
                <a:avLst/>
              </a:prstGeom>
              <a:ln>
                <a:solidFill>
                  <a:srgbClr val="FF2FB1"/>
                </a:solidFill>
              </a:ln>
              <a:extLst>
                <a:ext uri="{C572A759-6A51-4108-AA02-DFA0A04FC94B}">
                  <ma14:wrappingTextBoxFlag xmlns:ma14="http://schemas.microsoft.com/office/mac/drawingml/2011/main" xmlns=""/>
                </a:ext>
              </a:extLst>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4. Submit application for exemption of variety evaluation with KEPHIS</a:t>
                </a:r>
                <a:endParaRPr lang="en-US" sz="1200">
                  <a:effectLst/>
                  <a:latin typeface="Times New Roman"/>
                  <a:ea typeface="Cambria"/>
                </a:endParaRPr>
              </a:p>
            </p:txBody>
          </p:sp>
          <p:sp>
            <p:nvSpPr>
              <p:cNvPr id="14" name="Text Box 311"/>
              <p:cNvSpPr txBox="1"/>
              <p:nvPr/>
            </p:nvSpPr>
            <p:spPr>
              <a:xfrm>
                <a:off x="416560" y="508635"/>
                <a:ext cx="1126490" cy="1703705"/>
              </a:xfrm>
              <a:prstGeom prst="rect">
                <a:avLst/>
              </a:prstGeom>
              <a:ln w="19050" cmpd="sng">
                <a:solidFill>
                  <a:schemeClr val="bg1">
                    <a:lumMod val="50000"/>
                  </a:schemeClr>
                </a:solidFill>
                <a:prstDash val="sysDash"/>
              </a:ln>
              <a:extLst>
                <a:ext uri="{C572A759-6A51-4108-AA02-DFA0A04FC94B}">
                  <ma14:wrappingTextBoxFlag xmlns:ma14="http://schemas.microsoft.com/office/mac/drawingml/2011/main" xmlns=""/>
                </a:ext>
              </a:extLst>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Between 1</a:t>
                </a:r>
                <a:r>
                  <a:rPr lang="en-US" sz="900" baseline="30000" dirty="0">
                    <a:effectLst/>
                    <a:latin typeface="Times New Roman"/>
                    <a:ea typeface="Cambria"/>
                  </a:rPr>
                  <a:t>st</a:t>
                </a:r>
                <a:r>
                  <a:rPr lang="en-US" sz="900" dirty="0">
                    <a:effectLst/>
                    <a:latin typeface="Times New Roman"/>
                    <a:ea typeface="Cambria"/>
                  </a:rPr>
                  <a:t> December and 15</a:t>
                </a:r>
                <a:r>
                  <a:rPr lang="en-US" sz="900" baseline="30000" dirty="0">
                    <a:effectLst/>
                    <a:latin typeface="Times New Roman"/>
                    <a:ea typeface="Cambria"/>
                  </a:rPr>
                  <a:t>th</a:t>
                </a:r>
                <a:r>
                  <a:rPr lang="en-US" sz="900" dirty="0">
                    <a:effectLst/>
                    <a:latin typeface="Times New Roman"/>
                    <a:ea typeface="Cambria"/>
                  </a:rPr>
                  <a:t> February in the long rain seasons or between 15</a:t>
                </a:r>
                <a:r>
                  <a:rPr lang="en-US" sz="900" baseline="30000" dirty="0">
                    <a:effectLst/>
                    <a:latin typeface="Times New Roman"/>
                    <a:ea typeface="Cambria"/>
                  </a:rPr>
                  <a:t>th</a:t>
                </a:r>
                <a:r>
                  <a:rPr lang="en-US" sz="900" dirty="0">
                    <a:effectLst/>
                    <a:latin typeface="Times New Roman"/>
                    <a:ea typeface="Cambria"/>
                  </a:rPr>
                  <a:t> July and 31</a:t>
                </a:r>
                <a:r>
                  <a:rPr lang="en-US" sz="900" baseline="30000" dirty="0">
                    <a:effectLst/>
                    <a:latin typeface="Times New Roman"/>
                    <a:ea typeface="Cambria"/>
                  </a:rPr>
                  <a:t>st</a:t>
                </a:r>
                <a:r>
                  <a:rPr lang="en-US" sz="900" dirty="0">
                    <a:effectLst/>
                    <a:latin typeface="Times New Roman"/>
                    <a:ea typeface="Cambria"/>
                  </a:rPr>
                  <a:t> August for testing in the short rain season; and at least 30days before the planting date for varieties testing under irrigation</a:t>
                </a:r>
                <a:endParaRPr lang="en-US" sz="1200" dirty="0">
                  <a:effectLst/>
                  <a:latin typeface="Times New Roman"/>
                  <a:ea typeface="Cambria"/>
                </a:endParaRPr>
              </a:p>
            </p:txBody>
          </p:sp>
          <p:sp>
            <p:nvSpPr>
              <p:cNvPr id="15" name="Text Box 312"/>
              <p:cNvSpPr txBox="1"/>
              <p:nvPr/>
            </p:nvSpPr>
            <p:spPr>
              <a:xfrm>
                <a:off x="1779905" y="2032635"/>
                <a:ext cx="2262505" cy="636905"/>
              </a:xfrm>
              <a:prstGeom prst="rect">
                <a:avLst/>
              </a:prstGeom>
              <a:ln>
                <a:solidFill>
                  <a:schemeClr val="accent3"/>
                </a:solidFill>
              </a:ln>
              <a:extLst>
                <a:ext uri="{C572A759-6A51-4108-AA02-DFA0A04FC94B}">
                  <ma14:wrappingTextBoxFlag xmlns:ma14="http://schemas.microsoft.com/office/mac/drawingml/2011/main" xmlns=""/>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5. KEPHIS carries out National Performance Trials (NPTs) and distinctiveness, uniformity and stability (DUS) tests for at least 2 seasons</a:t>
                </a:r>
                <a:endParaRPr lang="en-US" sz="1200" dirty="0">
                  <a:effectLst/>
                  <a:latin typeface="Times New Roman"/>
                  <a:ea typeface="Cambria"/>
                </a:endParaRPr>
              </a:p>
            </p:txBody>
          </p:sp>
          <p:sp>
            <p:nvSpPr>
              <p:cNvPr id="16" name="Text Box 313"/>
              <p:cNvSpPr txBox="1"/>
              <p:nvPr/>
            </p:nvSpPr>
            <p:spPr>
              <a:xfrm>
                <a:off x="1809750" y="2870200"/>
                <a:ext cx="2233295" cy="617220"/>
              </a:xfrm>
              <a:prstGeom prst="rect">
                <a:avLst/>
              </a:prstGeom>
              <a:ln>
                <a:solidFill>
                  <a:schemeClr val="accent3"/>
                </a:solidFill>
              </a:ln>
              <a:extLst>
                <a:ext uri="{C572A759-6A51-4108-AA02-DFA0A04FC94B}">
                  <ma14:wrappingTextBoxFlag xmlns:ma14="http://schemas.microsoft.com/office/mac/drawingml/2011/main" xmlns=""/>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6. KEPHIS submits draft report on performance trials to the National Performance Trials Committee (NPTC) for assessment</a:t>
                </a:r>
                <a:endParaRPr lang="en-US" sz="1200">
                  <a:effectLst/>
                  <a:latin typeface="Times New Roman"/>
                  <a:ea typeface="Cambria"/>
                </a:endParaRPr>
              </a:p>
            </p:txBody>
          </p:sp>
          <p:sp>
            <p:nvSpPr>
              <p:cNvPr id="17" name="Text Box 314"/>
              <p:cNvSpPr txBox="1"/>
              <p:nvPr/>
            </p:nvSpPr>
            <p:spPr>
              <a:xfrm>
                <a:off x="1828165" y="3660140"/>
                <a:ext cx="2233295" cy="760095"/>
              </a:xfrm>
              <a:prstGeom prst="rect">
                <a:avLst/>
              </a:prstGeom>
              <a:ln>
                <a:solidFill>
                  <a:schemeClr val="accent3"/>
                </a:solidFill>
              </a:ln>
              <a:extLst>
                <a:ext uri="{C572A759-6A51-4108-AA02-DFA0A04FC94B}">
                  <ma14:wrappingTextBoxFlag xmlns:ma14="http://schemas.microsoft.com/office/mac/drawingml/2011/main" xmlns=""/>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7. KEPHIS convenes the NPTC meeting, where NPTC evaluates the draft report and makes recommendations on whether the variety be approved for full-release, pre-release or rejected</a:t>
                </a:r>
                <a:endParaRPr lang="en-US" sz="1200">
                  <a:effectLst/>
                  <a:latin typeface="Times New Roman"/>
                  <a:ea typeface="Cambria"/>
                </a:endParaRPr>
              </a:p>
            </p:txBody>
          </p:sp>
          <p:sp>
            <p:nvSpPr>
              <p:cNvPr id="18" name="Text Box 315"/>
              <p:cNvSpPr txBox="1"/>
              <p:nvPr/>
            </p:nvSpPr>
            <p:spPr>
              <a:xfrm>
                <a:off x="1819910" y="4609465"/>
                <a:ext cx="2250440" cy="400050"/>
              </a:xfrm>
              <a:prstGeom prst="rect">
                <a:avLst/>
              </a:prstGeom>
              <a:ln>
                <a:solidFill>
                  <a:schemeClr val="accent3"/>
                </a:solidFill>
              </a:ln>
              <a:extLst>
                <a:ext uri="{C572A759-6A51-4108-AA02-DFA0A04FC94B}">
                  <ma14:wrappingTextBoxFlag xmlns:ma14="http://schemas.microsoft.com/office/mac/drawingml/2011/main" xmlns=""/>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8. KEPHIS submits final report with NPTC recommendations to the (NVRC)</a:t>
                </a:r>
                <a:endParaRPr lang="en-US" sz="1200">
                  <a:effectLst/>
                  <a:latin typeface="Times New Roman"/>
                  <a:ea typeface="Cambria"/>
                </a:endParaRPr>
              </a:p>
            </p:txBody>
          </p:sp>
          <p:sp>
            <p:nvSpPr>
              <p:cNvPr id="19" name="Text Box 316"/>
              <p:cNvSpPr txBox="1"/>
              <p:nvPr/>
            </p:nvSpPr>
            <p:spPr>
              <a:xfrm>
                <a:off x="4728845" y="4391659"/>
                <a:ext cx="1544320" cy="868708"/>
              </a:xfrm>
              <a:prstGeom prst="rect">
                <a:avLst/>
              </a:prstGeom>
              <a:noFill/>
              <a:ln>
                <a:solidFill>
                  <a:srgbClr val="FF2F92"/>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5. NPTC and National Variety Release Committee (NVRC) review the application for exemption and make a recommendation for approval or rejection</a:t>
                </a:r>
                <a:endParaRPr lang="en-US" sz="1200">
                  <a:effectLst/>
                  <a:latin typeface="Times New Roman"/>
                  <a:ea typeface="Cambria"/>
                </a:endParaRPr>
              </a:p>
            </p:txBody>
          </p:sp>
          <p:sp>
            <p:nvSpPr>
              <p:cNvPr id="20" name="Text Box 317"/>
              <p:cNvSpPr txBox="1"/>
              <p:nvPr/>
            </p:nvSpPr>
            <p:spPr>
              <a:xfrm>
                <a:off x="4754245" y="5768340"/>
                <a:ext cx="1520825" cy="442595"/>
              </a:xfrm>
              <a:prstGeom prst="rect">
                <a:avLst/>
              </a:prstGeom>
              <a:noFill/>
              <a:ln>
                <a:solidFill>
                  <a:srgbClr val="FF2F92"/>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6. Cabinet Secretary grants the exemption</a:t>
                </a:r>
                <a:endParaRPr lang="en-US" sz="1200">
                  <a:effectLst/>
                  <a:latin typeface="Times New Roman"/>
                  <a:ea typeface="Cambria"/>
                </a:endParaRPr>
              </a:p>
            </p:txBody>
          </p:sp>
          <p:sp>
            <p:nvSpPr>
              <p:cNvPr id="21" name="Text Box 318"/>
              <p:cNvSpPr txBox="1"/>
              <p:nvPr/>
            </p:nvSpPr>
            <p:spPr>
              <a:xfrm>
                <a:off x="1829435" y="5189855"/>
                <a:ext cx="2231390" cy="483870"/>
              </a:xfrm>
              <a:prstGeom prst="rect">
                <a:avLst/>
              </a:prstGeom>
              <a:ln>
                <a:solidFill>
                  <a:srgbClr val="00B050"/>
                </a:solidFill>
              </a:ln>
              <a:extLs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9. NVRC reviews the report and NPTC recommendations and approves the variety</a:t>
                </a:r>
                <a:endParaRPr lang="en-US" sz="1200" dirty="0">
                  <a:effectLst/>
                  <a:latin typeface="Times New Roman"/>
                  <a:ea typeface="Cambria"/>
                </a:endParaRPr>
              </a:p>
            </p:txBody>
          </p:sp>
          <p:sp>
            <p:nvSpPr>
              <p:cNvPr id="22" name="Text Box 319"/>
              <p:cNvSpPr txBox="1"/>
              <p:nvPr/>
            </p:nvSpPr>
            <p:spPr>
              <a:xfrm>
                <a:off x="1838960" y="5835650"/>
                <a:ext cx="2280285" cy="356870"/>
              </a:xfrm>
              <a:prstGeom prst="rect">
                <a:avLst/>
              </a:prstGeom>
              <a:ln>
                <a:solidFill>
                  <a:srgbClr val="00B050"/>
                </a:solidFill>
              </a:ln>
              <a:extLs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10. Varieties can now be multiplied and marketed</a:t>
                </a:r>
                <a:endParaRPr lang="en-US" sz="1200">
                  <a:effectLst/>
                  <a:latin typeface="Times New Roman"/>
                  <a:ea typeface="Cambria"/>
                </a:endParaRPr>
              </a:p>
            </p:txBody>
          </p:sp>
          <p:sp>
            <p:nvSpPr>
              <p:cNvPr id="23" name="Text Box 320"/>
              <p:cNvSpPr txBox="1"/>
              <p:nvPr/>
            </p:nvSpPr>
            <p:spPr>
              <a:xfrm>
                <a:off x="1848485" y="6414770"/>
                <a:ext cx="2271395" cy="481330"/>
              </a:xfrm>
              <a:prstGeom prst="rect">
                <a:avLst/>
              </a:prstGeom>
              <a:ln>
                <a:solidFill>
                  <a:srgbClr val="00B050"/>
                </a:solidFill>
              </a:ln>
              <a:extLst>
                <a:ext uri="{C572A759-6A51-4108-AA02-DFA0A04FC94B}">
                  <ma14:wrappingTextBoxFlag xmlns:ma14="http://schemas.microsoft.com/office/mac/drawingml/2011/main" xmlns=""/>
                </a:ext>
              </a:extLst>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11. Variety is now entered on the national variety catalogue within 21 days of NVRC approval</a:t>
                </a:r>
                <a:endParaRPr lang="en-US" sz="1200">
                  <a:effectLst/>
                  <a:latin typeface="Times New Roman"/>
                  <a:ea typeface="Cambria"/>
                </a:endParaRPr>
              </a:p>
            </p:txBody>
          </p:sp>
          <p:sp>
            <p:nvSpPr>
              <p:cNvPr id="24" name="Text Box 321"/>
              <p:cNvSpPr txBox="1"/>
              <p:nvPr/>
            </p:nvSpPr>
            <p:spPr>
              <a:xfrm>
                <a:off x="78036" y="2384425"/>
                <a:ext cx="1455489" cy="1335405"/>
              </a:xfrm>
              <a:prstGeom prst="rect">
                <a:avLst/>
              </a:prstGeom>
              <a:ln w="19050" cmpd="sng">
                <a:prstDash val="sysDash"/>
              </a:ln>
              <a:extLst>
                <a:ext uri="{C572A759-6A51-4108-AA02-DFA0A04FC94B}">
                  <ma14:wrappingTextBoxFlag xmlns:ma14="http://schemas.microsoft.com/office/mac/drawingml/2011/main" xmlns=""/>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If a plant variety has been officially released in any country within the regional blocks to which Kenya is a member, that variety only undergoes performance trials for at least one season in similar agro ecological zones</a:t>
                </a:r>
                <a:endParaRPr lang="en-US" sz="1200">
                  <a:effectLst/>
                  <a:latin typeface="Times New Roman"/>
                  <a:ea typeface="Cambria"/>
                </a:endParaRPr>
              </a:p>
            </p:txBody>
          </p:sp>
          <p:sp>
            <p:nvSpPr>
              <p:cNvPr id="25" name="Text Box 322"/>
              <p:cNvSpPr txBox="1"/>
              <p:nvPr/>
            </p:nvSpPr>
            <p:spPr>
              <a:xfrm>
                <a:off x="445770" y="5182871"/>
                <a:ext cx="1057910" cy="481330"/>
              </a:xfrm>
              <a:prstGeom prst="rect">
                <a:avLst/>
              </a:prstGeom>
              <a:noFill/>
              <a:ln w="19050">
                <a:solidFill>
                  <a:srgbClr val="C00000"/>
                </a:solidFill>
                <a:prstDash val="sysDash"/>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i="1" dirty="0">
                    <a:effectLst/>
                    <a:latin typeface="Times New Roman"/>
                    <a:ea typeface="Cambria"/>
                  </a:rPr>
                  <a:t>Appeals lie to the Seeds and Plants Tribunal</a:t>
                </a:r>
                <a:endParaRPr lang="en-US" sz="1200" dirty="0">
                  <a:effectLst/>
                  <a:latin typeface="Times New Roman"/>
                  <a:ea typeface="Cambria"/>
                </a:endParaRPr>
              </a:p>
            </p:txBody>
          </p:sp>
          <p:sp>
            <p:nvSpPr>
              <p:cNvPr id="26" name="Text Box 323"/>
              <p:cNvSpPr txBox="1"/>
              <p:nvPr/>
            </p:nvSpPr>
            <p:spPr>
              <a:xfrm>
                <a:off x="436245" y="3901440"/>
                <a:ext cx="1049020" cy="548658"/>
              </a:xfrm>
              <a:prstGeom prst="rect">
                <a:avLst/>
              </a:prstGeom>
              <a:noFill/>
              <a:ln w="19050">
                <a:solidFill>
                  <a:srgbClr val="C00000"/>
                </a:solidFill>
                <a:prstDash val="sysDash"/>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i="1" dirty="0">
                    <a:effectLst/>
                    <a:latin typeface="Times New Roman"/>
                    <a:ea typeface="Cambria"/>
                  </a:rPr>
                  <a:t>Appeals of the NPTC decision lie to the NVRC</a:t>
                </a:r>
                <a:endParaRPr lang="en-US" sz="1200" dirty="0">
                  <a:effectLst/>
                  <a:latin typeface="Times New Roman"/>
                  <a:ea typeface="Cambria"/>
                </a:endParaRPr>
              </a:p>
            </p:txBody>
          </p:sp>
          <p:sp>
            <p:nvSpPr>
              <p:cNvPr id="27" name="Text Box 324"/>
              <p:cNvSpPr txBox="1"/>
              <p:nvPr/>
            </p:nvSpPr>
            <p:spPr>
              <a:xfrm>
                <a:off x="445770" y="4614545"/>
                <a:ext cx="1019810" cy="394970"/>
              </a:xfrm>
              <a:prstGeom prst="rect">
                <a:avLst/>
              </a:prstGeom>
              <a:ln w="19050">
                <a:prstDash val="sysDash"/>
              </a:ln>
              <a:extLst>
                <a:ext uri="{C572A759-6A51-4108-AA02-DFA0A04FC94B}">
                  <ma14:wrappingTextBoxFlag xmlns:ma14="http://schemas.microsoft.com/office/mac/drawingml/2011/main" xmlns=""/>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i="1">
                    <a:effectLst/>
                    <a:latin typeface="Times New Roman"/>
                    <a:ea typeface="Cambria"/>
                  </a:rPr>
                  <a:t>NVRC meets at least once a year</a:t>
                </a:r>
                <a:endParaRPr lang="en-US" sz="1200">
                  <a:effectLst/>
                  <a:latin typeface="Times New Roman"/>
                  <a:ea typeface="Cambria"/>
                </a:endParaRPr>
              </a:p>
            </p:txBody>
          </p:sp>
          <p:sp>
            <p:nvSpPr>
              <p:cNvPr id="28" name="Text Box 325"/>
              <p:cNvSpPr txBox="1"/>
              <p:nvPr/>
            </p:nvSpPr>
            <p:spPr>
              <a:xfrm>
                <a:off x="4324350" y="1447166"/>
                <a:ext cx="779145" cy="950962"/>
              </a:xfrm>
              <a:prstGeom prst="rect">
                <a:avLst/>
              </a:prstGeom>
              <a:ln w="19050">
                <a:prstDash val="sysDash"/>
              </a:ln>
              <a:extLst>
                <a:ext uri="{C572A759-6A51-4108-AA02-DFA0A04FC94B}">
                  <ma14:wrappingTextBoxFlag xmlns:ma14="http://schemas.microsoft.com/office/mac/drawingml/2011/main" xmlns=""/>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Authorized private sector persons may undertake NPTs</a:t>
                </a:r>
                <a:endParaRPr lang="en-US" sz="1200">
                  <a:effectLst/>
                  <a:latin typeface="Times New Roman"/>
                  <a:ea typeface="Cambria"/>
                </a:endParaRPr>
              </a:p>
            </p:txBody>
          </p:sp>
          <p:sp>
            <p:nvSpPr>
              <p:cNvPr id="29" name="Text Box 326"/>
              <p:cNvSpPr txBox="1"/>
              <p:nvPr/>
            </p:nvSpPr>
            <p:spPr>
              <a:xfrm>
                <a:off x="5528310" y="1437639"/>
                <a:ext cx="1240790" cy="1826799"/>
              </a:xfrm>
              <a:prstGeom prst="rect">
                <a:avLst/>
              </a:prstGeom>
              <a:noFill/>
              <a:ln w="19050">
                <a:solidFill>
                  <a:srgbClr val="FF2F92"/>
                </a:solidFill>
                <a:prstDash val="sysDash"/>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a:effectLst/>
                    <a:latin typeface="Times New Roman"/>
                    <a:ea typeface="Cambria"/>
                  </a:rPr>
                  <a:t>Exemption may be claimed for: (i) food security, (ii) national interest, or (iii) that the variety has been released in </a:t>
                </a:r>
                <a:r>
                  <a:rPr lang="en-US" sz="900" u="sng">
                    <a:effectLst/>
                    <a:latin typeface="Times New Roman"/>
                    <a:ea typeface="Cambria"/>
                  </a:rPr>
                  <a:t>two</a:t>
                </a:r>
                <a:r>
                  <a:rPr lang="en-US" sz="900">
                    <a:effectLst/>
                    <a:latin typeface="Times New Roman"/>
                    <a:ea typeface="Cambria"/>
                  </a:rPr>
                  <a:t> countries within the economic blocks to which Kenya is a member and has harmonized regional plant variety release regulations and procedures</a:t>
                </a:r>
                <a:endParaRPr lang="en-US" sz="1200">
                  <a:effectLst/>
                  <a:latin typeface="Times New Roman"/>
                  <a:ea typeface="Cambria"/>
                </a:endParaRPr>
              </a:p>
            </p:txBody>
          </p:sp>
          <p:sp>
            <p:nvSpPr>
              <p:cNvPr id="30" name="Text Box 327"/>
              <p:cNvSpPr txBox="1"/>
              <p:nvPr/>
            </p:nvSpPr>
            <p:spPr>
              <a:xfrm>
                <a:off x="4276090" y="2843530"/>
                <a:ext cx="934085" cy="789305"/>
              </a:xfrm>
              <a:prstGeom prst="rect">
                <a:avLst/>
              </a:prstGeom>
              <a:ln w="19050">
                <a:prstDash val="sysDash"/>
              </a:ln>
              <a:extLst>
                <a:ext uri="{C572A759-6A51-4108-AA02-DFA0A04FC94B}">
                  <ma14:wrappingTextBoxFlag xmlns:ma14="http://schemas.microsoft.com/office/mac/drawingml/2011/main" xmlns=""/>
                </a:ext>
              </a:extLst>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900" dirty="0">
                    <a:effectLst/>
                    <a:latin typeface="Times New Roman"/>
                    <a:ea typeface="Cambria"/>
                  </a:rPr>
                  <a:t>NPTC meets at least twice a year and gives 14 days notice before meeting</a:t>
                </a:r>
                <a:endParaRPr lang="en-US" sz="1200" dirty="0">
                  <a:effectLst/>
                  <a:latin typeface="Times New Roman"/>
                  <a:ea typeface="Cambria"/>
                </a:endParaRPr>
              </a:p>
            </p:txBody>
          </p:sp>
          <p:sp>
            <p:nvSpPr>
              <p:cNvPr id="31" name="Text Box 328"/>
              <p:cNvSpPr txBox="1"/>
              <p:nvPr/>
            </p:nvSpPr>
            <p:spPr>
              <a:xfrm>
                <a:off x="31751" y="5835650"/>
                <a:ext cx="1112390" cy="1579246"/>
              </a:xfrm>
              <a:prstGeom prst="rect">
                <a:avLst/>
              </a:prstGeom>
              <a:ln/>
              <a:extLst>
                <a:ext uri="{C572A759-6A51-4108-AA02-DFA0A04FC94B}">
                  <ma14:wrappingTextBoxFlag xmlns:ma14="http://schemas.microsoft.com/office/mac/drawingml/2011/main" xmlns=""/>
                </a:ext>
              </a:ex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a:effectLst/>
                    <a:latin typeface="Times New Roman"/>
                    <a:ea typeface="Cambria"/>
                  </a:rPr>
                  <a:t>Key:</a:t>
                </a:r>
                <a:endParaRPr lang="en-US" sz="1200">
                  <a:effectLst/>
                  <a:latin typeface="Times New Roman"/>
                  <a:ea typeface="Cambria"/>
                </a:endParaRPr>
              </a:p>
              <a:p>
                <a:pPr marL="0" marR="0">
                  <a:spcBef>
                    <a:spcPts val="0"/>
                  </a:spcBef>
                  <a:spcAft>
                    <a:spcPts val="0"/>
                  </a:spcAft>
                </a:pPr>
                <a:r>
                  <a:rPr lang="en-US" sz="900">
                    <a:effectLst/>
                    <a:latin typeface="Times New Roman"/>
                    <a:ea typeface="Cambria"/>
                  </a:rPr>
                  <a:t> </a:t>
                </a:r>
                <a:endParaRPr lang="en-US" sz="1200">
                  <a:effectLst/>
                  <a:latin typeface="Times New Roman"/>
                  <a:ea typeface="Cambria"/>
                </a:endParaRPr>
              </a:p>
            </p:txBody>
          </p:sp>
          <p:sp>
            <p:nvSpPr>
              <p:cNvPr id="32" name="Text Box 329"/>
              <p:cNvSpPr txBox="1"/>
              <p:nvPr/>
            </p:nvSpPr>
            <p:spPr>
              <a:xfrm>
                <a:off x="127635" y="6137806"/>
                <a:ext cx="202565" cy="183515"/>
              </a:xfrm>
              <a:prstGeom prst="rect">
                <a:avLst/>
              </a:prstGeom>
              <a:solidFill>
                <a:schemeClr val="bg1">
                  <a:lumMod val="50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900" dirty="0">
                    <a:effectLst/>
                    <a:latin typeface="Times New Roman"/>
                    <a:ea typeface="Cambria"/>
                  </a:rPr>
                  <a:t> </a:t>
                </a:r>
                <a:endParaRPr lang="en-US" sz="1200" dirty="0">
                  <a:effectLst/>
                  <a:latin typeface="Times New Roman"/>
                  <a:ea typeface="Cambria"/>
                </a:endParaRPr>
              </a:p>
            </p:txBody>
          </p:sp>
          <p:sp>
            <p:nvSpPr>
              <p:cNvPr id="33" name="Text Box 330"/>
              <p:cNvSpPr txBox="1"/>
              <p:nvPr/>
            </p:nvSpPr>
            <p:spPr>
              <a:xfrm>
                <a:off x="127635" y="6384288"/>
                <a:ext cx="202565" cy="183516"/>
              </a:xfrm>
              <a:prstGeom prst="rect">
                <a:avLst/>
              </a:prstGeom>
              <a:solidFill>
                <a:schemeClr val="accent3"/>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Times New Roman"/>
                    <a:ea typeface="Cambria"/>
                  </a:rPr>
                  <a:t> </a:t>
                </a:r>
              </a:p>
            </p:txBody>
          </p:sp>
          <p:sp>
            <p:nvSpPr>
              <p:cNvPr id="34" name="Text Box 331"/>
              <p:cNvSpPr txBox="1"/>
              <p:nvPr/>
            </p:nvSpPr>
            <p:spPr>
              <a:xfrm>
                <a:off x="127635" y="6666416"/>
                <a:ext cx="202565" cy="179086"/>
              </a:xfrm>
              <a:prstGeom prst="rect">
                <a:avLst/>
              </a:prstGeom>
              <a:solidFill>
                <a:srgbClr val="C21A0F"/>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Cambria"/>
                  </a:rPr>
                  <a:t> </a:t>
                </a:r>
              </a:p>
            </p:txBody>
          </p:sp>
          <p:sp>
            <p:nvSpPr>
              <p:cNvPr id="35" name="Text Box 332"/>
              <p:cNvSpPr txBox="1"/>
              <p:nvPr/>
            </p:nvSpPr>
            <p:spPr>
              <a:xfrm>
                <a:off x="127635" y="6922543"/>
                <a:ext cx="202565" cy="179086"/>
              </a:xfrm>
              <a:prstGeom prst="rect">
                <a:avLst/>
              </a:prstGeom>
              <a:solidFill>
                <a:srgbClr val="FF2FB1"/>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Cambria"/>
                  </a:rPr>
                  <a:t> </a:t>
                </a:r>
              </a:p>
            </p:txBody>
          </p:sp>
          <p:sp>
            <p:nvSpPr>
              <p:cNvPr id="36" name="Text Box 333"/>
              <p:cNvSpPr txBox="1"/>
              <p:nvPr/>
            </p:nvSpPr>
            <p:spPr>
              <a:xfrm>
                <a:off x="306705" y="5979898"/>
                <a:ext cx="1308100" cy="115443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50000"/>
                  </a:lnSpc>
                  <a:spcBef>
                    <a:spcPts val="0"/>
                  </a:spcBef>
                  <a:spcAft>
                    <a:spcPts val="0"/>
                  </a:spcAft>
                </a:pPr>
                <a:r>
                  <a:rPr lang="en-US" sz="1000" dirty="0">
                    <a:effectLst/>
                    <a:latin typeface="Times New Roman"/>
                    <a:ea typeface="Cambria"/>
                  </a:rPr>
                  <a:t>- Application</a:t>
                </a:r>
                <a:endParaRPr lang="en-US" sz="1200" dirty="0">
                  <a:effectLst/>
                  <a:latin typeface="Times New Roman"/>
                  <a:ea typeface="Cambria"/>
                </a:endParaRPr>
              </a:p>
              <a:p>
                <a:pPr marL="0" marR="0">
                  <a:lnSpc>
                    <a:spcPct val="150000"/>
                  </a:lnSpc>
                  <a:spcBef>
                    <a:spcPts val="0"/>
                  </a:spcBef>
                  <a:spcAft>
                    <a:spcPts val="0"/>
                  </a:spcAft>
                </a:pPr>
                <a:r>
                  <a:rPr lang="en-US" sz="1000" dirty="0">
                    <a:effectLst/>
                    <a:latin typeface="Times New Roman"/>
                    <a:ea typeface="Cambria"/>
                  </a:rPr>
                  <a:t>- Evaluation</a:t>
                </a:r>
                <a:endParaRPr lang="en-US" sz="1200" dirty="0">
                  <a:effectLst/>
                  <a:latin typeface="Times New Roman"/>
                  <a:ea typeface="Cambria"/>
                </a:endParaRPr>
              </a:p>
              <a:p>
                <a:pPr marL="0" marR="0">
                  <a:lnSpc>
                    <a:spcPct val="150000"/>
                  </a:lnSpc>
                  <a:spcBef>
                    <a:spcPts val="0"/>
                  </a:spcBef>
                  <a:spcAft>
                    <a:spcPts val="0"/>
                  </a:spcAft>
                </a:pPr>
                <a:r>
                  <a:rPr lang="en-US" sz="1000" dirty="0">
                    <a:effectLst/>
                    <a:latin typeface="Times New Roman"/>
                    <a:ea typeface="Cambria"/>
                  </a:rPr>
                  <a:t>- Appeals</a:t>
                </a:r>
                <a:endParaRPr lang="en-US" sz="1200" dirty="0">
                  <a:effectLst/>
                  <a:latin typeface="Times New Roman"/>
                  <a:ea typeface="Cambria"/>
                </a:endParaRPr>
              </a:p>
              <a:p>
                <a:pPr marL="0" marR="0">
                  <a:lnSpc>
                    <a:spcPct val="150000"/>
                  </a:lnSpc>
                  <a:spcBef>
                    <a:spcPts val="0"/>
                  </a:spcBef>
                  <a:spcAft>
                    <a:spcPts val="0"/>
                  </a:spcAft>
                </a:pPr>
                <a:r>
                  <a:rPr lang="en-US" sz="1000" dirty="0">
                    <a:effectLst/>
                    <a:latin typeface="Times New Roman"/>
                    <a:ea typeface="Cambria"/>
                  </a:rPr>
                  <a:t>- Exemptions</a:t>
                </a:r>
                <a:endParaRPr lang="en-US" sz="1200" dirty="0">
                  <a:effectLst/>
                  <a:latin typeface="Times New Roman"/>
                  <a:ea typeface="Cambria"/>
                </a:endParaRPr>
              </a:p>
              <a:p>
                <a:pPr marL="0" marR="0">
                  <a:lnSpc>
                    <a:spcPct val="150000"/>
                  </a:lnSpc>
                  <a:spcBef>
                    <a:spcPts val="0"/>
                  </a:spcBef>
                  <a:spcAft>
                    <a:spcPts val="0"/>
                  </a:spcAft>
                </a:pPr>
                <a:r>
                  <a:rPr lang="en-US" sz="1000" dirty="0">
                    <a:effectLst/>
                    <a:latin typeface="Times New Roman"/>
                    <a:ea typeface="Cambria"/>
                  </a:rPr>
                  <a:t>- Approvals</a:t>
                </a:r>
                <a:endParaRPr lang="en-US" sz="1200" dirty="0">
                  <a:effectLst/>
                  <a:latin typeface="Times New Roman"/>
                  <a:ea typeface="Cambria"/>
                </a:endParaRPr>
              </a:p>
            </p:txBody>
          </p:sp>
          <p:sp>
            <p:nvSpPr>
              <p:cNvPr id="37" name="Text Box 334"/>
              <p:cNvSpPr txBox="1"/>
              <p:nvPr/>
            </p:nvSpPr>
            <p:spPr>
              <a:xfrm>
                <a:off x="127635" y="7178010"/>
                <a:ext cx="202565" cy="178914"/>
              </a:xfrm>
              <a:prstGeom prst="rect">
                <a:avLst/>
              </a:prstGeom>
              <a:solidFill>
                <a:srgbClr val="00B050"/>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dirty="0">
                    <a:effectLst/>
                    <a:latin typeface="Times New Roman"/>
                    <a:ea typeface="Cambria"/>
                  </a:rPr>
                  <a:t> </a:t>
                </a:r>
              </a:p>
            </p:txBody>
          </p:sp>
          <p:cxnSp>
            <p:nvCxnSpPr>
              <p:cNvPr id="38" name="Straight Arrow Connector 37"/>
              <p:cNvCxnSpPr/>
              <p:nvPr/>
            </p:nvCxnSpPr>
            <p:spPr>
              <a:xfrm>
                <a:off x="3179445" y="177800"/>
                <a:ext cx="231307" cy="100"/>
              </a:xfrm>
              <a:prstGeom prst="straightConnector1">
                <a:avLst/>
              </a:prstGeom>
              <a:ln w="19050">
                <a:solidFill>
                  <a:schemeClr val="bg1">
                    <a:lumMod val="50000"/>
                  </a:schemeClr>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a:off x="2621280" y="389255"/>
                <a:ext cx="201" cy="212157"/>
              </a:xfrm>
              <a:prstGeom prst="straightConnector1">
                <a:avLst/>
              </a:prstGeom>
              <a:ln w="19050">
                <a:solidFill>
                  <a:schemeClr val="bg1">
                    <a:lumMod val="50000"/>
                  </a:schemeClr>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V="1">
                <a:off x="4027170" y="831850"/>
                <a:ext cx="682993" cy="9592"/>
              </a:xfrm>
              <a:prstGeom prst="straightConnector1">
                <a:avLst/>
              </a:prstGeom>
              <a:ln w="19050">
                <a:solidFill>
                  <a:schemeClr val="bg1">
                    <a:lumMod val="50000"/>
                  </a:schemeClr>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H="1">
                <a:off x="2612390" y="1121410"/>
                <a:ext cx="535" cy="240398"/>
              </a:xfrm>
              <a:prstGeom prst="straightConnector1">
                <a:avLst/>
              </a:prstGeom>
              <a:ln w="19050">
                <a:solidFill>
                  <a:schemeClr val="bg1">
                    <a:lumMod val="50000"/>
                  </a:schemeClr>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a:off x="5306695" y="1178560"/>
                <a:ext cx="19484" cy="3224831"/>
              </a:xfrm>
              <a:prstGeom prst="straightConnector1">
                <a:avLst/>
              </a:prstGeom>
              <a:ln w="19050">
                <a:solidFill>
                  <a:srgbClr val="FF2F92"/>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a:off x="2621915" y="1842770"/>
                <a:ext cx="9191" cy="212057"/>
              </a:xfrm>
              <a:prstGeom prst="straightConnector1">
                <a:avLst/>
              </a:prstGeom>
              <a:ln w="19050">
                <a:solidFill>
                  <a:schemeClr val="accent3"/>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2612390" y="2651125"/>
                <a:ext cx="9091" cy="241099"/>
              </a:xfrm>
              <a:prstGeom prst="straightConnector1">
                <a:avLst/>
              </a:prstGeom>
              <a:ln w="19050">
                <a:solidFill>
                  <a:schemeClr val="accent3"/>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2630805" y="3478530"/>
                <a:ext cx="9926" cy="193341"/>
              </a:xfrm>
              <a:prstGeom prst="straightConnector1">
                <a:avLst/>
              </a:prstGeom>
              <a:ln w="19050">
                <a:solidFill>
                  <a:schemeClr val="accent3"/>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flipH="1">
                <a:off x="2631440" y="4422140"/>
                <a:ext cx="334" cy="212257"/>
              </a:xfrm>
              <a:prstGeom prst="straightConnector1">
                <a:avLst/>
              </a:prstGeom>
              <a:ln w="19050">
                <a:solidFill>
                  <a:schemeClr val="accent3"/>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H="1">
                <a:off x="2660015" y="5019040"/>
                <a:ext cx="33" cy="202498"/>
              </a:xfrm>
              <a:prstGeom prst="straightConnector1">
                <a:avLst/>
              </a:prstGeom>
              <a:ln w="19050">
                <a:solidFill>
                  <a:srgbClr val="00B050"/>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a:off x="2650490" y="5683250"/>
                <a:ext cx="9659" cy="183181"/>
              </a:xfrm>
              <a:prstGeom prst="straightConnector1">
                <a:avLst/>
              </a:prstGeom>
              <a:ln w="19050">
                <a:solidFill>
                  <a:srgbClr val="00B050"/>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flipH="1">
                <a:off x="2650490" y="6183630"/>
                <a:ext cx="134" cy="269942"/>
              </a:xfrm>
              <a:prstGeom prst="straightConnector1">
                <a:avLst/>
              </a:prstGeom>
              <a:ln w="19050">
                <a:solidFill>
                  <a:srgbClr val="00B050"/>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0" name="Straight Arrow Connector 49"/>
              <p:cNvCxnSpPr>
                <a:stCxn id="19" idx="2"/>
                <a:endCxn id="20" idx="0"/>
              </p:cNvCxnSpPr>
              <p:nvPr/>
            </p:nvCxnSpPr>
            <p:spPr>
              <a:xfrm>
                <a:off x="5501005" y="5260367"/>
                <a:ext cx="13653" cy="507973"/>
              </a:xfrm>
              <a:prstGeom prst="straightConnector1">
                <a:avLst/>
              </a:prstGeom>
              <a:ln w="19050">
                <a:solidFill>
                  <a:srgbClr val="FF2F92"/>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H="1">
                <a:off x="4104005" y="5991225"/>
                <a:ext cx="644759" cy="334"/>
              </a:xfrm>
              <a:prstGeom prst="straightConnector1">
                <a:avLst/>
              </a:prstGeom>
              <a:ln w="19050">
                <a:solidFill>
                  <a:srgbClr val="FF2F92"/>
                </a:solidFill>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flipH="1">
                <a:off x="1457325" y="4114165"/>
                <a:ext cx="356302" cy="9692"/>
              </a:xfrm>
              <a:prstGeom prst="straightConnector1">
                <a:avLst/>
              </a:prstGeom>
              <a:ln w="19050">
                <a:solidFill>
                  <a:srgbClr val="C00000"/>
                </a:solidFill>
                <a:prstDash val="sysDash"/>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3" name="Straight Arrow Connector 52"/>
              <p:cNvCxnSpPr/>
              <p:nvPr/>
            </p:nvCxnSpPr>
            <p:spPr>
              <a:xfrm flipH="1">
                <a:off x="1495425" y="5414010"/>
                <a:ext cx="337285" cy="33"/>
              </a:xfrm>
              <a:prstGeom prst="straightConnector1">
                <a:avLst/>
              </a:prstGeom>
              <a:ln w="19050">
                <a:solidFill>
                  <a:srgbClr val="C00000"/>
                </a:solidFill>
                <a:prstDash val="sysDash"/>
                <a:tailEnd type="arrow"/>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4" name="Straight Connector 53"/>
              <p:cNvCxnSpPr/>
              <p:nvPr/>
            </p:nvCxnSpPr>
            <p:spPr>
              <a:xfrm flipH="1">
                <a:off x="4036695" y="2006600"/>
                <a:ext cx="279066" cy="423612"/>
              </a:xfrm>
              <a:prstGeom prst="line">
                <a:avLst/>
              </a:prstGeom>
              <a:ln w="19050">
                <a:solidFill>
                  <a:schemeClr val="accent3"/>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a:xfrm flipH="1">
                <a:off x="4055745" y="3623945"/>
                <a:ext cx="355700" cy="481063"/>
              </a:xfrm>
              <a:prstGeom prst="line">
                <a:avLst/>
              </a:prstGeom>
              <a:ln w="19050">
                <a:solidFill>
                  <a:schemeClr val="accent3"/>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H="1">
                <a:off x="1495425" y="4797425"/>
                <a:ext cx="318235" cy="602"/>
              </a:xfrm>
              <a:prstGeom prst="line">
                <a:avLst/>
              </a:prstGeom>
              <a:ln w="19050">
                <a:solidFill>
                  <a:schemeClr val="accent3"/>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a:xfrm>
                <a:off x="1543685" y="1207770"/>
                <a:ext cx="240398" cy="385044"/>
              </a:xfrm>
              <a:prstGeom prst="line">
                <a:avLst/>
              </a:prstGeom>
              <a:ln w="19050">
                <a:solidFill>
                  <a:schemeClr val="bg1">
                    <a:lumMod val="50000"/>
                  </a:schemeClr>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8" name="Straight Connector 57"/>
              <p:cNvCxnSpPr/>
              <p:nvPr/>
            </p:nvCxnSpPr>
            <p:spPr>
              <a:xfrm flipH="1">
                <a:off x="1553210" y="2343150"/>
                <a:ext cx="212224" cy="731954"/>
              </a:xfrm>
              <a:prstGeom prst="line">
                <a:avLst/>
              </a:prstGeom>
              <a:ln w="19050">
                <a:solidFill>
                  <a:schemeClr val="accent3"/>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5845810" y="1207770"/>
                <a:ext cx="240765" cy="202164"/>
              </a:xfrm>
              <a:prstGeom prst="line">
                <a:avLst/>
              </a:prstGeom>
              <a:ln w="19050">
                <a:solidFill>
                  <a:srgbClr val="FF2F92"/>
                </a:solidFill>
                <a:prstDash val="sysDash"/>
              </a:ln>
              <a:effectLst/>
              <a:scene3d>
                <a:camera prst="orthographicFront">
                  <a:rot lat="0" lon="0" rev="0"/>
                </a:camera>
                <a:lightRig rig="glow" dir="tl">
                  <a:rot lat="0" lon="0" rev="19800000"/>
                </a:lightRig>
              </a:scene3d>
              <a:sp3d prstMaterial="metal"/>
            </p:spPr>
            <p:style>
              <a:lnRef idx="3">
                <a:schemeClr val="dk1"/>
              </a:lnRef>
              <a:fillRef idx="0">
                <a:schemeClr val="dk1"/>
              </a:fillRef>
              <a:effectRef idx="2">
                <a:schemeClr val="dk1"/>
              </a:effectRef>
              <a:fontRef idx="minor">
                <a:schemeClr val="tx1"/>
              </a:fontRef>
            </p:style>
          </p:cxnSp>
        </p:grpSp>
        <p:sp>
          <p:nvSpPr>
            <p:cNvPr id="8" name="Text Box 524"/>
            <p:cNvSpPr txBox="1"/>
            <p:nvPr/>
          </p:nvSpPr>
          <p:spPr>
            <a:xfrm>
              <a:off x="1828800" y="7199870"/>
              <a:ext cx="2209800" cy="2286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000">
                  <a:effectLst/>
                  <a:latin typeface="Times New Roman"/>
                  <a:ea typeface="Cambria"/>
                </a:rPr>
                <a:t>Source: New Markets Lab, 2018</a:t>
              </a:r>
              <a:endParaRPr lang="en-US" sz="1200">
                <a:effectLst/>
                <a:latin typeface="Times New Roman"/>
                <a:ea typeface="Cambria"/>
              </a:endParaRPr>
            </a:p>
          </p:txBody>
        </p:sp>
      </p:grpSp>
      <p:pic>
        <p:nvPicPr>
          <p:cNvPr id="5" name="Picture 4" descr="A picture containing clipart&#10;&#10;Description generated with very high confidence">
            <a:extLst>
              <a:ext uri="{FF2B5EF4-FFF2-40B4-BE49-F238E27FC236}">
                <a16:creationId xmlns:a16="http://schemas.microsoft.com/office/drawing/2014/main" xmlns="" id="{E221AC58-6AE4-426B-B61A-C9E2D5E96C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532" y="107954"/>
            <a:ext cx="1624517" cy="536476"/>
          </a:xfrm>
          <a:prstGeom prst="rect">
            <a:avLst/>
          </a:prstGeom>
        </p:spPr>
      </p:pic>
    </p:spTree>
    <p:extLst>
      <p:ext uri="{BB962C8B-B14F-4D97-AF65-F5344CB8AC3E}">
        <p14:creationId xmlns:p14="http://schemas.microsoft.com/office/powerpoint/2010/main" val="4182019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l="1869" t="2149" r="4671" b="2149"/>
          <a:stretch/>
        </p:blipFill>
        <p:spPr bwMode="auto">
          <a:xfrm>
            <a:off x="1223683" y="202135"/>
            <a:ext cx="5392270" cy="6360029"/>
          </a:xfrm>
          <a:prstGeom prst="rect">
            <a:avLst/>
          </a:prstGeom>
          <a:ln>
            <a:noFill/>
          </a:ln>
          <a:extLst>
            <a:ext uri="{53640926-AAD7-44d8-BBD7-CCE9431645EC}">
              <a14:shadowObscured xmlns="" xmlns:a14="http://schemas.microsoft.com/office/drawing/2010/main"/>
            </a:ext>
          </a:extLst>
        </p:spPr>
      </p:pic>
      <p:sp>
        <p:nvSpPr>
          <p:cNvPr id="5" name="TextBox 4"/>
          <p:cNvSpPr txBox="1"/>
          <p:nvPr/>
        </p:nvSpPr>
        <p:spPr>
          <a:xfrm>
            <a:off x="280761" y="4744914"/>
            <a:ext cx="2506280" cy="1569660"/>
          </a:xfrm>
          <a:prstGeom prst="rect">
            <a:avLst/>
          </a:prstGeom>
          <a:noFill/>
        </p:spPr>
        <p:txBody>
          <a:bodyPr wrap="square" rtlCol="0">
            <a:spAutoFit/>
          </a:bodyPr>
          <a:lstStyle/>
          <a:p>
            <a:r>
              <a:rPr lang="en-US" sz="1600" b="1" dirty="0"/>
              <a:t>NML Regulatory Systems Map</a:t>
            </a:r>
            <a:r>
              <a:rPr lang="en-US" sz="1600" dirty="0"/>
              <a:t>:  Seed Variety Release and Registration Process in Tanzania (with SAGCOT/AGRA/USAID)</a:t>
            </a:r>
          </a:p>
        </p:txBody>
      </p:sp>
      <p:pic>
        <p:nvPicPr>
          <p:cNvPr id="6" name="Picture 5" descr="IMG_2352.jpg"/>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790764" y="3762762"/>
            <a:ext cx="1915900" cy="2799402"/>
          </a:xfrm>
          <a:prstGeom prst="rect">
            <a:avLst/>
          </a:prstGeom>
        </p:spPr>
      </p:pic>
      <p:sp>
        <p:nvSpPr>
          <p:cNvPr id="2" name="Slide Number Placeholder 1"/>
          <p:cNvSpPr>
            <a:spLocks noGrp="1"/>
          </p:cNvSpPr>
          <p:nvPr>
            <p:ph type="sldNum" sz="quarter" idx="12"/>
          </p:nvPr>
        </p:nvSpPr>
        <p:spPr/>
        <p:txBody>
          <a:bodyPr/>
          <a:lstStyle/>
          <a:p>
            <a:fld id="{4A822907-8A9D-4F6B-98F6-913902AD56B5}" type="slidenum">
              <a:rPr lang="en-US" smtClean="0"/>
              <a:t>9</a:t>
            </a:fld>
            <a:endParaRPr lang="en-US" dirty="0"/>
          </a:p>
        </p:txBody>
      </p:sp>
      <p:pic>
        <p:nvPicPr>
          <p:cNvPr id="7" name="Picture 6" descr="A picture containing clipart&#10;&#10;Description generated with very high confidence">
            <a:extLst>
              <a:ext uri="{FF2B5EF4-FFF2-40B4-BE49-F238E27FC236}">
                <a16:creationId xmlns:a16="http://schemas.microsoft.com/office/drawing/2014/main" xmlns="" id="{A56F3F77-D9D2-436A-AF86-AB3B79ED86AD}"/>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171774" y="196247"/>
            <a:ext cx="2489302" cy="822061"/>
          </a:xfrm>
          <a:prstGeom prst="rect">
            <a:avLst/>
          </a:prstGeom>
        </p:spPr>
      </p:pic>
    </p:spTree>
    <p:extLst>
      <p:ext uri="{BB962C8B-B14F-4D97-AF65-F5344CB8AC3E}">
        <p14:creationId xmlns:p14="http://schemas.microsoft.com/office/powerpoint/2010/main" val="3774541737"/>
      </p:ext>
    </p:extLst>
  </p:cSld>
  <p:clrMapOvr>
    <a:masterClrMapping/>
  </p:clrMapOvr>
</p:sld>
</file>

<file path=ppt/theme/theme1.xml><?xml version="1.0" encoding="utf-8"?>
<a:theme xmlns:a="http://schemas.openxmlformats.org/drawingml/2006/main" name="NML PPT 2018">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ML PPT 2018" id="{CDFB4601-8E2E-4BD0-8923-F926BF2DA7C2}" vid="{7362BD70-9FD4-4733-BA2F-8D522C3971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NML PPT 2018</Template>
  <TotalTime>0</TotalTime>
  <Words>2802</Words>
  <Application>Microsoft Office PowerPoint</Application>
  <PresentationFormat>On-screen Show (4:3)</PresentationFormat>
  <Paragraphs>256</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Cambria</vt:lpstr>
      <vt:lpstr>Century Gothic</vt:lpstr>
      <vt:lpstr>Times New Roman</vt:lpstr>
      <vt:lpstr>Wingdings 2</vt:lpstr>
      <vt:lpstr>NML PPT 2018</vt:lpstr>
      <vt:lpstr>Plant Variety Registration and Licensing Agreements </vt:lpstr>
      <vt:lpstr>The New Markets Lab </vt:lpstr>
      <vt:lpstr>NML’s Partnership with SFSA Under Seeds2B</vt:lpstr>
      <vt:lpstr>NML-SFSA Collaboration Under PASTTA</vt:lpstr>
      <vt:lpstr>NML-SFSA Collaboration Under AVISA</vt:lpstr>
      <vt:lpstr>Introduction &amp; Background – Elements of Seed Regulatory Systems </vt:lpstr>
      <vt:lpstr>PowerPoint Presentation</vt:lpstr>
      <vt:lpstr>NML Regulatory Systems Map: Variety Registration in Kenya</vt:lpstr>
      <vt:lpstr>PowerPoint Presentation</vt:lpstr>
      <vt:lpstr>COMESA Variety Release and Registration Requirements </vt:lpstr>
      <vt:lpstr>IP Licensing - Background </vt:lpstr>
      <vt:lpstr>IP Licensing – Rationales</vt:lpstr>
      <vt:lpstr>Contractual Considerations </vt:lpstr>
      <vt:lpstr>IP Licensing – Elements of a Licensing Agreement </vt:lpstr>
      <vt:lpstr>Elements of a Licensing Agreement - Exclusivity </vt:lpstr>
      <vt:lpstr>Case Study – KALRO and Kisima Farms</vt:lpstr>
      <vt:lpstr>Elements of a Licensing Agreement – Exclusivity Cont’d</vt:lpstr>
      <vt:lpstr>Elements of a Licensing Agreement - Territory/Scope</vt:lpstr>
      <vt:lpstr>Elements of a Licensing Agreement - Royalties </vt:lpstr>
      <vt:lpstr>Elements of a Licensing Agreement – Royalties Cont’d</vt:lpstr>
      <vt:lpstr>Elements of a Licensing Agreement - Termination</vt:lpstr>
      <vt:lpstr>Elements of a Licensing Agreement - Other Considerations</vt:lpstr>
      <vt:lpstr>Elements of a licensing agreement – Compulsory Licensing </vt:lpstr>
      <vt:lpstr>Questions to Consider</vt:lpstr>
      <vt:lpstr>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Licensing Training</dc:title>
  <dc:creator>Megan Glaub</dc:creator>
  <cp:lastModifiedBy>Cisse Mamadou Gueladio CHBS</cp:lastModifiedBy>
  <cp:revision>214</cp:revision>
  <dcterms:created xsi:type="dcterms:W3CDTF">2018-10-02T15:08:10Z</dcterms:created>
  <dcterms:modified xsi:type="dcterms:W3CDTF">2019-03-15T07:49:07Z</dcterms:modified>
</cp:coreProperties>
</file>