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charts/chartEx3.xml" ContentType="application/vnd.ms-office.chartex+xml"/>
  <Override PartName="/ppt/charts/style6.xml" ContentType="application/vnd.ms-office.chartstyle+xml"/>
  <Override PartName="/ppt/charts/colors6.xml" ContentType="application/vnd.ms-office.chartcolorstyle+xml"/>
  <Override PartName="/ppt/charts/chartEx4.xml" ContentType="application/vnd.ms-office.chartex+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 id="2147483872" r:id="rId2"/>
  </p:sldMasterIdLst>
  <p:notesMasterIdLst>
    <p:notesMasterId r:id="rId29"/>
  </p:notesMasterIdLst>
  <p:sldIdLst>
    <p:sldId id="256" r:id="rId3"/>
    <p:sldId id="342" r:id="rId4"/>
    <p:sldId id="265" r:id="rId5"/>
    <p:sldId id="313" r:id="rId6"/>
    <p:sldId id="339" r:id="rId7"/>
    <p:sldId id="361" r:id="rId8"/>
    <p:sldId id="371" r:id="rId9"/>
    <p:sldId id="360" r:id="rId10"/>
    <p:sldId id="370" r:id="rId11"/>
    <p:sldId id="346" r:id="rId12"/>
    <p:sldId id="349" r:id="rId13"/>
    <p:sldId id="345" r:id="rId14"/>
    <p:sldId id="369" r:id="rId15"/>
    <p:sldId id="292" r:id="rId16"/>
    <p:sldId id="340" r:id="rId17"/>
    <p:sldId id="352" r:id="rId18"/>
    <p:sldId id="354" r:id="rId19"/>
    <p:sldId id="367" r:id="rId20"/>
    <p:sldId id="355" r:id="rId21"/>
    <p:sldId id="363" r:id="rId22"/>
    <p:sldId id="356" r:id="rId23"/>
    <p:sldId id="357" r:id="rId24"/>
    <p:sldId id="358" r:id="rId25"/>
    <p:sldId id="359" r:id="rId26"/>
    <p:sldId id="372"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6A1"/>
    <a:srgbClr val="FF7C80"/>
    <a:srgbClr val="D8BEEC"/>
    <a:srgbClr val="1AF6B2"/>
    <a:srgbClr val="03875E"/>
    <a:srgbClr val="006666"/>
    <a:srgbClr val="CCFFFF"/>
    <a:srgbClr val="008080"/>
    <a:srgbClr val="53D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87202" autoAdjust="0"/>
  </p:normalViewPr>
  <p:slideViewPr>
    <p:cSldViewPr snapToGrid="0">
      <p:cViewPr>
        <p:scale>
          <a:sx n="106" d="100"/>
          <a:sy n="106" d="100"/>
        </p:scale>
        <p:origin x="448"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garc\Dropbox\New%20Markets%20Lab\AGRA\Work%20book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garc\Dropbox\New%20Markets%20Lab\AGRA\Work%20book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garc\Dropbox\New%20Markets%20Lab\AGRA\Work%20book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garc\Dropbox\New%20Markets%20Lab\AGRA\Test%20Case%20Report.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garc\Dropbox\New%20Markets%20Lab\AGRA\Work%20book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garc\Dropbox\New%20Markets%20Lab\AGRA\Work%20books.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garc\Dropbox\New%20Markets%20Lab\AGRA\Work%20books.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agarc\Dropbox\New%20Markets%20Lab\AGRA\Work%20boo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Varieties registered per</a:t>
            </a:r>
            <a:r>
              <a:rPr lang="en-US" baseline="0" dirty="0"/>
              <a:t> year COMESA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5-41A7-B27D-198C62AC1C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5-41A7-B27D-198C62AC1C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5-41A7-B27D-198C62AC1C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15-41A7-B27D-198C62AC1CF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Sheet5!$A$14:$A$17</c:f>
              <c:numCache>
                <c:formatCode>General</c:formatCode>
                <c:ptCount val="4"/>
                <c:pt idx="0">
                  <c:v>2016</c:v>
                </c:pt>
                <c:pt idx="1">
                  <c:v>2017</c:v>
                </c:pt>
                <c:pt idx="2">
                  <c:v>2018</c:v>
                </c:pt>
                <c:pt idx="3">
                  <c:v>2019</c:v>
                </c:pt>
              </c:numCache>
            </c:numRef>
          </c:cat>
          <c:val>
            <c:numRef>
              <c:f>Sheet5!$B$14:$B$17</c:f>
              <c:numCache>
                <c:formatCode>0%</c:formatCode>
                <c:ptCount val="4"/>
                <c:pt idx="0">
                  <c:v>0.27586206896551724</c:v>
                </c:pt>
                <c:pt idx="1">
                  <c:v>0.41379310344827586</c:v>
                </c:pt>
                <c:pt idx="2">
                  <c:v>0.27586206896551724</c:v>
                </c:pt>
                <c:pt idx="3">
                  <c:v>3.4482758620689655E-2</c:v>
                </c:pt>
              </c:numCache>
            </c:numRef>
          </c:val>
          <c:extLst>
            <c:ext xmlns:c16="http://schemas.microsoft.com/office/drawing/2014/chart" uri="{C3380CC4-5D6E-409C-BE32-E72D297353CC}">
              <c16:uniqueId val="{00000008-8D15-41A7-B27D-198C62AC1CF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1497790901137359"/>
          <c:y val="0.41137576552930882"/>
          <c:w val="0.10792566917231076"/>
          <c:h val="0.3111271507728200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COMESA Seed Registration Varieties 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35152036423607E-2"/>
          <c:y val="0.15139657317502303"/>
          <c:w val="0.90006677515352285"/>
          <c:h val="0.7744529192208589"/>
        </c:manualLayout>
      </c:layout>
      <c:barChart>
        <c:barDir val="col"/>
        <c:grouping val="stacked"/>
        <c:varyColors val="0"/>
        <c:ser>
          <c:idx val="0"/>
          <c:order val="0"/>
          <c:tx>
            <c:strRef>
              <c:f>Sheet5!$A$2</c:f>
              <c:strCache>
                <c:ptCount val="1"/>
                <c:pt idx="0">
                  <c:v>Maize</c:v>
                </c:pt>
              </c:strCache>
            </c:strRef>
          </c:tx>
          <c:spPr>
            <a:solidFill>
              <a:srgbClr val="0387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Sheet5!$B$1:$E$1</c:f>
              <c:strCache>
                <c:ptCount val="4"/>
                <c:pt idx="0">
                  <c:v>2016</c:v>
                </c:pt>
                <c:pt idx="1">
                  <c:v>2017</c:v>
                </c:pt>
                <c:pt idx="2">
                  <c:v>2018</c:v>
                </c:pt>
                <c:pt idx="3">
                  <c:v>2019</c:v>
                </c:pt>
              </c:strCache>
            </c:strRef>
          </c:cat>
          <c:val>
            <c:numRef>
              <c:f>Sheet5!$B$2:$E$2</c:f>
              <c:numCache>
                <c:formatCode>General</c:formatCode>
                <c:ptCount val="4"/>
                <c:pt idx="0">
                  <c:v>13</c:v>
                </c:pt>
                <c:pt idx="1">
                  <c:v>12</c:v>
                </c:pt>
                <c:pt idx="2">
                  <c:v>9</c:v>
                </c:pt>
                <c:pt idx="3">
                  <c:v>2</c:v>
                </c:pt>
              </c:numCache>
            </c:numRef>
          </c:val>
          <c:extLst>
            <c:ext xmlns:c16="http://schemas.microsoft.com/office/drawing/2014/chart" uri="{C3380CC4-5D6E-409C-BE32-E72D297353CC}">
              <c16:uniqueId val="{00000000-45AF-4AB7-A15F-B6716DA90AB6}"/>
            </c:ext>
          </c:extLst>
        </c:ser>
        <c:ser>
          <c:idx val="1"/>
          <c:order val="1"/>
          <c:tx>
            <c:strRef>
              <c:f>Sheet5!$A$3</c:f>
              <c:strCache>
                <c:ptCount val="1"/>
                <c:pt idx="0">
                  <c:v>Soybean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Sheet5!$B$1:$E$1</c:f>
              <c:strCache>
                <c:ptCount val="4"/>
                <c:pt idx="0">
                  <c:v>2016</c:v>
                </c:pt>
                <c:pt idx="1">
                  <c:v>2017</c:v>
                </c:pt>
                <c:pt idx="2">
                  <c:v>2018</c:v>
                </c:pt>
                <c:pt idx="3">
                  <c:v>2019</c:v>
                </c:pt>
              </c:strCache>
            </c:strRef>
          </c:cat>
          <c:val>
            <c:numRef>
              <c:f>Sheet5!$B$3:$E$3</c:f>
              <c:numCache>
                <c:formatCode>General</c:formatCode>
                <c:ptCount val="4"/>
                <c:pt idx="1">
                  <c:v>4</c:v>
                </c:pt>
              </c:numCache>
            </c:numRef>
          </c:val>
          <c:extLst>
            <c:ext xmlns:c16="http://schemas.microsoft.com/office/drawing/2014/chart" uri="{C3380CC4-5D6E-409C-BE32-E72D297353CC}">
              <c16:uniqueId val="{00000001-45AF-4AB7-A15F-B6716DA90AB6}"/>
            </c:ext>
          </c:extLst>
        </c:ser>
        <c:ser>
          <c:idx val="2"/>
          <c:order val="2"/>
          <c:tx>
            <c:strRef>
              <c:f>Sheet5!$A$4</c:f>
              <c:strCache>
                <c:ptCount val="1"/>
                <c:pt idx="0">
                  <c:v>Groundnut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Sheet5!$B$1:$E$1</c:f>
              <c:strCache>
                <c:ptCount val="4"/>
                <c:pt idx="0">
                  <c:v>2016</c:v>
                </c:pt>
                <c:pt idx="1">
                  <c:v>2017</c:v>
                </c:pt>
                <c:pt idx="2">
                  <c:v>2018</c:v>
                </c:pt>
                <c:pt idx="3">
                  <c:v>2019</c:v>
                </c:pt>
              </c:strCache>
            </c:strRef>
          </c:cat>
          <c:val>
            <c:numRef>
              <c:f>Sheet5!$B$4:$E$4</c:f>
              <c:numCache>
                <c:formatCode>General</c:formatCode>
                <c:ptCount val="4"/>
                <c:pt idx="1">
                  <c:v>3</c:v>
                </c:pt>
              </c:numCache>
            </c:numRef>
          </c:val>
          <c:extLst>
            <c:ext xmlns:c16="http://schemas.microsoft.com/office/drawing/2014/chart" uri="{C3380CC4-5D6E-409C-BE32-E72D297353CC}">
              <c16:uniqueId val="{00000002-45AF-4AB7-A15F-B6716DA90AB6}"/>
            </c:ext>
          </c:extLst>
        </c:ser>
        <c:ser>
          <c:idx val="3"/>
          <c:order val="3"/>
          <c:tx>
            <c:strRef>
              <c:f>Sheet5!$A$5</c:f>
              <c:strCache>
                <c:ptCount val="1"/>
                <c:pt idx="0">
                  <c:v>Wheat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Sheet5!$B$1:$E$1</c:f>
              <c:strCache>
                <c:ptCount val="4"/>
                <c:pt idx="0">
                  <c:v>2016</c:v>
                </c:pt>
                <c:pt idx="1">
                  <c:v>2017</c:v>
                </c:pt>
                <c:pt idx="2">
                  <c:v>2018</c:v>
                </c:pt>
                <c:pt idx="3">
                  <c:v>2019</c:v>
                </c:pt>
              </c:strCache>
            </c:strRef>
          </c:cat>
          <c:val>
            <c:numRef>
              <c:f>Sheet5!$B$5:$E$5</c:f>
              <c:numCache>
                <c:formatCode>General</c:formatCode>
                <c:ptCount val="4"/>
                <c:pt idx="1">
                  <c:v>3</c:v>
                </c:pt>
              </c:numCache>
            </c:numRef>
          </c:val>
          <c:extLst>
            <c:ext xmlns:c16="http://schemas.microsoft.com/office/drawing/2014/chart" uri="{C3380CC4-5D6E-409C-BE32-E72D297353CC}">
              <c16:uniqueId val="{00000003-45AF-4AB7-A15F-B6716DA90AB6}"/>
            </c:ext>
          </c:extLst>
        </c:ser>
        <c:ser>
          <c:idx val="4"/>
          <c:order val="4"/>
          <c:tx>
            <c:strRef>
              <c:f>Sheet5!$A$6</c:f>
              <c:strCache>
                <c:ptCount val="1"/>
                <c:pt idx="0">
                  <c:v>Common bean</c:v>
                </c:pt>
              </c:strCache>
            </c:strRef>
          </c:tx>
          <c:spPr>
            <a:solidFill>
              <a:srgbClr val="D8BE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Sheet5!$B$1:$E$1</c:f>
              <c:strCache>
                <c:ptCount val="4"/>
                <c:pt idx="0">
                  <c:v>2016</c:v>
                </c:pt>
                <c:pt idx="1">
                  <c:v>2017</c:v>
                </c:pt>
                <c:pt idx="2">
                  <c:v>2018</c:v>
                </c:pt>
                <c:pt idx="3">
                  <c:v>2019</c:v>
                </c:pt>
              </c:strCache>
            </c:strRef>
          </c:cat>
          <c:val>
            <c:numRef>
              <c:f>Sheet5!$B$6:$E$6</c:f>
              <c:numCache>
                <c:formatCode>General</c:formatCode>
                <c:ptCount val="4"/>
                <c:pt idx="1">
                  <c:v>1</c:v>
                </c:pt>
              </c:numCache>
            </c:numRef>
          </c:val>
          <c:extLst>
            <c:ext xmlns:c16="http://schemas.microsoft.com/office/drawing/2014/chart" uri="{C3380CC4-5D6E-409C-BE32-E72D297353CC}">
              <c16:uniqueId val="{00000004-45AF-4AB7-A15F-B6716DA90AB6}"/>
            </c:ext>
          </c:extLst>
        </c:ser>
        <c:ser>
          <c:idx val="5"/>
          <c:order val="5"/>
          <c:tx>
            <c:strRef>
              <c:f>Sheet5!$A$7</c:f>
              <c:strCache>
                <c:ptCount val="1"/>
                <c:pt idx="0">
                  <c:v>Sorghum</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Sheet5!$B$1:$E$1</c:f>
              <c:strCache>
                <c:ptCount val="4"/>
                <c:pt idx="0">
                  <c:v>2016</c:v>
                </c:pt>
                <c:pt idx="1">
                  <c:v>2017</c:v>
                </c:pt>
                <c:pt idx="2">
                  <c:v>2018</c:v>
                </c:pt>
                <c:pt idx="3">
                  <c:v>2019</c:v>
                </c:pt>
              </c:strCache>
            </c:strRef>
          </c:cat>
          <c:val>
            <c:numRef>
              <c:f>Sheet5!$B$7:$E$7</c:f>
              <c:numCache>
                <c:formatCode>General</c:formatCode>
                <c:ptCount val="4"/>
                <c:pt idx="1">
                  <c:v>1</c:v>
                </c:pt>
              </c:numCache>
            </c:numRef>
          </c:val>
          <c:extLst>
            <c:ext xmlns:c16="http://schemas.microsoft.com/office/drawing/2014/chart" uri="{C3380CC4-5D6E-409C-BE32-E72D297353CC}">
              <c16:uniqueId val="{00000005-45AF-4AB7-A15F-B6716DA90AB6}"/>
            </c:ext>
          </c:extLst>
        </c:ser>
        <c:ser>
          <c:idx val="6"/>
          <c:order val="6"/>
          <c:tx>
            <c:strRef>
              <c:f>Sheet5!$A$8</c:f>
              <c:strCache>
                <c:ptCount val="1"/>
                <c:pt idx="0">
                  <c:v>Irish potatoes</c:v>
                </c:pt>
              </c:strCache>
            </c:strRef>
          </c:tx>
          <c:spPr>
            <a:solidFill>
              <a:srgbClr val="1AF6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Sheet5!$B$1:$E$1</c:f>
              <c:strCache>
                <c:ptCount val="4"/>
                <c:pt idx="0">
                  <c:v>2016</c:v>
                </c:pt>
                <c:pt idx="1">
                  <c:v>2017</c:v>
                </c:pt>
                <c:pt idx="2">
                  <c:v>2018</c:v>
                </c:pt>
                <c:pt idx="3">
                  <c:v>2019</c:v>
                </c:pt>
              </c:strCache>
            </c:strRef>
          </c:cat>
          <c:val>
            <c:numRef>
              <c:f>Sheet5!$B$8:$E$8</c:f>
              <c:numCache>
                <c:formatCode>General</c:formatCode>
                <c:ptCount val="4"/>
                <c:pt idx="0">
                  <c:v>3</c:v>
                </c:pt>
                <c:pt idx="2">
                  <c:v>7</c:v>
                </c:pt>
              </c:numCache>
            </c:numRef>
          </c:val>
          <c:extLst>
            <c:ext xmlns:c16="http://schemas.microsoft.com/office/drawing/2014/chart" uri="{C3380CC4-5D6E-409C-BE32-E72D297353CC}">
              <c16:uniqueId val="{00000006-45AF-4AB7-A15F-B6716DA90AB6}"/>
            </c:ext>
          </c:extLst>
        </c:ser>
        <c:dLbls>
          <c:dLblPos val="ctr"/>
          <c:showLegendKey val="0"/>
          <c:showVal val="1"/>
          <c:showCatName val="0"/>
          <c:showSerName val="0"/>
          <c:showPercent val="0"/>
          <c:showBubbleSize val="0"/>
        </c:dLbls>
        <c:gapWidth val="219"/>
        <c:overlap val="100"/>
        <c:axId val="751610687"/>
        <c:axId val="751601103"/>
      </c:barChart>
      <c:catAx>
        <c:axId val="75161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601103"/>
        <c:crosses val="autoZero"/>
        <c:auto val="1"/>
        <c:lblAlgn val="ctr"/>
        <c:lblOffset val="100"/>
        <c:noMultiLvlLbl val="0"/>
      </c:catAx>
      <c:valAx>
        <c:axId val="751601103"/>
        <c:scaling>
          <c:orientation val="minMax"/>
        </c:scaling>
        <c:delete val="1"/>
        <c:axPos val="l"/>
        <c:numFmt formatCode="General" sourceLinked="1"/>
        <c:majorTickMark val="none"/>
        <c:minorTickMark val="none"/>
        <c:tickLblPos val="nextTo"/>
        <c:crossAx val="751610687"/>
        <c:crosses val="autoZero"/>
        <c:crossBetween val="between"/>
      </c:valAx>
      <c:spPr>
        <a:noFill/>
        <a:ln>
          <a:noFill/>
        </a:ln>
        <a:effectLst/>
      </c:spPr>
    </c:plotArea>
    <c:legend>
      <c:legendPos val="t"/>
      <c:layout>
        <c:manualLayout>
          <c:xMode val="edge"/>
          <c:yMode val="edge"/>
          <c:x val="2.1191657805206709E-2"/>
          <c:y val="0.18445436579062638"/>
          <c:w val="0.92430539086415353"/>
          <c:h val="0.102073610894013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dirty="0"/>
              <a:t>Variety Registration Comparison</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Sheet4!$B$1</c:f>
              <c:strCache>
                <c:ptCount val="1"/>
                <c:pt idx="0">
                  <c:v>SADC</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Sheet4!$A$2:$A$9</c:f>
              <c:strCache>
                <c:ptCount val="8"/>
                <c:pt idx="0">
                  <c:v>Beans</c:v>
                </c:pt>
                <c:pt idx="1">
                  <c:v>Groundnut</c:v>
                </c:pt>
                <c:pt idx="2">
                  <c:v>Irish Potato</c:v>
                </c:pt>
                <c:pt idx="3">
                  <c:v>Maize</c:v>
                </c:pt>
                <c:pt idx="4">
                  <c:v>Sorghum</c:v>
                </c:pt>
                <c:pt idx="5">
                  <c:v>Soybean</c:v>
                </c:pt>
                <c:pt idx="6">
                  <c:v>Wheat</c:v>
                </c:pt>
                <c:pt idx="7">
                  <c:v>Total</c:v>
                </c:pt>
              </c:strCache>
            </c:strRef>
          </c:cat>
          <c:val>
            <c:numRef>
              <c:f>Sheet4!$B$2:$B$9</c:f>
              <c:numCache>
                <c:formatCode>General</c:formatCode>
                <c:ptCount val="8"/>
                <c:pt idx="0">
                  <c:v>2</c:v>
                </c:pt>
                <c:pt idx="1">
                  <c:v>2</c:v>
                </c:pt>
                <c:pt idx="2">
                  <c:v>4</c:v>
                </c:pt>
                <c:pt idx="3">
                  <c:v>31</c:v>
                </c:pt>
                <c:pt idx="4">
                  <c:v>4</c:v>
                </c:pt>
                <c:pt idx="5">
                  <c:v>2</c:v>
                </c:pt>
                <c:pt idx="6">
                  <c:v>2</c:v>
                </c:pt>
                <c:pt idx="7">
                  <c:v>47</c:v>
                </c:pt>
              </c:numCache>
            </c:numRef>
          </c:val>
          <c:extLst>
            <c:ext xmlns:c16="http://schemas.microsoft.com/office/drawing/2014/chart" uri="{C3380CC4-5D6E-409C-BE32-E72D297353CC}">
              <c16:uniqueId val="{00000000-C67D-4807-9B0E-5DF063AC150D}"/>
            </c:ext>
          </c:extLst>
        </c:ser>
        <c:ser>
          <c:idx val="1"/>
          <c:order val="1"/>
          <c:tx>
            <c:strRef>
              <c:f>Sheet4!$E$1</c:f>
              <c:strCache>
                <c:ptCount val="1"/>
                <c:pt idx="0">
                  <c:v>COMESA</c:v>
                </c:pt>
              </c:strCache>
            </c:strRef>
          </c:tx>
          <c:spPr>
            <a:solidFill>
              <a:schemeClr val="accent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Sheet4!$A$2:$A$9</c:f>
              <c:strCache>
                <c:ptCount val="8"/>
                <c:pt idx="0">
                  <c:v>Beans</c:v>
                </c:pt>
                <c:pt idx="1">
                  <c:v>Groundnut</c:v>
                </c:pt>
                <c:pt idx="2">
                  <c:v>Irish Potato</c:v>
                </c:pt>
                <c:pt idx="3">
                  <c:v>Maize</c:v>
                </c:pt>
                <c:pt idx="4">
                  <c:v>Sorghum</c:v>
                </c:pt>
                <c:pt idx="5">
                  <c:v>Soybean</c:v>
                </c:pt>
                <c:pt idx="6">
                  <c:v>Wheat</c:v>
                </c:pt>
                <c:pt idx="7">
                  <c:v>Total</c:v>
                </c:pt>
              </c:strCache>
            </c:strRef>
          </c:cat>
          <c:val>
            <c:numRef>
              <c:f>Sheet4!$E$2:$E$9</c:f>
              <c:numCache>
                <c:formatCode>General</c:formatCode>
                <c:ptCount val="8"/>
                <c:pt idx="0">
                  <c:v>1</c:v>
                </c:pt>
                <c:pt idx="1">
                  <c:v>3</c:v>
                </c:pt>
                <c:pt idx="2">
                  <c:v>10</c:v>
                </c:pt>
                <c:pt idx="3">
                  <c:v>36</c:v>
                </c:pt>
                <c:pt idx="4">
                  <c:v>1</c:v>
                </c:pt>
                <c:pt idx="5">
                  <c:v>4</c:v>
                </c:pt>
                <c:pt idx="6">
                  <c:v>3</c:v>
                </c:pt>
                <c:pt idx="7">
                  <c:v>58</c:v>
                </c:pt>
              </c:numCache>
            </c:numRef>
          </c:val>
          <c:extLst>
            <c:ext xmlns:c16="http://schemas.microsoft.com/office/drawing/2014/chart" uri="{C3380CC4-5D6E-409C-BE32-E72D297353CC}">
              <c16:uniqueId val="{00000001-C67D-4807-9B0E-5DF063AC150D}"/>
            </c:ext>
          </c:extLst>
        </c:ser>
        <c:dLbls>
          <c:dLblPos val="outEnd"/>
          <c:showLegendKey val="0"/>
          <c:showVal val="1"/>
          <c:showCatName val="0"/>
          <c:showSerName val="0"/>
          <c:showPercent val="0"/>
          <c:showBubbleSize val="0"/>
        </c:dLbls>
        <c:gapWidth val="80"/>
        <c:overlap val="25"/>
        <c:axId val="1277447471"/>
        <c:axId val="1277449151"/>
      </c:barChart>
      <c:catAx>
        <c:axId val="127744747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cap="none" spc="20" normalizeH="0" baseline="0">
                <a:solidFill>
                  <a:schemeClr val="tx1">
                    <a:lumMod val="65000"/>
                    <a:lumOff val="35000"/>
                  </a:schemeClr>
                </a:solidFill>
                <a:latin typeface="+mn-lt"/>
                <a:ea typeface="+mn-ea"/>
                <a:cs typeface="+mn-cs"/>
              </a:defRPr>
            </a:pPr>
            <a:endParaRPr lang="en-US"/>
          </a:p>
        </c:txPr>
        <c:crossAx val="1277449151"/>
        <c:crosses val="autoZero"/>
        <c:auto val="1"/>
        <c:lblAlgn val="ctr"/>
        <c:lblOffset val="100"/>
        <c:noMultiLvlLbl val="0"/>
      </c:catAx>
      <c:valAx>
        <c:axId val="1277449151"/>
        <c:scaling>
          <c:orientation val="minMax"/>
        </c:scaling>
        <c:delete val="1"/>
        <c:axPos val="l"/>
        <c:numFmt formatCode="General" sourceLinked="1"/>
        <c:majorTickMark val="none"/>
        <c:minorTickMark val="none"/>
        <c:tickLblPos val="nextTo"/>
        <c:crossAx val="12774474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Sheet3!$D$1</c:f>
              <c:strCache>
                <c:ptCount val="1"/>
                <c:pt idx="0">
                  <c:v>SADC</c:v>
                </c:pt>
              </c:strCache>
            </c:strRef>
          </c:tx>
          <c:spPr>
            <a:solidFill>
              <a:schemeClr val="accent2"/>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D-5BA7-47B8-AAB5-11A8CF9398FB}"/>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C-5BA7-47B8-AAB5-11A8CF9398FB}"/>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B-5BA7-47B8-AAB5-11A8CF9398FB}"/>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A-5BA7-47B8-AAB5-11A8CF9398FB}"/>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9-5BA7-47B8-AAB5-11A8CF9398FB}"/>
              </c:ext>
            </c:extLst>
          </c:dPt>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8-5BA7-47B8-AAB5-11A8CF9398FB}"/>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7-5BA7-47B8-AAB5-11A8CF9398FB}"/>
              </c:ext>
            </c:extLst>
          </c:dPt>
          <c:dPt>
            <c:idx val="7"/>
            <c:invertIfNegative val="0"/>
            <c:bubble3D val="0"/>
            <c:spPr>
              <a:solidFill>
                <a:schemeClr val="accent2"/>
              </a:solidFill>
              <a:ln>
                <a:noFill/>
              </a:ln>
              <a:effectLst/>
            </c:spPr>
            <c:extLst>
              <c:ext xmlns:c16="http://schemas.microsoft.com/office/drawing/2014/chart" uri="{C3380CC4-5D6E-409C-BE32-E72D297353CC}">
                <c16:uniqueId val="{00000040-EC1D-4C14-8139-3E2C44FCD726}"/>
              </c:ext>
            </c:extLst>
          </c:dPt>
          <c:dPt>
            <c:idx val="8"/>
            <c:invertIfNegative val="0"/>
            <c:bubble3D val="0"/>
            <c:spPr>
              <a:solidFill>
                <a:schemeClr val="accent2"/>
              </a:solidFill>
              <a:ln>
                <a:noFill/>
              </a:ln>
              <a:effectLst/>
            </c:spPr>
            <c:extLst>
              <c:ext xmlns:c16="http://schemas.microsoft.com/office/drawing/2014/chart" uri="{C3380CC4-5D6E-409C-BE32-E72D297353CC}">
                <c16:uniqueId val="{0000003F-EC1D-4C14-8139-3E2C44FCD726}"/>
              </c:ext>
            </c:extLst>
          </c:dPt>
          <c:dPt>
            <c:idx val="9"/>
            <c:invertIfNegative val="0"/>
            <c:bubble3D val="0"/>
            <c:spPr>
              <a:solidFill>
                <a:schemeClr val="accent2"/>
              </a:solidFill>
              <a:ln>
                <a:noFill/>
              </a:ln>
              <a:effectLst/>
            </c:spPr>
            <c:extLst>
              <c:ext xmlns:c16="http://schemas.microsoft.com/office/drawing/2014/chart" uri="{C3380CC4-5D6E-409C-BE32-E72D297353CC}">
                <c16:uniqueId val="{0000003E-EC1D-4C14-8139-3E2C44FCD726}"/>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3D-EC1D-4C14-8139-3E2C44FCD726}"/>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3C-EC1D-4C14-8139-3E2C44FCD726}"/>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3B-EC1D-4C14-8139-3E2C44FCD726}"/>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3A-EC1D-4C14-8139-3E2C44FCD726}"/>
              </c:ext>
            </c:extLst>
          </c:dPt>
          <c:dPt>
            <c:idx val="14"/>
            <c:invertIfNegative val="0"/>
            <c:bubble3D val="0"/>
            <c:spPr>
              <a:solidFill>
                <a:schemeClr val="accent2"/>
              </a:solidFill>
              <a:ln>
                <a:solidFill>
                  <a:schemeClr val="accent1">
                    <a:lumMod val="60000"/>
                    <a:lumOff val="40000"/>
                  </a:schemeClr>
                </a:solidFill>
              </a:ln>
              <a:effectLst/>
            </c:spPr>
            <c:extLst>
              <c:ext xmlns:c16="http://schemas.microsoft.com/office/drawing/2014/chart" uri="{C3380CC4-5D6E-409C-BE32-E72D297353CC}">
                <c16:uniqueId val="{0000001E-5BA7-47B8-AAB5-11A8CF9398FB}"/>
              </c:ext>
            </c:extLst>
          </c:dPt>
          <c:cat>
            <c:strRef>
              <c:f>Sheet3!$C$2:$C$29</c:f>
              <c:strCache>
                <c:ptCount val="28"/>
                <c:pt idx="0">
                  <c:v>Angola</c:v>
                </c:pt>
                <c:pt idx="1">
                  <c:v>Lesotho</c:v>
                </c:pt>
                <c:pt idx="2">
                  <c:v>Botswana</c:v>
                </c:pt>
                <c:pt idx="3">
                  <c:v>Namibia</c:v>
                </c:pt>
                <c:pt idx="4">
                  <c:v>Tanzania</c:v>
                </c:pt>
                <c:pt idx="5">
                  <c:v>Mozambique</c:v>
                </c:pt>
                <c:pt idx="6">
                  <c:v>South Africa</c:v>
                </c:pt>
                <c:pt idx="7">
                  <c:v>DRC</c:v>
                </c:pt>
                <c:pt idx="8">
                  <c:v>Madagascar</c:v>
                </c:pt>
                <c:pt idx="9">
                  <c:v>Malawi</c:v>
                </c:pt>
                <c:pt idx="10">
                  <c:v>Mauritius</c:v>
                </c:pt>
                <c:pt idx="11">
                  <c:v>Seychelles</c:v>
                </c:pt>
                <c:pt idx="12">
                  <c:v>Swaziland</c:v>
                </c:pt>
                <c:pt idx="13">
                  <c:v>Zambia</c:v>
                </c:pt>
                <c:pt idx="14">
                  <c:v>Zimbabwe</c:v>
                </c:pt>
                <c:pt idx="15">
                  <c:v>Comoros</c:v>
                </c:pt>
                <c:pt idx="16">
                  <c:v>Eritrea</c:v>
                </c:pt>
                <c:pt idx="17">
                  <c:v>Libya</c:v>
                </c:pt>
                <c:pt idx="18">
                  <c:v>Somalia</c:v>
                </c:pt>
                <c:pt idx="19">
                  <c:v>Sudan</c:v>
                </c:pt>
                <c:pt idx="20">
                  <c:v>Tunisia</c:v>
                </c:pt>
                <c:pt idx="21">
                  <c:v>Egypt</c:v>
                </c:pt>
                <c:pt idx="22">
                  <c:v>Djibouti</c:v>
                </c:pt>
                <c:pt idx="23">
                  <c:v>Ethiopia</c:v>
                </c:pt>
                <c:pt idx="24">
                  <c:v>Uganda</c:v>
                </c:pt>
                <c:pt idx="25">
                  <c:v>Rwanda</c:v>
                </c:pt>
                <c:pt idx="26">
                  <c:v>Kenya</c:v>
                </c:pt>
                <c:pt idx="27">
                  <c:v>Burundi</c:v>
                </c:pt>
              </c:strCache>
            </c:strRef>
          </c:cat>
          <c:val>
            <c:numRef>
              <c:f>Sheet3!$D$2:$D$29</c:f>
              <c:numCache>
                <c:formatCode>0.00</c:formatCode>
                <c:ptCount val="28"/>
                <c:pt idx="0" formatCode="General">
                  <c:v>2</c:v>
                </c:pt>
                <c:pt idx="1">
                  <c:v>2</c:v>
                </c:pt>
                <c:pt idx="2" formatCode="General">
                  <c:v>3</c:v>
                </c:pt>
                <c:pt idx="3">
                  <c:v>3</c:v>
                </c:pt>
                <c:pt idx="4">
                  <c:v>4</c:v>
                </c:pt>
                <c:pt idx="5">
                  <c:v>5</c:v>
                </c:pt>
                <c:pt idx="6">
                  <c:v>5</c:v>
                </c:pt>
                <c:pt idx="7">
                  <c:v>2</c:v>
                </c:pt>
                <c:pt idx="8">
                  <c:v>3</c:v>
                </c:pt>
                <c:pt idx="9">
                  <c:v>3</c:v>
                </c:pt>
                <c:pt idx="10">
                  <c:v>1</c:v>
                </c:pt>
                <c:pt idx="11">
                  <c:v>0.5</c:v>
                </c:pt>
                <c:pt idx="12">
                  <c:v>3</c:v>
                </c:pt>
                <c:pt idx="13">
                  <c:v>4</c:v>
                </c:pt>
                <c:pt idx="14">
                  <c:v>5</c:v>
                </c:pt>
                <c:pt idx="15">
                  <c:v>0</c:v>
                </c:pt>
                <c:pt idx="16">
                  <c:v>0</c:v>
                </c:pt>
                <c:pt idx="17">
                  <c:v>0</c:v>
                </c:pt>
                <c:pt idx="18">
                  <c:v>0</c:v>
                </c:pt>
                <c:pt idx="19">
                  <c:v>0</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0-5BA7-47B8-AAB5-11A8CF9398FB}"/>
            </c:ext>
          </c:extLst>
        </c:ser>
        <c:ser>
          <c:idx val="1"/>
          <c:order val="1"/>
          <c:tx>
            <c:strRef>
              <c:f>Sheet3!$E$1</c:f>
              <c:strCache>
                <c:ptCount val="1"/>
                <c:pt idx="0">
                  <c:v>COMESA</c:v>
                </c:pt>
              </c:strCache>
            </c:strRef>
          </c:tx>
          <c:spPr>
            <a:solidFill>
              <a:schemeClr val="accent2"/>
            </a:solidFill>
            <a:ln>
              <a:noFill/>
            </a:ln>
            <a:effectLst/>
          </c:spPr>
          <c:invertIfNegative val="0"/>
          <c:dPt>
            <c:idx val="7"/>
            <c:invertIfNegative val="0"/>
            <c:bubble3D val="0"/>
            <c:spPr>
              <a:solidFill>
                <a:schemeClr val="accent4">
                  <a:lumMod val="50000"/>
                </a:schemeClr>
              </a:solidFill>
              <a:ln>
                <a:noFill/>
              </a:ln>
              <a:effectLst/>
            </c:spPr>
            <c:extLst>
              <c:ext xmlns:c16="http://schemas.microsoft.com/office/drawing/2014/chart" uri="{C3380CC4-5D6E-409C-BE32-E72D297353CC}">
                <c16:uniqueId val="{00000016-5BA7-47B8-AAB5-11A8CF9398FB}"/>
              </c:ext>
            </c:extLst>
          </c:dPt>
          <c:dPt>
            <c:idx val="8"/>
            <c:invertIfNegative val="0"/>
            <c:bubble3D val="0"/>
            <c:spPr>
              <a:solidFill>
                <a:schemeClr val="accent4">
                  <a:lumMod val="50000"/>
                </a:schemeClr>
              </a:solidFill>
              <a:ln>
                <a:noFill/>
              </a:ln>
              <a:effectLst/>
            </c:spPr>
            <c:extLst>
              <c:ext xmlns:c16="http://schemas.microsoft.com/office/drawing/2014/chart" uri="{C3380CC4-5D6E-409C-BE32-E72D297353CC}">
                <c16:uniqueId val="{00000015-5BA7-47B8-AAB5-11A8CF9398FB}"/>
              </c:ext>
            </c:extLst>
          </c:dPt>
          <c:dPt>
            <c:idx val="9"/>
            <c:invertIfNegative val="0"/>
            <c:bubble3D val="0"/>
            <c:spPr>
              <a:solidFill>
                <a:schemeClr val="accent4">
                  <a:lumMod val="50000"/>
                </a:schemeClr>
              </a:solidFill>
              <a:ln>
                <a:noFill/>
              </a:ln>
              <a:effectLst/>
            </c:spPr>
            <c:extLst>
              <c:ext xmlns:c16="http://schemas.microsoft.com/office/drawing/2014/chart" uri="{C3380CC4-5D6E-409C-BE32-E72D297353CC}">
                <c16:uniqueId val="{00000014-5BA7-47B8-AAB5-11A8CF9398FB}"/>
              </c:ext>
            </c:extLst>
          </c:dPt>
          <c:dPt>
            <c:idx val="10"/>
            <c:invertIfNegative val="0"/>
            <c:bubble3D val="0"/>
            <c:spPr>
              <a:solidFill>
                <a:schemeClr val="accent4">
                  <a:lumMod val="50000"/>
                </a:schemeClr>
              </a:solidFill>
              <a:ln>
                <a:noFill/>
              </a:ln>
              <a:effectLst/>
            </c:spPr>
            <c:extLst>
              <c:ext xmlns:c16="http://schemas.microsoft.com/office/drawing/2014/chart" uri="{C3380CC4-5D6E-409C-BE32-E72D297353CC}">
                <c16:uniqueId val="{00000013-5BA7-47B8-AAB5-11A8CF9398FB}"/>
              </c:ext>
            </c:extLst>
          </c:dPt>
          <c:dPt>
            <c:idx val="11"/>
            <c:invertIfNegative val="0"/>
            <c:bubble3D val="0"/>
            <c:spPr>
              <a:solidFill>
                <a:schemeClr val="accent4">
                  <a:lumMod val="50000"/>
                </a:schemeClr>
              </a:solidFill>
              <a:ln>
                <a:noFill/>
              </a:ln>
              <a:effectLst/>
            </c:spPr>
            <c:extLst>
              <c:ext xmlns:c16="http://schemas.microsoft.com/office/drawing/2014/chart" uri="{C3380CC4-5D6E-409C-BE32-E72D297353CC}">
                <c16:uniqueId val="{00000012-5BA7-47B8-AAB5-11A8CF9398FB}"/>
              </c:ext>
            </c:extLst>
          </c:dPt>
          <c:dPt>
            <c:idx val="12"/>
            <c:invertIfNegative val="0"/>
            <c:bubble3D val="0"/>
            <c:spPr>
              <a:solidFill>
                <a:schemeClr val="accent4">
                  <a:lumMod val="50000"/>
                </a:schemeClr>
              </a:solidFill>
              <a:ln>
                <a:noFill/>
              </a:ln>
              <a:effectLst/>
            </c:spPr>
            <c:extLst>
              <c:ext xmlns:c16="http://schemas.microsoft.com/office/drawing/2014/chart" uri="{C3380CC4-5D6E-409C-BE32-E72D297353CC}">
                <c16:uniqueId val="{00000011-5BA7-47B8-AAB5-11A8CF9398FB}"/>
              </c:ext>
            </c:extLst>
          </c:dPt>
          <c:dPt>
            <c:idx val="13"/>
            <c:invertIfNegative val="0"/>
            <c:bubble3D val="0"/>
            <c:spPr>
              <a:solidFill>
                <a:schemeClr val="accent4">
                  <a:lumMod val="50000"/>
                </a:schemeClr>
              </a:solidFill>
              <a:ln>
                <a:noFill/>
              </a:ln>
              <a:effectLst/>
            </c:spPr>
            <c:extLst>
              <c:ext xmlns:c16="http://schemas.microsoft.com/office/drawing/2014/chart" uri="{C3380CC4-5D6E-409C-BE32-E72D297353CC}">
                <c16:uniqueId val="{00000010-5BA7-47B8-AAB5-11A8CF9398FB}"/>
              </c:ext>
            </c:extLst>
          </c:dPt>
          <c:dPt>
            <c:idx val="14"/>
            <c:invertIfNegative val="0"/>
            <c:bubble3D val="0"/>
            <c:spPr>
              <a:solidFill>
                <a:schemeClr val="accent4">
                  <a:lumMod val="50000"/>
                </a:schemeClr>
              </a:solidFill>
              <a:ln>
                <a:noFill/>
              </a:ln>
              <a:effectLst/>
            </c:spPr>
            <c:extLst>
              <c:ext xmlns:c16="http://schemas.microsoft.com/office/drawing/2014/chart" uri="{C3380CC4-5D6E-409C-BE32-E72D297353CC}">
                <c16:uniqueId val="{0000000F-5BA7-47B8-AAB5-11A8CF9398FB}"/>
              </c:ext>
            </c:extLst>
          </c:dPt>
          <c:dPt>
            <c:idx val="1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E-5BA7-47B8-AAB5-11A8CF9398FB}"/>
              </c:ext>
            </c:extLst>
          </c:dPt>
          <c:dPt>
            <c:idx val="1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5BA7-47B8-AAB5-11A8CF9398FB}"/>
              </c:ext>
            </c:extLst>
          </c:dPt>
          <c:dPt>
            <c:idx val="1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C-5BA7-47B8-AAB5-11A8CF9398FB}"/>
              </c:ext>
            </c:extLst>
          </c:dPt>
          <c:dPt>
            <c:idx val="1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B-5BA7-47B8-AAB5-11A8CF9398FB}"/>
              </c:ext>
            </c:extLst>
          </c:dPt>
          <c:dPt>
            <c:idx val="1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A-5BA7-47B8-AAB5-11A8CF9398FB}"/>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5BA7-47B8-AAB5-11A8CF9398FB}"/>
              </c:ext>
            </c:extLst>
          </c:dPt>
          <c:dPt>
            <c:idx val="2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8-5BA7-47B8-AAB5-11A8CF9398FB}"/>
              </c:ext>
            </c:extLst>
          </c:dPt>
          <c:dPt>
            <c:idx val="2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5BA7-47B8-AAB5-11A8CF9398FB}"/>
              </c:ext>
            </c:extLst>
          </c:dPt>
          <c:dPt>
            <c:idx val="2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6-5BA7-47B8-AAB5-11A8CF9398FB}"/>
              </c:ext>
            </c:extLst>
          </c:dPt>
          <c:dPt>
            <c:idx val="2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5BA7-47B8-AAB5-11A8CF9398FB}"/>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4-5BA7-47B8-AAB5-11A8CF9398FB}"/>
              </c:ext>
            </c:extLst>
          </c:dPt>
          <c:dPt>
            <c:idx val="2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5BA7-47B8-AAB5-11A8CF9398FB}"/>
              </c:ext>
            </c:extLst>
          </c:dPt>
          <c:dPt>
            <c:idx val="2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5BA7-47B8-AAB5-11A8CF9398FB}"/>
              </c:ext>
            </c:extLst>
          </c:dPt>
          <c:cat>
            <c:strRef>
              <c:f>Sheet3!$C$2:$C$29</c:f>
              <c:strCache>
                <c:ptCount val="28"/>
                <c:pt idx="0">
                  <c:v>Angola</c:v>
                </c:pt>
                <c:pt idx="1">
                  <c:v>Lesotho</c:v>
                </c:pt>
                <c:pt idx="2">
                  <c:v>Botswana</c:v>
                </c:pt>
                <c:pt idx="3">
                  <c:v>Namibia</c:v>
                </c:pt>
                <c:pt idx="4">
                  <c:v>Tanzania</c:v>
                </c:pt>
                <c:pt idx="5">
                  <c:v>Mozambique</c:v>
                </c:pt>
                <c:pt idx="6">
                  <c:v>South Africa</c:v>
                </c:pt>
                <c:pt idx="7">
                  <c:v>DRC</c:v>
                </c:pt>
                <c:pt idx="8">
                  <c:v>Madagascar</c:v>
                </c:pt>
                <c:pt idx="9">
                  <c:v>Malawi</c:v>
                </c:pt>
                <c:pt idx="10">
                  <c:v>Mauritius</c:v>
                </c:pt>
                <c:pt idx="11">
                  <c:v>Seychelles</c:v>
                </c:pt>
                <c:pt idx="12">
                  <c:v>Swaziland</c:v>
                </c:pt>
                <c:pt idx="13">
                  <c:v>Zambia</c:v>
                </c:pt>
                <c:pt idx="14">
                  <c:v>Zimbabwe</c:v>
                </c:pt>
                <c:pt idx="15">
                  <c:v>Comoros</c:v>
                </c:pt>
                <c:pt idx="16">
                  <c:v>Eritrea</c:v>
                </c:pt>
                <c:pt idx="17">
                  <c:v>Libya</c:v>
                </c:pt>
                <c:pt idx="18">
                  <c:v>Somalia</c:v>
                </c:pt>
                <c:pt idx="19">
                  <c:v>Sudan</c:v>
                </c:pt>
                <c:pt idx="20">
                  <c:v>Tunisia</c:v>
                </c:pt>
                <c:pt idx="21">
                  <c:v>Egypt</c:v>
                </c:pt>
                <c:pt idx="22">
                  <c:v>Djibouti</c:v>
                </c:pt>
                <c:pt idx="23">
                  <c:v>Ethiopia</c:v>
                </c:pt>
                <c:pt idx="24">
                  <c:v>Uganda</c:v>
                </c:pt>
                <c:pt idx="25">
                  <c:v>Rwanda</c:v>
                </c:pt>
                <c:pt idx="26">
                  <c:v>Kenya</c:v>
                </c:pt>
                <c:pt idx="27">
                  <c:v>Burundi</c:v>
                </c:pt>
              </c:strCache>
            </c:strRef>
          </c:cat>
          <c:val>
            <c:numRef>
              <c:f>Sheet3!$E$2:$E$29</c:f>
              <c:numCache>
                <c:formatCode>0.00</c:formatCode>
                <c:ptCount val="28"/>
                <c:pt idx="0" formatCode="General">
                  <c:v>0</c:v>
                </c:pt>
                <c:pt idx="1">
                  <c:v>0</c:v>
                </c:pt>
                <c:pt idx="2" formatCode="General">
                  <c:v>0</c:v>
                </c:pt>
                <c:pt idx="3">
                  <c:v>0</c:v>
                </c:pt>
                <c:pt idx="4">
                  <c:v>0</c:v>
                </c:pt>
                <c:pt idx="5">
                  <c:v>0</c:v>
                </c:pt>
                <c:pt idx="6">
                  <c:v>0</c:v>
                </c:pt>
                <c:pt idx="7">
                  <c:v>-3.5</c:v>
                </c:pt>
                <c:pt idx="8">
                  <c:v>-1.5</c:v>
                </c:pt>
                <c:pt idx="9">
                  <c:v>-5</c:v>
                </c:pt>
                <c:pt idx="10">
                  <c:v>-3.5</c:v>
                </c:pt>
                <c:pt idx="11">
                  <c:v>-3.5</c:v>
                </c:pt>
                <c:pt idx="12">
                  <c:v>-1.5</c:v>
                </c:pt>
                <c:pt idx="13">
                  <c:v>-5</c:v>
                </c:pt>
                <c:pt idx="14">
                  <c:v>-5</c:v>
                </c:pt>
                <c:pt idx="15">
                  <c:v>-0.5</c:v>
                </c:pt>
                <c:pt idx="16">
                  <c:v>-0.5</c:v>
                </c:pt>
                <c:pt idx="17">
                  <c:v>-0.5</c:v>
                </c:pt>
                <c:pt idx="18">
                  <c:v>-0.5</c:v>
                </c:pt>
                <c:pt idx="19">
                  <c:v>-1.5</c:v>
                </c:pt>
                <c:pt idx="20">
                  <c:v>-1.5</c:v>
                </c:pt>
                <c:pt idx="21">
                  <c:v>-1.5</c:v>
                </c:pt>
                <c:pt idx="22">
                  <c:v>-3.5</c:v>
                </c:pt>
                <c:pt idx="23">
                  <c:v>-3.5</c:v>
                </c:pt>
                <c:pt idx="24">
                  <c:v>-5</c:v>
                </c:pt>
                <c:pt idx="25">
                  <c:v>-5</c:v>
                </c:pt>
                <c:pt idx="26">
                  <c:v>-5</c:v>
                </c:pt>
                <c:pt idx="27">
                  <c:v>-5</c:v>
                </c:pt>
              </c:numCache>
            </c:numRef>
          </c:val>
          <c:extLst>
            <c:ext xmlns:c16="http://schemas.microsoft.com/office/drawing/2014/chart" uri="{C3380CC4-5D6E-409C-BE32-E72D297353CC}">
              <c16:uniqueId val="{00000001-5BA7-47B8-AAB5-11A8CF9398FB}"/>
            </c:ext>
          </c:extLst>
        </c:ser>
        <c:dLbls>
          <c:showLegendKey val="0"/>
          <c:showVal val="0"/>
          <c:showCatName val="0"/>
          <c:showSerName val="0"/>
          <c:showPercent val="0"/>
          <c:showBubbleSize val="0"/>
        </c:dLbls>
        <c:gapWidth val="150"/>
        <c:overlap val="100"/>
        <c:axId val="733640031"/>
        <c:axId val="733641711"/>
      </c:barChart>
      <c:catAx>
        <c:axId val="733640031"/>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j-lt"/>
                <a:ea typeface="+mn-ea"/>
                <a:cs typeface="+mn-cs"/>
              </a:defRPr>
            </a:pPr>
            <a:endParaRPr lang="en-US"/>
          </a:p>
        </c:txPr>
        <c:crossAx val="733641711"/>
        <c:crosses val="autoZero"/>
        <c:auto val="1"/>
        <c:lblAlgn val="ctr"/>
        <c:lblOffset val="100"/>
        <c:noMultiLvlLbl val="0"/>
      </c:catAx>
      <c:valAx>
        <c:axId val="733641711"/>
        <c:scaling>
          <c:orientation val="minMax"/>
        </c:scaling>
        <c:delete val="1"/>
        <c:axPos val="b"/>
        <c:numFmt formatCode="General" sourceLinked="1"/>
        <c:majorTickMark val="none"/>
        <c:minorTickMark val="none"/>
        <c:tickLblPos val="nextTo"/>
        <c:crossAx val="73364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Sheet4!$A$15:$A$21</cx:f>
        <cx:lvl ptCount="7">
          <cx:pt idx="0">Beans</cx:pt>
          <cx:pt idx="1">Groundnut</cx:pt>
          <cx:pt idx="2">Soybean</cx:pt>
          <cx:pt idx="3">Wheat</cx:pt>
          <cx:pt idx="4">Irish Potato</cx:pt>
          <cx:pt idx="5">Sorghum</cx:pt>
          <cx:pt idx="6">Maize</cx:pt>
        </cx:lvl>
      </cx:strDim>
      <cx:numDim type="val">
        <cx:f>Sheet4!$B$15:$B$21</cx:f>
        <cx:lvl ptCount="7" formatCode="General">
          <cx:pt idx="0">2</cx:pt>
          <cx:pt idx="1">2</cx:pt>
          <cx:pt idx="2">2</cx:pt>
          <cx:pt idx="3">2</cx:pt>
          <cx:pt idx="4">4</cx:pt>
          <cx:pt idx="5">4</cx:pt>
          <cx:pt idx="6">31</cx:pt>
        </cx:lvl>
      </cx:numDim>
    </cx:data>
  </cx:chartData>
  <cx:chart>
    <cx:title pos="t" align="ctr" overlay="0">
      <cx:tx>
        <cx:txData>
          <cx:v>Varieties</cx:v>
        </cx:txData>
      </cx:tx>
      <cx:txPr>
        <a:bodyPr spcFirstLastPara="1" vertOverflow="ellipsis" horzOverflow="overflow" wrap="square" lIns="0" tIns="0" rIns="0" bIns="0" anchor="ctr" anchorCtr="1"/>
        <a:lstStyle/>
        <a:p>
          <a:pPr algn="ctr" rtl="0">
            <a:defRPr/>
          </a:pPr>
          <a:r>
            <a:rPr lang="en-US" sz="1400" b="0" i="0" u="none" strike="noStrike" baseline="0" dirty="0">
              <a:solidFill>
                <a:sysClr val="windowText" lastClr="000000">
                  <a:lumMod val="65000"/>
                  <a:lumOff val="35000"/>
                </a:sysClr>
              </a:solidFill>
              <a:latin typeface="Calibri" panose="020F0502020204030204"/>
            </a:rPr>
            <a:t>Varieties</a:t>
          </a:r>
        </a:p>
      </cx:txPr>
    </cx:title>
    <cx:plotArea>
      <cx:plotAreaRegion>
        <cx:series layoutId="funnel" uniqueId="{806AF1F7-71D3-0643-93FF-E69326C9E558}">
          <cx:dataPt idx="0">
            <cx:spPr>
              <a:solidFill>
                <a:srgbClr val="FF7C80"/>
              </a:solidFill>
            </cx:spPr>
          </cx:dataPt>
          <cx:dataPt idx="1">
            <cx:spPr>
              <a:solidFill>
                <a:srgbClr val="E4C402"/>
              </a:solidFill>
            </cx:spPr>
          </cx:dataPt>
          <cx:dataPt idx="2">
            <cx:spPr>
              <a:solidFill>
                <a:srgbClr val="21449B">
                  <a:lumMod val="40000"/>
                  <a:lumOff val="60000"/>
                </a:srgbClr>
              </a:solidFill>
            </cx:spPr>
          </cx:dataPt>
          <cx:dataPt idx="3">
            <cx:spPr>
              <a:solidFill>
                <a:srgbClr val="7DC1EF"/>
              </a:solidFill>
            </cx:spPr>
          </cx:dataPt>
          <cx:dataPt idx="5">
            <cx:spPr>
              <a:solidFill>
                <a:srgbClr val="E07602"/>
              </a:solidFill>
            </cx:spPr>
          </cx:dataPt>
          <cx:dataPt idx="6">
            <cx:spPr>
              <a:solidFill>
                <a:srgbClr val="06B6A1"/>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entury Gothic"/>
                </a:endParaRPr>
              </a:p>
            </cx:txPr>
            <cx:visibility seriesName="0" categoryName="0" value="1"/>
          </cx:dataLabels>
          <cx:dataId val="0"/>
        </cx:series>
      </cx:plotAreaRegion>
      <cx:axis id="0" hidden="1">
        <cx:catScaling gapWidth="0.0599999987"/>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Sheet4!$A$15:$A$21</cx:f>
        <cx:lvl ptCount="7">
          <cx:pt idx="0">Beans</cx:pt>
          <cx:pt idx="1">Groundnut</cx:pt>
          <cx:pt idx="2">Soybean</cx:pt>
          <cx:pt idx="3">Wheat</cx:pt>
          <cx:pt idx="4">Irish Potato</cx:pt>
          <cx:pt idx="5">Sorghum</cx:pt>
          <cx:pt idx="6">Maize</cx:pt>
        </cx:lvl>
      </cx:strDim>
      <cx:numDim type="val">
        <cx:f>Sheet4!$C$15:$C$21</cx:f>
        <cx:lvl ptCount="7" formatCode="General">
          <cx:pt idx="0">2</cx:pt>
          <cx:pt idx="1">2</cx:pt>
          <cx:pt idx="2">1</cx:pt>
          <cx:pt idx="3">1</cx:pt>
          <cx:pt idx="4">1</cx:pt>
          <cx:pt idx="5">3</cx:pt>
          <cx:pt idx="6">7</cx:pt>
        </cx:lvl>
      </cx:numDim>
    </cx:data>
  </cx:chartData>
  <cx:chart>
    <cx:title pos="t" align="ctr" overlay="0">
      <cx:tx>
        <cx:txData>
          <cx:v>Breeders</cx:v>
        </cx:txData>
      </cx:tx>
      <cx:txPr>
        <a:bodyPr spcFirstLastPara="1" vertOverflow="ellipsis" horzOverflow="overflow" wrap="square" lIns="0" tIns="0" rIns="0" bIns="0" anchor="ctr" anchorCtr="1"/>
        <a:lstStyle/>
        <a:p>
          <a:pPr algn="ctr" rtl="0">
            <a:defRPr/>
          </a:pPr>
          <a:r>
            <a:rPr lang="en-US" sz="1400" b="0" i="0" u="none" strike="noStrike" baseline="0" dirty="0">
              <a:solidFill>
                <a:sysClr val="windowText" lastClr="000000">
                  <a:lumMod val="65000"/>
                  <a:lumOff val="35000"/>
                </a:sysClr>
              </a:solidFill>
              <a:latin typeface="Calibri" panose="020F0502020204030204"/>
            </a:rPr>
            <a:t>Breeders</a:t>
          </a:r>
        </a:p>
      </cx:txPr>
    </cx:title>
    <cx:plotArea>
      <cx:plotAreaRegion>
        <cx:series layoutId="funnel" uniqueId="{918C8A57-D340-1A4D-93CF-E755999B4D1E}">
          <cx:dataPt idx="0">
            <cx:spPr>
              <a:solidFill>
                <a:srgbClr val="FF7C80"/>
              </a:solidFill>
            </cx:spPr>
          </cx:dataPt>
          <cx:dataPt idx="1">
            <cx:spPr>
              <a:solidFill>
                <a:srgbClr val="E4C402"/>
              </a:solidFill>
            </cx:spPr>
          </cx:dataPt>
          <cx:dataPt idx="2">
            <cx:spPr>
              <a:solidFill>
                <a:srgbClr val="21449B">
                  <a:lumMod val="40000"/>
                  <a:lumOff val="60000"/>
                </a:srgbClr>
              </a:solidFill>
            </cx:spPr>
          </cx:dataPt>
          <cx:dataPt idx="3">
            <cx:spPr>
              <a:solidFill>
                <a:srgbClr val="7DC1EF"/>
              </a:solidFill>
            </cx:spPr>
          </cx:dataPt>
          <cx:dataPt idx="5">
            <cx:spPr>
              <a:solidFill>
                <a:srgbClr val="E07602"/>
              </a:solidFill>
            </cx:spPr>
          </cx:dataPt>
          <cx:dataPt idx="6">
            <cx:spPr>
              <a:solidFill>
                <a:srgbClr val="06B6A1"/>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entury Gothic"/>
                </a:endParaRPr>
              </a:p>
            </cx:txPr>
            <cx:visibility seriesName="0" categoryName="0" value="1"/>
          </cx:dataLabels>
          <cx:dataId val="0"/>
        </cx:series>
      </cx:plotAreaRegion>
      <cx:axis id="0" hidden="1">
        <cx:catScaling gapWidth="0.0599999987"/>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Sheet3!$B$47:$B$53</cx:f>
        <cx:lvl ptCount="7">
          <cx:pt idx="0">Common bean</cx:pt>
          <cx:pt idx="1">Sorghum</cx:pt>
          <cx:pt idx="2">Groundnut</cx:pt>
          <cx:pt idx="3">Wheat</cx:pt>
          <cx:pt idx="4">Soybean</cx:pt>
          <cx:pt idx="5">Irish potatoes</cx:pt>
          <cx:pt idx="6">Maize</cx:pt>
        </cx:lvl>
      </cx:strDim>
      <cx:numDim type="val">
        <cx:f>Sheet3!$C$47:$C$53</cx:f>
        <cx:lvl ptCount="7" formatCode="General">
          <cx:pt idx="0">1</cx:pt>
          <cx:pt idx="1">1</cx:pt>
          <cx:pt idx="2">3</cx:pt>
          <cx:pt idx="3">3</cx:pt>
          <cx:pt idx="4">4</cx:pt>
          <cx:pt idx="5">10</cx:pt>
          <cx:pt idx="6">36</cx:pt>
        </cx:lvl>
      </cx:numDim>
    </cx:data>
  </cx:chartData>
  <cx:chart>
    <cx:title pos="t" align="ctr" overlay="0">
      <cx:tx>
        <cx:txData>
          <cx:v>Varieties</cx:v>
        </cx:txData>
      </cx:tx>
      <cx:txPr>
        <a:bodyPr spcFirstLastPara="1" vertOverflow="ellipsis" horzOverflow="overflow" wrap="square" lIns="0" tIns="0" rIns="0" bIns="0" anchor="ctr" anchorCtr="1"/>
        <a:lstStyle/>
        <a:p>
          <a:pPr algn="ctr" rtl="0">
            <a:defRPr/>
          </a:pPr>
          <a:r>
            <a:rPr lang="en-US" sz="1400" b="0" i="0" u="none" strike="noStrike" baseline="0" dirty="0">
              <a:solidFill>
                <a:sysClr val="windowText" lastClr="000000">
                  <a:lumMod val="65000"/>
                  <a:lumOff val="35000"/>
                </a:sysClr>
              </a:solidFill>
              <a:latin typeface="Calibri" panose="020F0502020204030204"/>
            </a:rPr>
            <a:t>Varieties</a:t>
          </a:r>
        </a:p>
      </cx:txPr>
    </cx:title>
    <cx:plotArea>
      <cx:plotAreaRegion>
        <cx:series layoutId="funnel" uniqueId="{4DAE5C93-BBE1-214A-A928-722388736673}">
          <cx:tx>
            <cx:txData>
              <cx:f>Sheet3!$C$46</cx:f>
              <cx:v>Number of varieties</cx:v>
            </cx:txData>
          </cx:tx>
          <cx:dataPt idx="0">
            <cx:spPr>
              <a:solidFill>
                <a:srgbClr val="FF7C80"/>
              </a:solidFill>
            </cx:spPr>
          </cx:dataPt>
          <cx:dataPt idx="1">
            <cx:spPr>
              <a:solidFill>
                <a:srgbClr val="E07602"/>
              </a:solidFill>
            </cx:spPr>
          </cx:dataPt>
          <cx:dataPt idx="2">
            <cx:spPr>
              <a:solidFill>
                <a:srgbClr val="E4C402"/>
              </a:solidFill>
            </cx:spPr>
          </cx:dataPt>
          <cx:dataPt idx="3">
            <cx:spPr>
              <a:solidFill>
                <a:srgbClr val="7DC1EF"/>
              </a:solidFill>
            </cx:spPr>
          </cx:dataPt>
          <cx:dataPt idx="4">
            <cx:spPr>
              <a:solidFill>
                <a:srgbClr val="21449B">
                  <a:lumMod val="40000"/>
                  <a:lumOff val="60000"/>
                </a:srgbClr>
              </a:solidFill>
            </cx:spPr>
          </cx:dataPt>
          <cx:dataPt idx="6">
            <cx:spPr>
              <a:solidFill>
                <a:srgbClr val="06B6A1"/>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entury Gothic"/>
                </a:endParaRPr>
              </a:p>
            </cx:txPr>
            <cx:visibility seriesName="0" categoryName="0" value="1"/>
          </cx:dataLabels>
          <cx:dataId val="0"/>
        </cx:series>
      </cx:plotAreaRegion>
      <cx:axis id="0" hidden="1">
        <cx:catScaling gapWidth="0.0599999987"/>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Sheet3!$B$47:$B$53</cx:f>
        <cx:lvl ptCount="7">
          <cx:pt idx="0">Common bean</cx:pt>
          <cx:pt idx="1">Sorghum</cx:pt>
          <cx:pt idx="2">Groundnut</cx:pt>
          <cx:pt idx="3">Wheat</cx:pt>
          <cx:pt idx="4">Soybean</cx:pt>
          <cx:pt idx="5">Irish potatoes</cx:pt>
          <cx:pt idx="6">Maize</cx:pt>
        </cx:lvl>
      </cx:strDim>
      <cx:numDim type="val">
        <cx:f>Sheet3!$D$47:$D$53</cx:f>
        <cx:lvl ptCount="7" formatCode="General">
          <cx:pt idx="0">1</cx:pt>
          <cx:pt idx="1">1</cx:pt>
          <cx:pt idx="2">1</cx:pt>
          <cx:pt idx="3">1</cx:pt>
          <cx:pt idx="4">1</cx:pt>
          <cx:pt idx="5">5</cx:pt>
          <cx:pt idx="6">8</cx:pt>
        </cx:lvl>
      </cx:numDim>
    </cx:data>
  </cx:chartData>
  <cx:chart>
    <cx:title pos="t" align="ctr" overlay="0">
      <cx:tx>
        <cx:txData>
          <cx:v>Breeders</cx:v>
        </cx:txData>
      </cx:tx>
      <cx:txPr>
        <a:bodyPr spcFirstLastPara="1" vertOverflow="ellipsis" horzOverflow="overflow" wrap="square" lIns="0" tIns="0" rIns="0" bIns="0" anchor="ctr" anchorCtr="1"/>
        <a:lstStyle/>
        <a:p>
          <a:pPr algn="ctr" rtl="0">
            <a:defRPr/>
          </a:pPr>
          <a:r>
            <a:rPr lang="en-US" sz="1400" b="0" i="0" u="none" strike="noStrike" baseline="0" dirty="0">
              <a:solidFill>
                <a:sysClr val="windowText" lastClr="000000">
                  <a:lumMod val="65000"/>
                  <a:lumOff val="35000"/>
                </a:sysClr>
              </a:solidFill>
              <a:latin typeface="Calibri" panose="020F0502020204030204"/>
            </a:rPr>
            <a:t>Breeders</a:t>
          </a:r>
        </a:p>
      </cx:txPr>
    </cx:title>
    <cx:plotArea>
      <cx:plotAreaRegion>
        <cx:series layoutId="funnel" uniqueId="{9C9AA277-FE8F-2040-8100-61384E2A0259}">
          <cx:dataPt idx="0">
            <cx:spPr>
              <a:solidFill>
                <a:srgbClr val="FF7C80"/>
              </a:solidFill>
            </cx:spPr>
          </cx:dataPt>
          <cx:dataPt idx="1">
            <cx:spPr>
              <a:solidFill>
                <a:srgbClr val="E07602"/>
              </a:solidFill>
            </cx:spPr>
          </cx:dataPt>
          <cx:dataPt idx="2">
            <cx:spPr>
              <a:solidFill>
                <a:srgbClr val="E4C402"/>
              </a:solidFill>
            </cx:spPr>
          </cx:dataPt>
          <cx:dataPt idx="3">
            <cx:spPr>
              <a:solidFill>
                <a:srgbClr val="7DC1EF"/>
              </a:solidFill>
            </cx:spPr>
          </cx:dataPt>
          <cx:dataPt idx="4">
            <cx:spPr>
              <a:solidFill>
                <a:srgbClr val="21449B">
                  <a:lumMod val="40000"/>
                  <a:lumOff val="60000"/>
                </a:srgbClr>
              </a:solidFill>
            </cx:spPr>
          </cx:dataPt>
          <cx:dataPt idx="6">
            <cx:spPr>
              <a:solidFill>
                <a:srgbClr val="06B6A1"/>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entury Gothic"/>
                </a:endParaRPr>
              </a:p>
            </cx:txPr>
            <cx:visibility seriesName="0" categoryName="0" value="1"/>
          </cx:dataLabels>
          <cx:dataId val="0"/>
        </cx:series>
      </cx:plotAreaRegion>
      <cx:axis id="0" hidden="1">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8E4F2-E16C-47E4-BDC9-1F57230E1C67}" type="datetimeFigureOut">
              <a:rPr lang="en-US" smtClean="0"/>
              <a:t>3/12/19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5BF9-AD1E-4724-BBCC-958585B6778E}" type="slidenum">
              <a:rPr lang="en-US" smtClean="0"/>
              <a:t>‹#›</a:t>
            </a:fld>
            <a:endParaRPr lang="en-US" dirty="0"/>
          </a:p>
        </p:txBody>
      </p:sp>
    </p:spTree>
    <p:extLst>
      <p:ext uri="{BB962C8B-B14F-4D97-AF65-F5344CB8AC3E}">
        <p14:creationId xmlns:p14="http://schemas.microsoft.com/office/powerpoint/2010/main" val="100400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B6277-1DF7-6045-AF4A-AEE110AB4387}" type="slidenum">
              <a:rPr lang="en-US" smtClean="0"/>
              <a:t>4</a:t>
            </a:fld>
            <a:endParaRPr lang="en-US" dirty="0"/>
          </a:p>
        </p:txBody>
      </p:sp>
    </p:spTree>
    <p:extLst>
      <p:ext uri="{BB962C8B-B14F-4D97-AF65-F5344CB8AC3E}">
        <p14:creationId xmlns:p14="http://schemas.microsoft.com/office/powerpoint/2010/main" val="307844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process for variety release and registration in the COMESA Variety Catalogue is set forth in </a:t>
            </a:r>
            <a:r>
              <a:rPr lang="en-US" sz="1200" b="1" kern="1200" dirty="0">
                <a:solidFill>
                  <a:schemeClr val="tx1"/>
                </a:solidFill>
                <a:effectLst/>
                <a:latin typeface="+mn-lt"/>
                <a:ea typeface="+mn-ea"/>
                <a:cs typeface="+mn-cs"/>
              </a:rPr>
              <a:t>Chapter 4 </a:t>
            </a:r>
            <a:r>
              <a:rPr lang="en-US" sz="1200" kern="1200" dirty="0">
                <a:solidFill>
                  <a:schemeClr val="tx1"/>
                </a:solidFill>
                <a:effectLst/>
                <a:latin typeface="+mn-lt"/>
                <a:ea typeface="+mn-ea"/>
                <a:cs typeface="+mn-cs"/>
              </a:rPr>
              <a:t>of the COMESA Seed Regulations. Within COMESA, ACTESA coordinates regional variety applications. New and existing seed varieties are entered into the COMESA Variety Catalogue provided that certain conditions have been met; requirements fall within three tiers according to the COMESA rules on variety release and registration: (1) new varieties that have not been registered and released in any COMESA country; (2) a variety that was registered and released in one COMESA country prior to launch of the COMESA Variety Catalogue in 2015; and (3) varieties that were registered and released in at least two COMESA countries prior to launch of the COMESA Variety Catalogue in 2015.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all cases, varieties must show proof of satisfactory testing for: </a:t>
            </a:r>
          </a:p>
          <a:p>
            <a:r>
              <a:rPr lang="en-US" sz="1200" kern="1200" dirty="0">
                <a:solidFill>
                  <a:schemeClr val="tx1"/>
                </a:solidFill>
                <a:effectLst/>
                <a:latin typeface="+mn-lt"/>
                <a:ea typeface="+mn-ea"/>
                <a:cs typeface="+mn-cs"/>
              </a:rPr>
              <a:t> </a:t>
            </a:r>
          </a:p>
          <a:p>
            <a:pPr lvl="2"/>
            <a:r>
              <a:rPr lang="en-US" sz="1200" b="1" kern="1200" dirty="0">
                <a:solidFill>
                  <a:schemeClr val="tx1"/>
                </a:solidFill>
                <a:effectLst/>
                <a:latin typeface="+mn-lt"/>
                <a:ea typeface="+mn-ea"/>
                <a:cs typeface="+mn-cs"/>
              </a:rPr>
              <a:t>Distinctness, Uniformity, and Stability (DUS)</a:t>
            </a:r>
            <a:r>
              <a:rPr lang="en-US" sz="1200" b="0" kern="1200" dirty="0">
                <a:solidFill>
                  <a:schemeClr val="tx1"/>
                </a:solidFill>
                <a:effectLst/>
                <a:latin typeface="+mn-lt"/>
                <a:ea typeface="+mn-ea"/>
                <a:cs typeface="+mn-cs"/>
              </a:rPr>
              <a:t> in accordance with the guidelines of the Union for the Protection of New Varieties (UPOV); and</a:t>
            </a:r>
            <a:endParaRPr lang="en-US" sz="1200" b="1"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Value for Cultivation or Use (VCU)</a:t>
            </a:r>
            <a:r>
              <a:rPr lang="en-US" sz="1200" b="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National Performance Tests (NPT)</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varieties (tier 1) must show results of two seasons of testing for both DUS and VCU and proof of release and registration in two COMESA Member States. Registration applications for new varieties must also include the suggested variety name (or “denomination”) and a reference sample provided to the relevant National Seed Authority. National Seed Authorities may set minimum requirements for: germination, species and analytical purity, health, and moisture content of seed submitted as a reference sample. </a:t>
            </a: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Varieties that have been registered and released in one COMESA Member State (tier 2) are eligible for an expedited or “fast track” process, where only one season of DUS and VCU testing is required (confirmation test), along with DUS and VCU information from the original Member State. Proof of release in a second Member State is also required.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variety has already been registered and released in at least two COMESA Member States (tier 3), no additional testing is required, and an application can be made for immediate entry in the COMESA Variety Catalogue, provided that the application contains the necessary DUS and VCU data. </a:t>
            </a:r>
            <a:r>
              <a:rPr lang="en-US" sz="1200" i="1" kern="1200" dirty="0">
                <a:solidFill>
                  <a:schemeClr val="tx1"/>
                </a:solidFill>
                <a:effectLst/>
                <a:latin typeface="+mn-lt"/>
                <a:ea typeface="+mn-ea"/>
                <a:cs typeface="+mn-cs"/>
              </a:rPr>
              <a:t>Table 2 </a:t>
            </a:r>
            <a:r>
              <a:rPr lang="en-US" sz="1200" kern="1200" dirty="0">
                <a:solidFill>
                  <a:schemeClr val="tx1"/>
                </a:solidFill>
                <a:effectLst/>
                <a:latin typeface="+mn-lt"/>
                <a:ea typeface="+mn-ea"/>
                <a:cs typeface="+mn-cs"/>
              </a:rPr>
              <a:t>below provides a comparison of each process. </a:t>
            </a:r>
          </a:p>
        </p:txBody>
      </p:sp>
      <p:sp>
        <p:nvSpPr>
          <p:cNvPr id="4" name="Slide Number Placeholder 3"/>
          <p:cNvSpPr>
            <a:spLocks noGrp="1"/>
          </p:cNvSpPr>
          <p:nvPr>
            <p:ph type="sldNum" sz="quarter" idx="5"/>
          </p:nvPr>
        </p:nvSpPr>
        <p:spPr/>
        <p:txBody>
          <a:bodyPr/>
          <a:lstStyle/>
          <a:p>
            <a:fld id="{8AD15BF9-AD1E-4724-BBCC-958585B6778E}" type="slidenum">
              <a:rPr lang="en-US" smtClean="0"/>
              <a:t>21</a:t>
            </a:fld>
            <a:endParaRPr lang="en-US" dirty="0"/>
          </a:p>
        </p:txBody>
      </p:sp>
    </p:spTree>
    <p:extLst>
      <p:ext uri="{BB962C8B-B14F-4D97-AF65-F5344CB8AC3E}">
        <p14:creationId xmlns:p14="http://schemas.microsoft.com/office/powerpoint/2010/main" val="152187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practical steps are required for entry of a variety in the COMESA Variety Catalogue: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Step One</a:t>
            </a:r>
            <a:r>
              <a:rPr lang="en-US" sz="1200" b="0" kern="1200" dirty="0">
                <a:solidFill>
                  <a:schemeClr val="tx1"/>
                </a:solidFill>
                <a:effectLst/>
                <a:latin typeface="+mn-lt"/>
                <a:ea typeface="+mn-ea"/>
                <a:cs typeface="+mn-cs"/>
              </a:rPr>
              <a:t>:  creation of an online account. In order to create an account, the applicant must either be located in one of the COMESA Member States or be represented by an agent located in one of the Member States. See Appendix I for an image of the COMESA application page.</a:t>
            </a: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Step Two</a:t>
            </a:r>
            <a:r>
              <a:rPr lang="en-US" sz="1200" b="0" kern="1200" dirty="0">
                <a:solidFill>
                  <a:schemeClr val="tx1"/>
                </a:solidFill>
                <a:effectLst/>
                <a:latin typeface="+mn-lt"/>
                <a:ea typeface="+mn-ea"/>
                <a:cs typeface="+mn-cs"/>
              </a:rPr>
              <a:t>:  submission of a letter to the COMESA Seed Office Secretariat. The COMESA Seed Office Secretariat is located at Ben Bella Road, P.O. Box 30051, Lusaka, Zambia, and letters should bear the letterhead of the seed company or breeder. The letter must be signed by a legal representative, attesting that the person who created the online account is authorized to apply for COMESA registration.</a:t>
            </a: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Step Three</a:t>
            </a:r>
            <a:r>
              <a:rPr lang="en-US" sz="1200" b="0" kern="1200" dirty="0">
                <a:solidFill>
                  <a:schemeClr val="tx1"/>
                </a:solidFill>
                <a:effectLst/>
                <a:latin typeface="+mn-lt"/>
                <a:ea typeface="+mn-ea"/>
                <a:cs typeface="+mn-cs"/>
              </a:rPr>
              <a:t>:  completion of the required payment after registration.  According to the COMESA website, the Regional COMESA registration fee is $350, and the annual renewal fee (required to maintain a variety on the catalogue) is $200. In addition, the applicant must pay national application or handling fees according to the NSA’s prescribed fees of the COMESA Member State/s where the variety has been released. These fees are non-refundable, even in the case of rejection. Once the completed application has been submitted and all fees have been paid, COMESA will review the application.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Overall, COMESA notes that the time from application to regional listing should take a maximum of 15 working days once payment is received. </a:t>
            </a:r>
            <a:endParaRPr lang="en-US" dirty="0"/>
          </a:p>
        </p:txBody>
      </p:sp>
      <p:sp>
        <p:nvSpPr>
          <p:cNvPr id="4" name="Slide Number Placeholder 3"/>
          <p:cNvSpPr>
            <a:spLocks noGrp="1"/>
          </p:cNvSpPr>
          <p:nvPr>
            <p:ph type="sldNum" sz="quarter" idx="5"/>
          </p:nvPr>
        </p:nvSpPr>
        <p:spPr/>
        <p:txBody>
          <a:bodyPr/>
          <a:lstStyle/>
          <a:p>
            <a:fld id="{8AD15BF9-AD1E-4724-BBCC-958585B6778E}" type="slidenum">
              <a:rPr lang="en-US" smtClean="0"/>
              <a:t>22</a:t>
            </a:fld>
            <a:endParaRPr lang="en-US" dirty="0"/>
          </a:p>
        </p:txBody>
      </p:sp>
    </p:spTree>
    <p:extLst>
      <p:ext uri="{BB962C8B-B14F-4D97-AF65-F5344CB8AC3E}">
        <p14:creationId xmlns:p14="http://schemas.microsoft.com/office/powerpoint/2010/main" val="271233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B6277-1DF7-6045-AF4A-AEE110AB4387}" type="slidenum">
              <a:rPr lang="en-US" smtClean="0"/>
              <a:t>26</a:t>
            </a:fld>
            <a:endParaRPr lang="en-US" dirty="0"/>
          </a:p>
        </p:txBody>
      </p:sp>
    </p:spTree>
    <p:extLst>
      <p:ext uri="{BB962C8B-B14F-4D97-AF65-F5344CB8AC3E}">
        <p14:creationId xmlns:p14="http://schemas.microsoft.com/office/powerpoint/2010/main" val="88638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D15BF9-AD1E-4724-BBCC-958585B6778E}" type="slidenum">
              <a:rPr lang="en-US" smtClean="0"/>
              <a:t>6</a:t>
            </a:fld>
            <a:endParaRPr lang="en-US" dirty="0"/>
          </a:p>
        </p:txBody>
      </p:sp>
    </p:spTree>
    <p:extLst>
      <p:ext uri="{BB962C8B-B14F-4D97-AF65-F5344CB8AC3E}">
        <p14:creationId xmlns:p14="http://schemas.microsoft.com/office/powerpoint/2010/main" val="325619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15BF9-AD1E-4724-BBCC-958585B6778E}" type="slidenum">
              <a:rPr lang="en-US" smtClean="0"/>
              <a:t>7</a:t>
            </a:fld>
            <a:endParaRPr lang="en-US" dirty="0"/>
          </a:p>
        </p:txBody>
      </p:sp>
    </p:spTree>
    <p:extLst>
      <p:ext uri="{BB962C8B-B14F-4D97-AF65-F5344CB8AC3E}">
        <p14:creationId xmlns:p14="http://schemas.microsoft.com/office/powerpoint/2010/main" val="163229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Importantly, seed varieties that have been the focus of Test Cases between 2016 and 2018 have encouraged the entry of other varieties in the regional catalogues, highlighting the important demonstration effect of the Test Cases. </a:t>
            </a:r>
            <a:endParaRPr lang="en-US" dirty="0"/>
          </a:p>
        </p:txBody>
      </p:sp>
      <p:sp>
        <p:nvSpPr>
          <p:cNvPr id="4" name="Slide Number Placeholder 3"/>
          <p:cNvSpPr>
            <a:spLocks noGrp="1"/>
          </p:cNvSpPr>
          <p:nvPr>
            <p:ph type="sldNum" sz="quarter" idx="5"/>
          </p:nvPr>
        </p:nvSpPr>
        <p:spPr/>
        <p:txBody>
          <a:bodyPr/>
          <a:lstStyle/>
          <a:p>
            <a:fld id="{8AD15BF9-AD1E-4724-BBCC-958585B6778E}" type="slidenum">
              <a:rPr lang="en-US" smtClean="0"/>
              <a:t>8</a:t>
            </a:fld>
            <a:endParaRPr lang="en-US" dirty="0"/>
          </a:p>
        </p:txBody>
      </p:sp>
    </p:spTree>
    <p:extLst>
      <p:ext uri="{BB962C8B-B14F-4D97-AF65-F5344CB8AC3E}">
        <p14:creationId xmlns:p14="http://schemas.microsoft.com/office/powerpoint/2010/main" val="400271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58 TOTAL VARIETIES IN COMESA </a:t>
            </a:r>
            <a:r>
              <a:rPr lang="en-US" dirty="0">
                <a:highlight>
                  <a:srgbClr val="FFFF00"/>
                </a:highlight>
              </a:rPr>
              <a:t>as of March 4, 2019. </a:t>
            </a:r>
          </a:p>
          <a:p>
            <a:r>
              <a:rPr lang="en-US" b="1" dirty="0">
                <a:highlight>
                  <a:srgbClr val="FFFF00"/>
                </a:highlight>
              </a:rPr>
              <a:t>16</a:t>
            </a:r>
            <a:r>
              <a:rPr lang="en-US" dirty="0">
                <a:highlight>
                  <a:srgbClr val="FFFF00"/>
                </a:highlight>
              </a:rPr>
              <a:t> varieties for </a:t>
            </a:r>
            <a:r>
              <a:rPr lang="en-US" b="1" dirty="0">
                <a:highlight>
                  <a:srgbClr val="FFFF00"/>
                </a:highlight>
              </a:rPr>
              <a:t>2016</a:t>
            </a:r>
            <a:r>
              <a:rPr lang="en-US" dirty="0">
                <a:highlight>
                  <a:srgbClr val="FFFF00"/>
                </a:highlight>
              </a:rPr>
              <a:t>: </a:t>
            </a:r>
            <a:r>
              <a:rPr lang="en-US" sz="1200" b="1" kern="1200" dirty="0">
                <a:solidFill>
                  <a:schemeClr val="tx1"/>
                </a:solidFill>
                <a:effectLst/>
                <a:highlight>
                  <a:srgbClr val="FFFF00"/>
                </a:highlight>
                <a:latin typeface="+mn-lt"/>
                <a:ea typeface="+mn-ea"/>
                <a:cs typeface="+mn-cs"/>
              </a:rPr>
              <a:t>13 maize varieties and 3 Irish Potato varieties</a:t>
            </a:r>
            <a:endParaRPr lang="en-US" dirty="0">
              <a:highlight>
                <a:srgbClr val="FFFF00"/>
              </a:highlight>
            </a:endParaRPr>
          </a:p>
          <a:p>
            <a:r>
              <a:rPr lang="en-US" b="1" dirty="0">
                <a:highlight>
                  <a:srgbClr val="FFFF00"/>
                </a:highlight>
              </a:rPr>
              <a:t>24</a:t>
            </a:r>
            <a:r>
              <a:rPr lang="en-US" dirty="0">
                <a:highlight>
                  <a:srgbClr val="FFFF00"/>
                </a:highlight>
              </a:rPr>
              <a:t> varieties for </a:t>
            </a:r>
            <a:r>
              <a:rPr lang="en-US" b="1" dirty="0">
                <a:highlight>
                  <a:srgbClr val="FFFF00"/>
                </a:highlight>
              </a:rPr>
              <a:t>2017</a:t>
            </a:r>
            <a:r>
              <a:rPr lang="en-US" dirty="0">
                <a:highlight>
                  <a:srgbClr val="FFFF00"/>
                </a:highlight>
              </a:rPr>
              <a:t>: </a:t>
            </a:r>
            <a:r>
              <a:rPr lang="en-US" sz="1200" b="1" kern="1200" dirty="0">
                <a:solidFill>
                  <a:schemeClr val="tx1"/>
                </a:solidFill>
                <a:effectLst/>
                <a:highlight>
                  <a:srgbClr val="FFFF00"/>
                </a:highlight>
                <a:latin typeface="+mn-lt"/>
                <a:ea typeface="+mn-ea"/>
                <a:cs typeface="+mn-cs"/>
              </a:rPr>
              <a:t>12 maze varieties, 1 Common Bean variety, 3 Groundnut Varieties, 1 Sorghum variety, 4 Soybean varieties, and 3 wheat varieties</a:t>
            </a:r>
            <a:r>
              <a:rPr lang="en-US" sz="1200" kern="1200" dirty="0">
                <a:solidFill>
                  <a:schemeClr val="tx1"/>
                </a:solidFill>
                <a:effectLst/>
                <a:highlight>
                  <a:srgbClr val="FFFF00"/>
                </a:highlight>
                <a:latin typeface="+mn-lt"/>
                <a:ea typeface="+mn-ea"/>
                <a:cs typeface="+mn-cs"/>
              </a:rPr>
              <a:t>.</a:t>
            </a: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16</a:t>
            </a:r>
            <a:r>
              <a:rPr lang="en-US" dirty="0">
                <a:highlight>
                  <a:srgbClr val="FFFF00"/>
                </a:highlight>
              </a:rPr>
              <a:t> varieties for </a:t>
            </a:r>
            <a:r>
              <a:rPr lang="en-US" b="1" dirty="0">
                <a:highlight>
                  <a:srgbClr val="FFFF00"/>
                </a:highlight>
              </a:rPr>
              <a:t>2018</a:t>
            </a:r>
            <a:r>
              <a:rPr lang="en-US" dirty="0">
                <a:highlight>
                  <a:srgbClr val="FFFF00"/>
                </a:highlight>
              </a:rPr>
              <a:t>: </a:t>
            </a:r>
            <a:r>
              <a:rPr lang="en-US" sz="1200" b="1" kern="1200" dirty="0">
                <a:solidFill>
                  <a:schemeClr val="tx1"/>
                </a:solidFill>
                <a:effectLst/>
                <a:highlight>
                  <a:srgbClr val="FFFF00"/>
                </a:highlight>
                <a:latin typeface="+mn-lt"/>
                <a:ea typeface="+mn-ea"/>
                <a:cs typeface="+mn-cs"/>
              </a:rPr>
              <a:t>9 maize varieties and 7 Irish Potato varieties</a:t>
            </a:r>
            <a:r>
              <a:rPr lang="en-US" sz="1200" kern="1200" dirty="0">
                <a:solidFill>
                  <a:schemeClr val="tx1"/>
                </a:solidFill>
                <a:effectLst/>
                <a:highlight>
                  <a:srgbClr val="FFFF00"/>
                </a:highligh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highlight>
                  <a:srgbClr val="FFFF00"/>
                </a:highlight>
                <a:latin typeface="+mn-lt"/>
                <a:ea typeface="+mn-ea"/>
                <a:cs typeface="+mn-cs"/>
              </a:rPr>
              <a:t>2</a:t>
            </a:r>
            <a:r>
              <a:rPr lang="en-US" sz="1200" kern="1200" dirty="0">
                <a:solidFill>
                  <a:schemeClr val="tx1"/>
                </a:solidFill>
                <a:effectLst/>
                <a:highlight>
                  <a:srgbClr val="FFFF00"/>
                </a:highlight>
                <a:latin typeface="+mn-lt"/>
                <a:ea typeface="+mn-ea"/>
                <a:cs typeface="+mn-cs"/>
              </a:rPr>
              <a:t> new </a:t>
            </a:r>
            <a:r>
              <a:rPr lang="en-US" sz="1200" b="1" kern="1200" dirty="0">
                <a:solidFill>
                  <a:schemeClr val="tx1"/>
                </a:solidFill>
                <a:effectLst/>
                <a:highlight>
                  <a:srgbClr val="FFFF00"/>
                </a:highlight>
                <a:latin typeface="+mn-lt"/>
                <a:ea typeface="+mn-ea"/>
                <a:cs typeface="+mn-cs"/>
              </a:rPr>
              <a:t>maize</a:t>
            </a:r>
            <a:r>
              <a:rPr lang="en-US" sz="1200" kern="1200" dirty="0">
                <a:solidFill>
                  <a:schemeClr val="tx1"/>
                </a:solidFill>
                <a:effectLst/>
                <a:highlight>
                  <a:srgbClr val="FFFF00"/>
                </a:highlight>
                <a:latin typeface="+mn-lt"/>
                <a:ea typeface="+mn-ea"/>
                <a:cs typeface="+mn-cs"/>
              </a:rPr>
              <a:t> varieties registered in </a:t>
            </a:r>
            <a:r>
              <a:rPr lang="en-US" sz="1200" b="1" kern="1200" dirty="0">
                <a:solidFill>
                  <a:schemeClr val="tx1"/>
                </a:solidFill>
                <a:effectLst/>
                <a:highlight>
                  <a:srgbClr val="FFFF00"/>
                </a:highlight>
                <a:latin typeface="+mn-lt"/>
                <a:ea typeface="+mn-ea"/>
                <a:cs typeface="+mn-cs"/>
              </a:rPr>
              <a:t>2019</a:t>
            </a:r>
          </a:p>
          <a:p>
            <a:endParaRPr lang="en-US" dirty="0"/>
          </a:p>
        </p:txBody>
      </p:sp>
      <p:sp>
        <p:nvSpPr>
          <p:cNvPr id="4" name="Slide Number Placeholder 3"/>
          <p:cNvSpPr>
            <a:spLocks noGrp="1"/>
          </p:cNvSpPr>
          <p:nvPr>
            <p:ph type="sldNum" sz="quarter" idx="5"/>
          </p:nvPr>
        </p:nvSpPr>
        <p:spPr/>
        <p:txBody>
          <a:bodyPr/>
          <a:lstStyle/>
          <a:p>
            <a:fld id="{8AD15BF9-AD1E-4724-BBCC-958585B6778E}" type="slidenum">
              <a:rPr lang="en-US" smtClean="0"/>
              <a:t>9</a:t>
            </a:fld>
            <a:endParaRPr lang="en-US" dirty="0"/>
          </a:p>
        </p:txBody>
      </p:sp>
    </p:spTree>
    <p:extLst>
      <p:ext uri="{BB962C8B-B14F-4D97-AF65-F5344CB8AC3E}">
        <p14:creationId xmlns:p14="http://schemas.microsoft.com/office/powerpoint/2010/main" val="224453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Catalogues becoming more diverse in terms of crops</a:t>
            </a:r>
          </a:p>
          <a:p>
            <a:pPr marL="171450" indent="-171450">
              <a:buFont typeface="Arial" panose="020B0604020202020204" pitchFamily="34" charset="0"/>
              <a:buChar char="•"/>
            </a:pPr>
            <a:r>
              <a:rPr lang="en-US" dirty="0"/>
              <a:t>Catalogues becoming more diverse in terms of crops. </a:t>
            </a:r>
          </a:p>
          <a:p>
            <a:pPr marL="171450" indent="-171450">
              <a:buFont typeface="Arial" panose="020B0604020202020204" pitchFamily="34" charset="0"/>
              <a:buChar char="•"/>
            </a:pPr>
            <a:r>
              <a:rPr lang="en-US" dirty="0"/>
              <a:t>You can see total varieties for COMESA (56) and SADC (47) on the right.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diversity comparison in crop registration shows that in </a:t>
            </a:r>
            <a:r>
              <a:rPr lang="en-US" sz="1200" b="1" kern="1200" dirty="0">
                <a:solidFill>
                  <a:schemeClr val="tx1"/>
                </a:solidFill>
                <a:effectLst/>
                <a:latin typeface="+mn-lt"/>
                <a:ea typeface="+mn-ea"/>
                <a:cs typeface="+mn-cs"/>
              </a:rPr>
              <a:t>most instances COMESA has more varieties registered</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exceptions are </a:t>
            </a:r>
            <a:r>
              <a:rPr lang="en-US" sz="1200" b="1" kern="1200" dirty="0">
                <a:solidFill>
                  <a:schemeClr val="tx1"/>
                </a:solidFill>
                <a:effectLst/>
                <a:latin typeface="+mn-lt"/>
                <a:ea typeface="+mn-ea"/>
                <a:cs typeface="+mn-cs"/>
              </a:rPr>
              <a:t>beans (SADC) has 2 varieties compared to COMESA’s 1, and 4 Soybean varieties compared to COMESA’s 2</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total, COMESA has more varieties registered (56) as compared to SADC’s 47</a:t>
            </a:r>
            <a:endParaRPr lang="en-US" dirty="0"/>
          </a:p>
          <a:p>
            <a:endParaRPr lang="en-US" dirty="0"/>
          </a:p>
        </p:txBody>
      </p:sp>
      <p:sp>
        <p:nvSpPr>
          <p:cNvPr id="4" name="Slide Number Placeholder 3"/>
          <p:cNvSpPr>
            <a:spLocks noGrp="1"/>
          </p:cNvSpPr>
          <p:nvPr>
            <p:ph type="sldNum" sz="quarter" idx="10"/>
          </p:nvPr>
        </p:nvSpPr>
        <p:spPr/>
        <p:txBody>
          <a:bodyPr/>
          <a:lstStyle/>
          <a:p>
            <a:fld id="{8AD15BF9-AD1E-4724-BBCC-958585B6778E}" type="slidenum">
              <a:rPr lang="en-US" smtClean="0"/>
              <a:t>10</a:t>
            </a:fld>
            <a:endParaRPr lang="en-US" dirty="0"/>
          </a:p>
        </p:txBody>
      </p:sp>
    </p:spTree>
    <p:extLst>
      <p:ext uri="{BB962C8B-B14F-4D97-AF65-F5344CB8AC3E}">
        <p14:creationId xmlns:p14="http://schemas.microsoft.com/office/powerpoint/2010/main" val="424462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catalogues show the same number of different crops registered. </a:t>
            </a:r>
            <a:r>
              <a:rPr lang="en-US" sz="1200" b="1" kern="1200" dirty="0">
                <a:solidFill>
                  <a:schemeClr val="tx1"/>
                </a:solidFill>
                <a:effectLst/>
                <a:latin typeface="+mn-lt"/>
                <a:ea typeface="+mn-ea"/>
                <a:cs typeface="+mn-cs"/>
              </a:rPr>
              <a:t>7 different crops.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2019 </a:t>
            </a:r>
            <a:r>
              <a:rPr lang="en-US" sz="1200" b="0" kern="1200" dirty="0">
                <a:solidFill>
                  <a:schemeClr val="tx1"/>
                </a:solidFill>
                <a:effectLst/>
                <a:latin typeface="+mn-lt"/>
                <a:ea typeface="+mn-ea"/>
                <a:cs typeface="+mn-cs"/>
              </a:rPr>
              <a:t>a new breeder </a:t>
            </a:r>
            <a:r>
              <a:rPr lang="en-US" sz="1200" b="1" kern="1200" dirty="0">
                <a:solidFill>
                  <a:schemeClr val="tx1"/>
                </a:solidFill>
                <a:effectLst/>
                <a:latin typeface="+mn-lt"/>
                <a:ea typeface="+mn-ea"/>
                <a:cs typeface="+mn-cs"/>
              </a:rPr>
              <a:t>Ugandan National Crop Resources Research Institute </a:t>
            </a:r>
            <a:r>
              <a:rPr lang="en-US" sz="1200" b="0" kern="1200" dirty="0">
                <a:solidFill>
                  <a:schemeClr val="tx1"/>
                </a:solidFill>
                <a:effectLst/>
                <a:latin typeface="+mn-lt"/>
                <a:ea typeface="+mn-ea"/>
                <a:cs typeface="+mn-cs"/>
              </a:rPr>
              <a:t>2 new varieties of maize</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AD15BF9-AD1E-4724-BBCC-958585B6778E}" type="slidenum">
              <a:rPr lang="en-US" smtClean="0"/>
              <a:t>11</a:t>
            </a:fld>
            <a:endParaRPr lang="en-US" dirty="0"/>
          </a:p>
        </p:txBody>
      </p:sp>
    </p:spTree>
    <p:extLst>
      <p:ext uri="{BB962C8B-B14F-4D97-AF65-F5344CB8AC3E}">
        <p14:creationId xmlns:p14="http://schemas.microsoft.com/office/powerpoint/2010/main" val="70644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NML/SFSA have worked in seven of the top COMESA implementers, and 2 of the top SADC implementers. Of course this does not tell the whole story for implementation, but it does provide some interesting data on what further engagement might produce</a:t>
            </a:r>
          </a:p>
          <a:p>
            <a:endParaRPr lang="en-US" dirty="0"/>
          </a:p>
        </p:txBody>
      </p:sp>
      <p:sp>
        <p:nvSpPr>
          <p:cNvPr id="4" name="Slide Number Placeholder 3"/>
          <p:cNvSpPr>
            <a:spLocks noGrp="1"/>
          </p:cNvSpPr>
          <p:nvPr>
            <p:ph type="sldNum" sz="quarter" idx="5"/>
          </p:nvPr>
        </p:nvSpPr>
        <p:spPr/>
        <p:txBody>
          <a:bodyPr/>
          <a:lstStyle/>
          <a:p>
            <a:fld id="{8AD15BF9-AD1E-4724-BBCC-958585B6778E}" type="slidenum">
              <a:rPr lang="en-US" smtClean="0"/>
              <a:t>12</a:t>
            </a:fld>
            <a:endParaRPr lang="en-US" dirty="0"/>
          </a:p>
        </p:txBody>
      </p:sp>
    </p:spTree>
    <p:extLst>
      <p:ext uri="{BB962C8B-B14F-4D97-AF65-F5344CB8AC3E}">
        <p14:creationId xmlns:p14="http://schemas.microsoft.com/office/powerpoint/2010/main" val="39469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note that </a:t>
            </a:r>
            <a:r>
              <a:rPr lang="en-US" sz="1200" i="0" kern="1200" dirty="0">
                <a:solidFill>
                  <a:schemeClr val="tx1"/>
                </a:solidFill>
                <a:effectLst/>
                <a:latin typeface="+mn-lt"/>
                <a:ea typeface="+mn-ea"/>
                <a:cs typeface="+mn-cs"/>
              </a:rPr>
              <a:t>this chart </a:t>
            </a:r>
            <a:r>
              <a:rPr lang="en-US" sz="1200" kern="1200" dirty="0">
                <a:solidFill>
                  <a:schemeClr val="tx1"/>
                </a:solidFill>
                <a:effectLst/>
                <a:latin typeface="+mn-lt"/>
                <a:ea typeface="+mn-ea"/>
                <a:cs typeface="+mn-cs"/>
              </a:rPr>
              <a:t>provides information on countries that COMSHIP has designated as fully aligned with the COMESA Seed Regulations, but this does not necessarily imply that fully aligned Member States have achieved full implementation in practice. COMESA defines full implementation as “the process of putting the policy into practice, and consistently applying these policies throughout all [21] Member States.”  What this process looks like depends on the particular legal and regulatory framework  within each Member State, as well as the unique context of the agriculture sector. Generally, the process includes identifying any gaps and challenges in the current legal framework, domesticating harmonized national laws and regulations, and coordination and monitoring.</a:t>
            </a:r>
            <a:r>
              <a:rPr lang="en-US" dirty="0">
                <a:effectLst/>
              </a:rPr>
              <a:t> </a:t>
            </a:r>
            <a:endParaRPr lang="en-US" dirty="0"/>
          </a:p>
        </p:txBody>
      </p:sp>
      <p:sp>
        <p:nvSpPr>
          <p:cNvPr id="4" name="Slide Number Placeholder 3"/>
          <p:cNvSpPr>
            <a:spLocks noGrp="1"/>
          </p:cNvSpPr>
          <p:nvPr>
            <p:ph type="sldNum" sz="quarter" idx="5"/>
          </p:nvPr>
        </p:nvSpPr>
        <p:spPr/>
        <p:txBody>
          <a:bodyPr/>
          <a:lstStyle/>
          <a:p>
            <a:fld id="{8AD15BF9-AD1E-4724-BBCC-958585B6778E}" type="slidenum">
              <a:rPr lang="en-US" smtClean="0"/>
              <a:t>19</a:t>
            </a:fld>
            <a:endParaRPr lang="en-US" dirty="0"/>
          </a:p>
        </p:txBody>
      </p:sp>
    </p:spTree>
    <p:extLst>
      <p:ext uri="{BB962C8B-B14F-4D97-AF65-F5344CB8AC3E}">
        <p14:creationId xmlns:p14="http://schemas.microsoft.com/office/powerpoint/2010/main" val="410080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endParaRPr lang="en-US" dirty="0"/>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F0C29B25-EB4B-4067-8BFB-E8027550C203}" type="slidenum">
              <a:rPr lang="en-US" smtClean="0"/>
              <a:t>‹#›</a:t>
            </a:fld>
            <a:endParaRPr lang="en-US" dirty="0"/>
          </a:p>
        </p:txBody>
      </p:sp>
    </p:spTree>
    <p:extLst>
      <p:ext uri="{BB962C8B-B14F-4D97-AF65-F5344CB8AC3E}">
        <p14:creationId xmlns:p14="http://schemas.microsoft.com/office/powerpoint/2010/main" val="24858722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33" name="Picture 32">
            <a:extLst>
              <a:ext uri="{FF2B5EF4-FFF2-40B4-BE49-F238E27FC236}">
                <a16:creationId xmlns:a16="http://schemas.microsoft.com/office/drawing/2014/main" id="{3397ECFE-7861-144C-A6FC-1E723AA2ACB0}"/>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40451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48A87A34-81AB-432B-8DAE-1953F412C126}" type="datetimeFigureOut">
              <a:rPr lang="en-US" smtClean="0"/>
              <a:t>3/12/19</a:t>
            </a:fld>
            <a:endParaRPr lang="en-US" dirty="0"/>
          </a:p>
        </p:txBody>
      </p:sp>
      <p:sp>
        <p:nvSpPr>
          <p:cNvPr id="5" name="Footer Placeholder 4"/>
          <p:cNvSpPr>
            <a:spLocks noGrp="1"/>
          </p:cNvSpPr>
          <p:nvPr>
            <p:ph type="ftr" sz="quarter" idx="11"/>
          </p:nvPr>
        </p:nvSpPr>
        <p:spPr>
          <a:xfrm>
            <a:off x="640080" y="6227064"/>
            <a:ext cx="7854696" cy="320040"/>
          </a:xfrm>
        </p:spPr>
        <p:txBody>
          <a:body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F0C29B25-EB4B-4067-8BFB-E8027550C203}" type="slidenum">
              <a:rPr lang="en-US" smtClean="0"/>
              <a:t>‹#›</a:t>
            </a:fld>
            <a:endParaRPr lang="en-US" dirty="0"/>
          </a:p>
        </p:txBody>
      </p:sp>
      <p:pic>
        <p:nvPicPr>
          <p:cNvPr id="32" name="Picture 31">
            <a:extLst>
              <a:ext uri="{FF2B5EF4-FFF2-40B4-BE49-F238E27FC236}">
                <a16:creationId xmlns:a16="http://schemas.microsoft.com/office/drawing/2014/main" id="{609C4FC2-C43F-EE43-A8A8-E69736E82CC1}"/>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24301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5"/>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15" name="Picture 14">
            <a:extLst>
              <a:ext uri="{FF2B5EF4-FFF2-40B4-BE49-F238E27FC236}">
                <a16:creationId xmlns:a16="http://schemas.microsoft.com/office/drawing/2014/main" id="{3A48DB22-51DE-4354-A8E7-50FB27F0865E}"/>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63971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5"/>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6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spTree>
    <p:extLst>
      <p:ext uri="{BB962C8B-B14F-4D97-AF65-F5344CB8AC3E}">
        <p14:creationId xmlns:p14="http://schemas.microsoft.com/office/powerpoint/2010/main" val="397206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id="{FDA31EB8-5C34-4001-9868-5E645A010CF8}"/>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349566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dirty="0"/>
              <a:t>Click icon to add picture</a:t>
            </a:r>
            <a:endParaRPr dirty="0"/>
          </a:p>
        </p:txBody>
      </p:sp>
      <p:pic>
        <p:nvPicPr>
          <p:cNvPr id="8" name="Picture 7">
            <a:extLst>
              <a:ext uri="{FF2B5EF4-FFF2-40B4-BE49-F238E27FC236}">
                <a16:creationId xmlns:a16="http://schemas.microsoft.com/office/drawing/2014/main" id="{0F2F5224-2090-48E5-95BB-4B03C1523895}"/>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88099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id="{49BF8E5D-73DC-494A-A150-CB78CFBE200F}"/>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70329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id="{4C2C0F77-198A-43F4-BEAD-39150459F7FA}"/>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561005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a:xfrm>
            <a:off x="1120588" y="188261"/>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F0C29B25-EB4B-4067-8BFB-E8027550C203}" type="slidenum">
              <a:rPr lang="en-US" smtClean="0"/>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9B2E2DA-49F0-420E-B75E-419DD3FCEC7C}"/>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644250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id="{04CC6792-5BF9-44A9-9443-6EBEBFC360E0}"/>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65124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32" name="Picture 31">
            <a:extLst>
              <a:ext uri="{FF2B5EF4-FFF2-40B4-BE49-F238E27FC236}">
                <a16:creationId xmlns:a16="http://schemas.microsoft.com/office/drawing/2014/main" id="{2541F18A-6961-C245-8314-0BE5B0DFD559}"/>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07709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C29B25-EB4B-4067-8BFB-E8027550C203}" type="slidenum">
              <a:rPr lang="en-US" smtClean="0"/>
              <a:t>‹#›</a:t>
            </a:fld>
            <a:endParaRPr lang="en-US" dirty="0"/>
          </a:p>
        </p:txBody>
      </p:sp>
      <p:pic>
        <p:nvPicPr>
          <p:cNvPr id="5" name="Picture 4">
            <a:extLst>
              <a:ext uri="{FF2B5EF4-FFF2-40B4-BE49-F238E27FC236}">
                <a16:creationId xmlns:a16="http://schemas.microsoft.com/office/drawing/2014/main" id="{FDB4F110-9C97-43DB-8860-80406DFB5065}"/>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4893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2"/>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id="{8080DA15-427C-4D4E-B27C-198E9B66FDD5}"/>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82246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8"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id="{6597491E-9493-40D0-9654-979D7A0178F4}"/>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269563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dirty="0"/>
              <a:t>Click icon to add picture</a:t>
            </a:r>
            <a:endParaRPr dirty="0"/>
          </a:p>
        </p:txBody>
      </p:sp>
      <p:pic>
        <p:nvPicPr>
          <p:cNvPr id="7" name="Picture 6">
            <a:extLst>
              <a:ext uri="{FF2B5EF4-FFF2-40B4-BE49-F238E27FC236}">
                <a16:creationId xmlns:a16="http://schemas.microsoft.com/office/drawing/2014/main" id="{3B8A20C5-D32D-444F-A96A-719BF42CE5BA}"/>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876679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dirty="0"/>
              <a:t>Click icon to add picture</a:t>
            </a:r>
            <a:endParaRPr dirty="0"/>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dirty="0"/>
              <a:t>Click icon to add picture</a:t>
            </a:r>
            <a:endParaRPr dirty="0"/>
          </a:p>
        </p:txBody>
      </p:sp>
      <p:pic>
        <p:nvPicPr>
          <p:cNvPr id="8" name="Picture 7">
            <a:extLst>
              <a:ext uri="{FF2B5EF4-FFF2-40B4-BE49-F238E27FC236}">
                <a16:creationId xmlns:a16="http://schemas.microsoft.com/office/drawing/2014/main" id="{CD45622E-3D39-406E-B9D9-A4CCB0591D4D}"/>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89574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dirty="0"/>
              <a:t>Click icon to add picture</a:t>
            </a:r>
            <a:endParaRPr dirty="0"/>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dirty="0"/>
              <a:t>Click icon to add picture</a:t>
            </a:r>
            <a:endParaRPr dirty="0"/>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dirty="0"/>
              <a:t>Click icon to add picture</a:t>
            </a:r>
            <a:endParaRPr dirty="0"/>
          </a:p>
        </p:txBody>
      </p:sp>
      <p:pic>
        <p:nvPicPr>
          <p:cNvPr id="10" name="Picture 9">
            <a:extLst>
              <a:ext uri="{FF2B5EF4-FFF2-40B4-BE49-F238E27FC236}">
                <a16:creationId xmlns:a16="http://schemas.microsoft.com/office/drawing/2014/main" id="{5374EDBA-992E-4269-A189-F797BEDAE1D0}"/>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717295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id="{A72A142D-808A-4798-A6BB-FDA8BD7EFA18}"/>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744737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id="{1DF5DA6F-DEC4-444A-BFA7-A8486BE50DBC}"/>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73891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5"/>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15" name="Picture 14">
            <a:extLst>
              <a:ext uri="{FF2B5EF4-FFF2-40B4-BE49-F238E27FC236}">
                <a16:creationId xmlns:a16="http://schemas.microsoft.com/office/drawing/2014/main" id="{3A48DB22-51DE-4354-A8E7-50FB27F0865E}"/>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32098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0080" y="320040"/>
            <a:ext cx="2743200" cy="320040"/>
          </a:xfrm>
        </p:spPr>
        <p:txBody>
          <a:bodyPr/>
          <a:lstStyle/>
          <a:p>
            <a:fld id="{48A87A34-81AB-432B-8DAE-1953F412C126}" type="datetimeFigureOut">
              <a:rPr lang="en-US" smtClean="0"/>
              <a:t>3/12/19</a:t>
            </a:fld>
            <a:endParaRPr lang="en-US" dirty="0"/>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F0C29B25-EB4B-4067-8BFB-E8027550C203}" type="slidenum">
              <a:rPr lang="en-US" smtClean="0"/>
              <a:t>‹#›</a:t>
            </a:fld>
            <a:endParaRPr lang="en-US" dirty="0"/>
          </a:p>
        </p:txBody>
      </p:sp>
      <p:pic>
        <p:nvPicPr>
          <p:cNvPr id="29" name="Picture 28">
            <a:extLst>
              <a:ext uri="{FF2B5EF4-FFF2-40B4-BE49-F238E27FC236}">
                <a16:creationId xmlns:a16="http://schemas.microsoft.com/office/drawing/2014/main" id="{E4A44DCC-D2D3-0847-BCA9-85E110EDDA12}"/>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4147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48A87A34-81AB-432B-8DAE-1953F412C126}" type="datetimeFigureOut">
              <a:rPr lang="en-US" smtClean="0"/>
              <a:t>3/12/19</a:t>
            </a:fld>
            <a:endParaRPr lang="en-US" dirty="0"/>
          </a:p>
        </p:txBody>
      </p:sp>
      <p:sp>
        <p:nvSpPr>
          <p:cNvPr id="6" name="Footer Placeholder 5"/>
          <p:cNvSpPr>
            <a:spLocks noGrp="1"/>
          </p:cNvSpPr>
          <p:nvPr>
            <p:ph type="ftr" sz="quarter" idx="11"/>
          </p:nvPr>
        </p:nvSpPr>
        <p:spPr>
          <a:xfrm>
            <a:off x="640080" y="6227064"/>
            <a:ext cx="7854696" cy="320040"/>
          </a:xfrm>
        </p:spPr>
        <p:txBody>
          <a:bodyPr/>
          <a:lstStyle/>
          <a:p>
            <a:endParaRPr lang="en-US" dirty="0"/>
          </a:p>
        </p:txBody>
      </p:sp>
      <p:sp>
        <p:nvSpPr>
          <p:cNvPr id="7" name="Slide Number Placeholder 6"/>
          <p:cNvSpPr>
            <a:spLocks noGrp="1"/>
          </p:cNvSpPr>
          <p:nvPr>
            <p:ph type="sldNum" sz="quarter" idx="12"/>
          </p:nvPr>
        </p:nvSpPr>
        <p:spPr>
          <a:xfrm>
            <a:off x="7808976" y="320040"/>
            <a:ext cx="685800" cy="320040"/>
          </a:xfrm>
        </p:spPr>
        <p:txBody>
          <a:bodyPr/>
          <a:lstStyle/>
          <a:p>
            <a:fld id="{F0C29B25-EB4B-4067-8BFB-E8027550C203}" type="slidenum">
              <a:rPr lang="en-US" smtClean="0"/>
              <a:t>‹#›</a:t>
            </a:fld>
            <a:endParaRPr lang="en-US" dirty="0"/>
          </a:p>
        </p:txBody>
      </p:sp>
      <p:pic>
        <p:nvPicPr>
          <p:cNvPr id="33" name="Picture 32">
            <a:extLst>
              <a:ext uri="{FF2B5EF4-FFF2-40B4-BE49-F238E27FC236}">
                <a16:creationId xmlns:a16="http://schemas.microsoft.com/office/drawing/2014/main" id="{66CAB71D-7D11-2746-B903-00EAEADD6780}"/>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41279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48A87A34-81AB-432B-8DAE-1953F412C126}" type="datetimeFigureOut">
              <a:rPr lang="en-US" smtClean="0"/>
              <a:t>3/12/19</a:t>
            </a:fld>
            <a:endParaRPr lang="en-US" dirty="0"/>
          </a:p>
        </p:txBody>
      </p:sp>
      <p:sp>
        <p:nvSpPr>
          <p:cNvPr id="8" name="Footer Placeholder 7"/>
          <p:cNvSpPr>
            <a:spLocks noGrp="1"/>
          </p:cNvSpPr>
          <p:nvPr>
            <p:ph type="ftr" sz="quarter" idx="11"/>
          </p:nvPr>
        </p:nvSpPr>
        <p:spPr>
          <a:xfrm>
            <a:off x="640080" y="6227064"/>
            <a:ext cx="7854696" cy="320040"/>
          </a:xfrm>
        </p:spPr>
        <p:txBody>
          <a:bodyPr/>
          <a:lstStyle/>
          <a:p>
            <a:endParaRPr lang="en-US" dirty="0"/>
          </a:p>
        </p:txBody>
      </p:sp>
      <p:sp>
        <p:nvSpPr>
          <p:cNvPr id="9" name="Slide Number Placeholder 8"/>
          <p:cNvSpPr>
            <a:spLocks noGrp="1"/>
          </p:cNvSpPr>
          <p:nvPr>
            <p:ph type="sldNum" sz="quarter" idx="12"/>
          </p:nvPr>
        </p:nvSpPr>
        <p:spPr>
          <a:xfrm>
            <a:off x="7808976" y="320040"/>
            <a:ext cx="685800" cy="320040"/>
          </a:xfrm>
        </p:spPr>
        <p:txBody>
          <a:bodyPr/>
          <a:lstStyle/>
          <a:p>
            <a:fld id="{F0C29B25-EB4B-4067-8BFB-E8027550C203}" type="slidenum">
              <a:rPr lang="en-US" smtClean="0"/>
              <a:t>‹#›</a:t>
            </a:fld>
            <a:endParaRPr lang="en-US" dirty="0"/>
          </a:p>
        </p:txBody>
      </p:sp>
      <p:pic>
        <p:nvPicPr>
          <p:cNvPr id="35" name="Picture 34">
            <a:extLst>
              <a:ext uri="{FF2B5EF4-FFF2-40B4-BE49-F238E27FC236}">
                <a16:creationId xmlns:a16="http://schemas.microsoft.com/office/drawing/2014/main" id="{E8FDF0B1-9C62-A448-9BBA-8A4D44C5C091}"/>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20335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3/12/19</a:t>
            </a:fld>
            <a:endParaRPr lang="en-US" dirty="0"/>
          </a:p>
        </p:txBody>
      </p:sp>
      <p:sp>
        <p:nvSpPr>
          <p:cNvPr id="4" name="Footer Placeholder 3"/>
          <p:cNvSpPr>
            <a:spLocks noGrp="1"/>
          </p:cNvSpPr>
          <p:nvPr>
            <p:ph type="ftr" sz="quarter" idx="11"/>
          </p:nvPr>
        </p:nvSpPr>
        <p:spPr>
          <a:xfrm>
            <a:off x="640080" y="6227064"/>
            <a:ext cx="7854696" cy="320040"/>
          </a:xfrm>
        </p:spPr>
        <p:txBody>
          <a:bodyPr/>
          <a:lstStyle/>
          <a:p>
            <a:endParaRPr lang="en-US" dirty="0"/>
          </a:p>
        </p:txBody>
      </p:sp>
      <p:sp>
        <p:nvSpPr>
          <p:cNvPr id="5" name="Slide Number Placeholder 4"/>
          <p:cNvSpPr>
            <a:spLocks noGrp="1"/>
          </p:cNvSpPr>
          <p:nvPr>
            <p:ph type="sldNum" sz="quarter" idx="12"/>
          </p:nvPr>
        </p:nvSpPr>
        <p:spPr/>
        <p:txBody>
          <a:bodyPr/>
          <a:lstStyle/>
          <a:p>
            <a:fld id="{F0C29B25-EB4B-4067-8BFB-E8027550C203}" type="slidenum">
              <a:rPr lang="en-US" smtClean="0"/>
              <a:t>‹#›</a:t>
            </a:fld>
            <a:endParaRPr lang="en-US" dirty="0"/>
          </a:p>
        </p:txBody>
      </p:sp>
      <p:pic>
        <p:nvPicPr>
          <p:cNvPr id="31" name="Picture 30">
            <a:extLst>
              <a:ext uri="{FF2B5EF4-FFF2-40B4-BE49-F238E27FC236}">
                <a16:creationId xmlns:a16="http://schemas.microsoft.com/office/drawing/2014/main" id="{FA426921-9477-FB4F-A949-5BD1A2EC5894}"/>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3852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48A87A34-81AB-432B-8DAE-1953F412C126}" type="datetimeFigureOut">
              <a:rPr lang="en-US" smtClean="0"/>
              <a:t>3/12/19</a:t>
            </a:fld>
            <a:endParaRPr lang="en-US" dirty="0"/>
          </a:p>
        </p:txBody>
      </p:sp>
      <p:sp>
        <p:nvSpPr>
          <p:cNvPr id="3" name="Footer Placeholder 2"/>
          <p:cNvSpPr>
            <a:spLocks noGrp="1"/>
          </p:cNvSpPr>
          <p:nvPr>
            <p:ph type="ftr" sz="quarter" idx="11"/>
          </p:nvPr>
        </p:nvSpPr>
        <p:spPr>
          <a:xfrm>
            <a:off x="640080" y="6227064"/>
            <a:ext cx="7854696" cy="320040"/>
          </a:xfrm>
        </p:spPr>
        <p:txBody>
          <a:bodyPr/>
          <a:lstStyle/>
          <a:p>
            <a:endParaRPr lang="en-US" dirty="0"/>
          </a:p>
        </p:txBody>
      </p:sp>
      <p:sp>
        <p:nvSpPr>
          <p:cNvPr id="4" name="Slide Number Placeholder 3"/>
          <p:cNvSpPr>
            <a:spLocks noGrp="1"/>
          </p:cNvSpPr>
          <p:nvPr>
            <p:ph type="sldNum" sz="quarter" idx="12"/>
          </p:nvPr>
        </p:nvSpPr>
        <p:spPr>
          <a:xfrm>
            <a:off x="7808976" y="320040"/>
            <a:ext cx="685800" cy="320040"/>
          </a:xfrm>
        </p:spPr>
        <p:txBody>
          <a:bodyPr/>
          <a:lstStyle/>
          <a:p>
            <a:fld id="{F0C29B25-EB4B-4067-8BFB-E8027550C203}" type="slidenum">
              <a:rPr lang="en-US" smtClean="0"/>
              <a:t>‹#›</a:t>
            </a:fld>
            <a:endParaRPr lang="en-US" dirty="0"/>
          </a:p>
        </p:txBody>
      </p:sp>
      <p:pic>
        <p:nvPicPr>
          <p:cNvPr id="5" name="Picture 4">
            <a:extLst>
              <a:ext uri="{FF2B5EF4-FFF2-40B4-BE49-F238E27FC236}">
                <a16:creationId xmlns:a16="http://schemas.microsoft.com/office/drawing/2014/main" id="{F33B6879-D609-5F47-BA4D-576D60FDADD5}"/>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58104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33" name="Picture 32">
            <a:extLst>
              <a:ext uri="{FF2B5EF4-FFF2-40B4-BE49-F238E27FC236}">
                <a16:creationId xmlns:a16="http://schemas.microsoft.com/office/drawing/2014/main" id="{5A4362B6-6583-A940-BAE8-53CF4CA8D48D}"/>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90934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40080" y="320040"/>
            <a:ext cx="2743200" cy="320040"/>
          </a:xfrm>
        </p:spPr>
        <p:txBody>
          <a:bodyPr/>
          <a:lstStyle/>
          <a:p>
            <a:fld id="{48A87A34-81AB-432B-8DAE-1953F412C126}" type="datetimeFigureOut">
              <a:rPr lang="en-US" smtClean="0"/>
              <a:t>3/12/19</a:t>
            </a:fld>
            <a:endParaRPr lang="en-US" dirty="0"/>
          </a:p>
        </p:txBody>
      </p:sp>
      <p:sp>
        <p:nvSpPr>
          <p:cNvPr id="6" name="Footer Placeholder 5"/>
          <p:cNvSpPr>
            <a:spLocks noGrp="1"/>
          </p:cNvSpPr>
          <p:nvPr>
            <p:ph type="ftr" sz="quarter" idx="11"/>
          </p:nvPr>
        </p:nvSpPr>
        <p:spPr>
          <a:xfrm>
            <a:off x="640080" y="6227064"/>
            <a:ext cx="4358641" cy="320040"/>
          </a:xfrm>
        </p:spPr>
        <p:txBody>
          <a:bodyPr/>
          <a:lstStyle/>
          <a:p>
            <a:endParaRPr lang="en-US" dirty="0"/>
          </a:p>
        </p:txBody>
      </p:sp>
      <p:sp>
        <p:nvSpPr>
          <p:cNvPr id="7" name="Slide Number Placeholder 6"/>
          <p:cNvSpPr>
            <a:spLocks noGrp="1"/>
          </p:cNvSpPr>
          <p:nvPr>
            <p:ph type="sldNum" sz="quarter" idx="12"/>
          </p:nvPr>
        </p:nvSpPr>
        <p:spPr>
          <a:xfrm>
            <a:off x="4315463" y="320040"/>
            <a:ext cx="685800" cy="320040"/>
          </a:xfrm>
        </p:spPr>
        <p:txBody>
          <a:bodyPr/>
          <a:lstStyle/>
          <a:p>
            <a:fld id="{F0C29B25-EB4B-4067-8BFB-E8027550C203}" type="slidenum">
              <a:rPr lang="en-US" smtClean="0"/>
              <a:t>‹#›</a:t>
            </a:fld>
            <a:endParaRPr lang="en-US" dirty="0"/>
          </a:p>
        </p:txBody>
      </p:sp>
      <p:pic>
        <p:nvPicPr>
          <p:cNvPr id="29" name="Picture 28">
            <a:extLst>
              <a:ext uri="{FF2B5EF4-FFF2-40B4-BE49-F238E27FC236}">
                <a16:creationId xmlns:a16="http://schemas.microsoft.com/office/drawing/2014/main" id="{A987D84F-FF60-C541-8557-3E061F7F98DF}"/>
              </a:ext>
            </a:extLst>
          </p:cNvPr>
          <p:cNvPicPr/>
          <p:nvPr userDrawn="1"/>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62098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3/12/19</a:t>
            </a:fld>
            <a:endParaRPr lang="en-US" dirty="0"/>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0C29B25-EB4B-4067-8BFB-E8027550C203}" type="slidenum">
              <a:rPr lang="en-US" smtClean="0"/>
              <a:t>‹#›</a:t>
            </a:fld>
            <a:endParaRPr lang="en-US" dirty="0"/>
          </a:p>
        </p:txBody>
      </p:sp>
    </p:spTree>
    <p:extLst>
      <p:ext uri="{BB962C8B-B14F-4D97-AF65-F5344CB8AC3E}">
        <p14:creationId xmlns:p14="http://schemas.microsoft.com/office/powerpoint/2010/main" val="48265800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705" r:id="rId12"/>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4"/>
            <a:ext cx="7610476" cy="3670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120588" y="188261"/>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7"/>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0C29B25-EB4B-4067-8BFB-E8027550C203}" type="slidenum">
              <a:rPr lang="en-US" smtClean="0"/>
              <a:t>‹#›</a:t>
            </a:fld>
            <a:endParaRPr lang="en-US" dirty="0"/>
          </a:p>
        </p:txBody>
      </p:sp>
      <p:sp>
        <p:nvSpPr>
          <p:cNvPr id="8" name="Rectangle 7"/>
          <p:cNvSpPr/>
          <p:nvPr/>
        </p:nvSpPr>
        <p:spPr>
          <a:xfrm>
            <a:off x="914401"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pic>
        <p:nvPicPr>
          <p:cNvPr id="12" name="Picture 11"/>
          <p:cNvPicPr/>
          <p:nvPr/>
        </p:nvPicPr>
        <p:blipFill rotWithShape="1">
          <a:blip r:embed="rId18" cstate="email">
            <a:extLst>
              <a:ext uri="{28A0092B-C50C-407E-A947-70E740481C1C}">
                <a14:useLocalDpi xmlns:a14="http://schemas.microsoft.com/office/drawing/2010/main" val="0"/>
              </a:ext>
            </a:extLst>
          </a:blip>
          <a:srcRect l="6708" r="8224"/>
          <a:stretch/>
        </p:blipFill>
        <p:spPr>
          <a:xfrm>
            <a:off x="6581937" y="167074"/>
            <a:ext cx="2430840" cy="952500"/>
          </a:xfrm>
          <a:prstGeom prst="rect">
            <a:avLst/>
          </a:prstGeom>
        </p:spPr>
      </p:pic>
    </p:spTree>
    <p:extLst>
      <p:ext uri="{BB962C8B-B14F-4D97-AF65-F5344CB8AC3E}">
        <p14:creationId xmlns:p14="http://schemas.microsoft.com/office/powerpoint/2010/main" val="395396622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14/relationships/chartEx" Target="../charts/chartEx4.xml"/><Relationship Id="rId3" Type="http://schemas.microsoft.com/office/2014/relationships/chartEx" Target="../charts/chartEx1.xml"/><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 Id="rId11" Type="http://schemas.microsoft.com/office/2014/relationships/chartEx" Target="../charts/chartEx3.xml"/><Relationship Id="rId10" Type="http://schemas.openxmlformats.org/officeDocument/2006/relationships/image" Target="../media/image9.png"/><Relationship Id="rId9" Type="http://schemas.microsoft.com/office/2014/relationships/chartEx" Target="../charts/chartEx2.xml"/><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hyperlink" Target="http://www.newmarketslab.org/" TargetMode="External"/><Relationship Id="rId3" Type="http://schemas.openxmlformats.org/officeDocument/2006/relationships/hyperlink" Target="mailto:kkuhlmann@newmarketslab.org" TargetMode="External"/><Relationship Id="rId7" Type="http://schemas.openxmlformats.org/officeDocument/2006/relationships/hyperlink" Target="mailto:mail@newmarketslab.or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mailto:mglaub@newmarketslab.org" TargetMode="External"/><Relationship Id="rId5" Type="http://schemas.openxmlformats.org/officeDocument/2006/relationships/hyperlink" Target="mailto:agarces@newmarketslab.org" TargetMode="External"/><Relationship Id="rId4" Type="http://schemas.openxmlformats.org/officeDocument/2006/relationships/hyperlink" Target="mailto:analinya@newmarketslab.org"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C997F-9F88-DE47-9BBC-87258949C71C}"/>
              </a:ext>
            </a:extLst>
          </p:cNvPr>
          <p:cNvSpPr>
            <a:spLocks noGrp="1"/>
          </p:cNvSpPr>
          <p:nvPr>
            <p:ph type="title"/>
          </p:nvPr>
        </p:nvSpPr>
        <p:spPr/>
        <p:txBody>
          <a:bodyPr>
            <a:normAutofit/>
          </a:bodyPr>
          <a:lstStyle/>
          <a:p>
            <a:r>
              <a:rPr lang="en-US" dirty="0"/>
              <a:t>Update on Legal and Regulatory Frameworks for Seed in Eastern and Southern Africa</a:t>
            </a:r>
          </a:p>
        </p:txBody>
      </p:sp>
      <p:sp>
        <p:nvSpPr>
          <p:cNvPr id="5" name="Text Placeholder 4">
            <a:extLst>
              <a:ext uri="{FF2B5EF4-FFF2-40B4-BE49-F238E27FC236}">
                <a16:creationId xmlns:a16="http://schemas.microsoft.com/office/drawing/2014/main" id="{F0052879-5759-984A-913C-C859FC58F84D}"/>
              </a:ext>
            </a:extLst>
          </p:cNvPr>
          <p:cNvSpPr>
            <a:spLocks noGrp="1"/>
          </p:cNvSpPr>
          <p:nvPr>
            <p:ph type="body" idx="1"/>
          </p:nvPr>
        </p:nvSpPr>
        <p:spPr/>
        <p:txBody>
          <a:bodyPr>
            <a:normAutofit fontScale="77500" lnSpcReduction="20000"/>
          </a:bodyPr>
          <a:lstStyle/>
          <a:p>
            <a:r>
              <a:rPr lang="en-US" dirty="0"/>
              <a:t>Katrin Kuhlmann, President and Founder New Markets Lab</a:t>
            </a:r>
          </a:p>
          <a:p>
            <a:r>
              <a:rPr lang="en-US" dirty="0"/>
              <a:t>AFSTA Congress, Mombasa Kenya</a:t>
            </a:r>
          </a:p>
          <a:p>
            <a:r>
              <a:rPr lang="en-US" dirty="0"/>
              <a:t>March 6, 2019</a:t>
            </a:r>
          </a:p>
        </p:txBody>
      </p:sp>
    </p:spTree>
    <p:extLst>
      <p:ext uri="{BB962C8B-B14F-4D97-AF65-F5344CB8AC3E}">
        <p14:creationId xmlns:p14="http://schemas.microsoft.com/office/powerpoint/2010/main" val="79166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FCDB795-A7AF-40BD-857C-49453E033F22}"/>
              </a:ext>
            </a:extLst>
          </p:cNvPr>
          <p:cNvSpPr txBox="1"/>
          <p:nvPr/>
        </p:nvSpPr>
        <p:spPr>
          <a:xfrm>
            <a:off x="4346387" y="6446732"/>
            <a:ext cx="4476584" cy="131776"/>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788"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Source: New Markets Lab (2019), COMESA Plant Variety Catalogue, SADC Seed Centre Variety Catalogue</a:t>
            </a:r>
            <a:endParaRPr lang="en-US" sz="13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4B593F59-C676-4435-83F2-E23859010FD9}"/>
              </a:ext>
            </a:extLst>
          </p:cNvPr>
          <p:cNvSpPr>
            <a:spLocks noGrp="1"/>
          </p:cNvSpPr>
          <p:nvPr>
            <p:ph type="title"/>
          </p:nvPr>
        </p:nvSpPr>
        <p:spPr/>
        <p:txBody>
          <a:bodyPr>
            <a:normAutofit fontScale="90000"/>
          </a:bodyPr>
          <a:lstStyle/>
          <a:p>
            <a:r>
              <a:rPr lang="en-US" dirty="0"/>
              <a:t>Test Case Findings – Regional Variety Registration COMESA vs. SADC</a:t>
            </a:r>
          </a:p>
        </p:txBody>
      </p:sp>
      <p:graphicFrame>
        <p:nvGraphicFramePr>
          <p:cNvPr id="5" name="Chart 4">
            <a:extLst>
              <a:ext uri="{FF2B5EF4-FFF2-40B4-BE49-F238E27FC236}">
                <a16:creationId xmlns:a16="http://schemas.microsoft.com/office/drawing/2014/main" id="{F3743D64-1FBF-0649-A0FF-14946F2E1213}"/>
              </a:ext>
            </a:extLst>
          </p:cNvPr>
          <p:cNvGraphicFramePr>
            <a:graphicFrameLocks/>
          </p:cNvGraphicFramePr>
          <p:nvPr>
            <p:extLst>
              <p:ext uri="{D42A27DB-BD31-4B8C-83A1-F6EECF244321}">
                <p14:modId xmlns:p14="http://schemas.microsoft.com/office/powerpoint/2010/main" val="3276979750"/>
              </p:ext>
            </p:extLst>
          </p:nvPr>
        </p:nvGraphicFramePr>
        <p:xfrm>
          <a:off x="114011" y="2116242"/>
          <a:ext cx="8913813" cy="4160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708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a:extLst>
              <a:ext uri="{FF2B5EF4-FFF2-40B4-BE49-F238E27FC236}">
                <a16:creationId xmlns:a16="http://schemas.microsoft.com/office/drawing/2014/main" id="{89618978-21FD-40D2-A321-DEE427694D43}"/>
              </a:ext>
            </a:extLst>
          </p:cNvPr>
          <p:cNvSpPr txBox="1"/>
          <p:nvPr/>
        </p:nvSpPr>
        <p:spPr>
          <a:xfrm>
            <a:off x="4255936" y="6669764"/>
            <a:ext cx="4476584" cy="131776"/>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788"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Source: New Markets Lab (2019), COMESA Plant Variety Catalogue, SADC Seed Centre Variety Catalogue</a:t>
            </a:r>
            <a:endParaRPr lang="en-US" sz="13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4EAE0EC-8F0F-48FE-AA68-B55A58D23ACC}"/>
              </a:ext>
            </a:extLst>
          </p:cNvPr>
          <p:cNvSpPr>
            <a:spLocks noGrp="1"/>
          </p:cNvSpPr>
          <p:nvPr>
            <p:ph type="title"/>
          </p:nvPr>
        </p:nvSpPr>
        <p:spPr/>
        <p:txBody>
          <a:bodyPr>
            <a:normAutofit fontScale="90000"/>
          </a:bodyPr>
          <a:lstStyle/>
          <a:p>
            <a:r>
              <a:rPr lang="en-US" dirty="0"/>
              <a:t>Test Case Findings – Regional Variety Registration COMESA vs. SADC</a:t>
            </a:r>
          </a:p>
        </p:txBody>
      </p:sp>
      <p:graphicFrame>
        <p:nvGraphicFramePr>
          <p:cNvPr id="5" name="Table 4">
            <a:extLst>
              <a:ext uri="{FF2B5EF4-FFF2-40B4-BE49-F238E27FC236}">
                <a16:creationId xmlns:a16="http://schemas.microsoft.com/office/drawing/2014/main" id="{DD7322A3-D0D2-4481-BEA7-351887C0B506}"/>
              </a:ext>
            </a:extLst>
          </p:cNvPr>
          <p:cNvGraphicFramePr>
            <a:graphicFrameLocks noGrp="1"/>
          </p:cNvGraphicFramePr>
          <p:nvPr>
            <p:extLst>
              <p:ext uri="{D42A27DB-BD31-4B8C-83A1-F6EECF244321}">
                <p14:modId xmlns:p14="http://schemas.microsoft.com/office/powerpoint/2010/main" val="756199628"/>
              </p:ext>
            </p:extLst>
          </p:nvPr>
        </p:nvGraphicFramePr>
        <p:xfrm>
          <a:off x="3777970" y="2595739"/>
          <a:ext cx="1179575" cy="1510427"/>
        </p:xfrm>
        <a:graphic>
          <a:graphicData uri="http://schemas.openxmlformats.org/drawingml/2006/table">
            <a:tbl>
              <a:tblPr firstRow="1" bandRow="1">
                <a:tableStyleId>{5C22544A-7EE6-4342-B048-85BDC9FD1C3A}</a:tableStyleId>
              </a:tblPr>
              <a:tblGrid>
                <a:gridCol w="1179575">
                  <a:extLst>
                    <a:ext uri="{9D8B030D-6E8A-4147-A177-3AD203B41FA5}">
                      <a16:colId xmlns:a16="http://schemas.microsoft.com/office/drawing/2014/main" val="400776658"/>
                    </a:ext>
                  </a:extLst>
                </a:gridCol>
              </a:tblGrid>
              <a:tr h="211721">
                <a:tc>
                  <a:txBody>
                    <a:bodyPr/>
                    <a:lstStyle/>
                    <a:p>
                      <a:pPr algn="ctr"/>
                      <a:r>
                        <a:rPr lang="en-US" sz="800" b="1" dirty="0">
                          <a:solidFill>
                            <a:schemeClr val="tx1"/>
                          </a:solidFill>
                        </a:rPr>
                        <a:t>Common Bean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531675"/>
                  </a:ext>
                </a:extLst>
              </a:tr>
              <a:tr h="192150">
                <a:tc>
                  <a:txBody>
                    <a:bodyPr/>
                    <a:lstStyle/>
                    <a:p>
                      <a:pPr algn="ctr"/>
                      <a:r>
                        <a:rPr lang="en-US" sz="800" b="1" dirty="0"/>
                        <a:t>Sorghum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514989"/>
                  </a:ext>
                </a:extLst>
              </a:tr>
              <a:tr h="192150">
                <a:tc>
                  <a:txBody>
                    <a:bodyPr/>
                    <a:lstStyle/>
                    <a:p>
                      <a:pPr algn="ctr"/>
                      <a:r>
                        <a:rPr lang="en-US" sz="800" b="1" dirty="0"/>
                        <a:t>Groundnut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0867257"/>
                  </a:ext>
                </a:extLst>
              </a:tr>
              <a:tr h="192150">
                <a:tc>
                  <a:txBody>
                    <a:bodyPr/>
                    <a:lstStyle/>
                    <a:p>
                      <a:pPr algn="ctr"/>
                      <a:r>
                        <a:rPr lang="en-US" sz="800" b="1" dirty="0"/>
                        <a:t>Wheat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6617704"/>
                  </a:ext>
                </a:extLst>
              </a:tr>
              <a:tr h="192150">
                <a:tc>
                  <a:txBody>
                    <a:bodyPr/>
                    <a:lstStyle/>
                    <a:p>
                      <a:pPr algn="ctr"/>
                      <a:r>
                        <a:rPr lang="en-US" sz="800" b="1" dirty="0"/>
                        <a:t>Soybean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7445621"/>
                  </a:ext>
                </a:extLst>
              </a:tr>
              <a:tr h="230267">
                <a:tc>
                  <a:txBody>
                    <a:bodyPr/>
                    <a:lstStyle/>
                    <a:p>
                      <a:pPr algn="ctr"/>
                      <a:r>
                        <a:rPr lang="en-US" sz="800" b="1" dirty="0"/>
                        <a:t>Irish Potatoes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9398905"/>
                  </a:ext>
                </a:extLst>
              </a:tr>
              <a:tr h="198192">
                <a:tc>
                  <a:txBody>
                    <a:bodyPr/>
                    <a:lstStyle/>
                    <a:p>
                      <a:pPr algn="ctr"/>
                      <a:r>
                        <a:rPr lang="en-US" sz="800" b="1" dirty="0"/>
                        <a:t>Maize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6713954"/>
                  </a:ext>
                </a:extLst>
              </a:tr>
            </a:tbl>
          </a:graphicData>
        </a:graphic>
      </p:graphicFrame>
      <p:sp>
        <p:nvSpPr>
          <p:cNvPr id="6" name="Rectangle 5">
            <a:extLst>
              <a:ext uri="{FF2B5EF4-FFF2-40B4-BE49-F238E27FC236}">
                <a16:creationId xmlns:a16="http://schemas.microsoft.com/office/drawing/2014/main" id="{C646FFC8-C72B-461A-818D-379626E9437C}"/>
              </a:ext>
            </a:extLst>
          </p:cNvPr>
          <p:cNvSpPr/>
          <p:nvPr/>
        </p:nvSpPr>
        <p:spPr>
          <a:xfrm>
            <a:off x="144846" y="2158168"/>
            <a:ext cx="8587674" cy="201185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68AB92-A6E8-4A7B-B71A-5A7AB7726659}"/>
              </a:ext>
            </a:extLst>
          </p:cNvPr>
          <p:cNvSpPr/>
          <p:nvPr/>
        </p:nvSpPr>
        <p:spPr>
          <a:xfrm>
            <a:off x="1014189" y="2180527"/>
            <a:ext cx="6707134" cy="351357"/>
          </a:xfrm>
          <a:prstGeom prst="rect">
            <a:avLst/>
          </a:prstGeom>
        </p:spPr>
        <p:txBody>
          <a:bodyPr wrap="square">
            <a:spAutoFit/>
          </a:bodyPr>
          <a:lstStyle/>
          <a:p>
            <a:pPr algn="ctr">
              <a:defRPr sz="1800" b="0" i="0" u="none" strike="noStrike" kern="1200" cap="none" spc="0" baseline="0">
                <a:gradFill>
                  <a:gsLst>
                    <a:gs pos="0">
                      <a:prstClr val="black">
                        <a:lumMod val="50000"/>
                        <a:lumOff val="50000"/>
                      </a:prstClr>
                    </a:gs>
                    <a:gs pos="100000">
                      <a:prstClr val="black">
                        <a:lumMod val="85000"/>
                        <a:lumOff val="15000"/>
                      </a:prstClr>
                    </a:gs>
                  </a:gsLst>
                  <a:lin ang="5400000" scaled="0"/>
                </a:gradFill>
                <a:latin typeface="+mn-lt"/>
                <a:ea typeface="+mn-ea"/>
                <a:cs typeface="+mn-cs"/>
              </a:defRPr>
            </a:pPr>
            <a:r>
              <a:rPr lang="en-US" sz="1200" b="1" dirty="0"/>
              <a:t>Number of Varieties vs Number of Breeders</a:t>
            </a:r>
          </a:p>
          <a:p>
            <a:pPr algn="ctr">
              <a:defRPr sz="1800" b="0" i="0" u="none" strike="noStrike" kern="1200" cap="none" spc="0" baseline="0">
                <a:gradFill>
                  <a:gsLst>
                    <a:gs pos="0">
                      <a:prstClr val="black">
                        <a:lumMod val="50000"/>
                        <a:lumOff val="50000"/>
                      </a:prstClr>
                    </a:gs>
                    <a:gs pos="100000">
                      <a:prstClr val="black">
                        <a:lumMod val="85000"/>
                        <a:lumOff val="15000"/>
                      </a:prstClr>
                    </a:gs>
                  </a:gsLst>
                  <a:lin ang="5400000" scaled="0"/>
                </a:gradFill>
                <a:latin typeface="+mn-lt"/>
                <a:ea typeface="+mn-ea"/>
                <a:cs typeface="+mn-cs"/>
              </a:defRPr>
            </a:pPr>
            <a:r>
              <a:rPr lang="en-US" sz="1200" b="1" dirty="0"/>
              <a:t>COMESA</a:t>
            </a:r>
          </a:p>
        </p:txBody>
      </p:sp>
      <mc:AlternateContent xmlns:mc="http://schemas.openxmlformats.org/markup-compatibility/2006" xmlns:cx2="http://schemas.microsoft.com/office/drawing/2015/10/21/chartex">
        <mc:Choice Requires="cx2">
          <p:graphicFrame>
            <p:nvGraphicFramePr>
              <p:cNvPr id="9" name="Chart 8">
                <a:extLst>
                  <a:ext uri="{FF2B5EF4-FFF2-40B4-BE49-F238E27FC236}">
                    <a16:creationId xmlns:a16="http://schemas.microsoft.com/office/drawing/2014/main" id="{CF500ADD-5D22-5A43-A43A-5F7BD1902CFC}"/>
                  </a:ext>
                </a:extLst>
              </p:cNvPr>
              <p:cNvGraphicFramePr/>
              <p:nvPr>
                <p:extLst>
                  <p:ext uri="{D42A27DB-BD31-4B8C-83A1-F6EECF244321}">
                    <p14:modId xmlns:p14="http://schemas.microsoft.com/office/powerpoint/2010/main" val="4074235281"/>
                  </p:ext>
                </p:extLst>
              </p:nvPr>
            </p:nvGraphicFramePr>
            <p:xfrm>
              <a:off x="4832485" y="4765642"/>
              <a:ext cx="3758184" cy="188366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Chart 8">
                <a:extLst>
                  <a:ext uri="{FF2B5EF4-FFF2-40B4-BE49-F238E27FC236}">
                    <a16:creationId xmlns:a16="http://schemas.microsoft.com/office/drawing/2014/main" id="{CF500ADD-5D22-5A43-A43A-5F7BD1902CFC}"/>
                  </a:ext>
                </a:extLst>
              </p:cNvPr>
              <p:cNvPicPr>
                <a:picLocks noGrp="1" noRot="1" noChangeAspect="1" noMove="1" noResize="1" noEditPoints="1" noAdjustHandles="1" noChangeArrowheads="1" noChangeShapeType="1"/>
              </p:cNvPicPr>
              <p:nvPr/>
            </p:nvPicPr>
            <p:blipFill>
              <a:blip r:embed="rId8"/>
              <a:stretch>
                <a:fillRect/>
              </a:stretch>
            </p:blipFill>
            <p:spPr>
              <a:xfrm>
                <a:off x="4832485" y="4765642"/>
                <a:ext cx="3758184" cy="1883664"/>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10" name="Chart 9">
                <a:extLst>
                  <a:ext uri="{FF2B5EF4-FFF2-40B4-BE49-F238E27FC236}">
                    <a16:creationId xmlns:a16="http://schemas.microsoft.com/office/drawing/2014/main" id="{94123D68-1410-0E4D-92D9-CF78A1604A83}"/>
                  </a:ext>
                </a:extLst>
              </p:cNvPr>
              <p:cNvGraphicFramePr/>
              <p:nvPr>
                <p:extLst>
                  <p:ext uri="{D42A27DB-BD31-4B8C-83A1-F6EECF244321}">
                    <p14:modId xmlns:p14="http://schemas.microsoft.com/office/powerpoint/2010/main" val="1657049494"/>
                  </p:ext>
                </p:extLst>
              </p:nvPr>
            </p:nvGraphicFramePr>
            <p:xfrm>
              <a:off x="229014" y="4770330"/>
              <a:ext cx="3758184" cy="1878976"/>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10" name="Chart 9">
                <a:extLst>
                  <a:ext uri="{FF2B5EF4-FFF2-40B4-BE49-F238E27FC236}">
                    <a16:creationId xmlns:a16="http://schemas.microsoft.com/office/drawing/2014/main" id="{94123D68-1410-0E4D-92D9-CF78A1604A83}"/>
                  </a:ext>
                </a:extLst>
              </p:cNvPr>
              <p:cNvPicPr>
                <a:picLocks noGrp="1" noRot="1" noChangeAspect="1" noMove="1" noResize="1" noEditPoints="1" noAdjustHandles="1" noChangeArrowheads="1" noChangeShapeType="1"/>
              </p:cNvPicPr>
              <p:nvPr/>
            </p:nvPicPr>
            <p:blipFill>
              <a:blip r:embed="rId10"/>
              <a:stretch>
                <a:fillRect/>
              </a:stretch>
            </p:blipFill>
            <p:spPr>
              <a:xfrm>
                <a:off x="229014" y="4770330"/>
                <a:ext cx="3758184" cy="1878976"/>
              </a:xfrm>
              <a:prstGeom prst="rect">
                <a:avLst/>
              </a:prstGeom>
            </p:spPr>
          </p:pic>
        </mc:Fallback>
      </mc:AlternateContent>
      <p:graphicFrame>
        <p:nvGraphicFramePr>
          <p:cNvPr id="11" name="Table 10">
            <a:extLst>
              <a:ext uri="{FF2B5EF4-FFF2-40B4-BE49-F238E27FC236}">
                <a16:creationId xmlns:a16="http://schemas.microsoft.com/office/drawing/2014/main" id="{1484D02B-B1AF-4EDA-9109-CC7DA11CA88E}"/>
              </a:ext>
            </a:extLst>
          </p:cNvPr>
          <p:cNvGraphicFramePr>
            <a:graphicFrameLocks noGrp="1"/>
          </p:cNvGraphicFramePr>
          <p:nvPr>
            <p:extLst>
              <p:ext uri="{D42A27DB-BD31-4B8C-83A1-F6EECF244321}">
                <p14:modId xmlns:p14="http://schemas.microsoft.com/office/powerpoint/2010/main" val="418675038"/>
              </p:ext>
            </p:extLst>
          </p:nvPr>
        </p:nvGraphicFramePr>
        <p:xfrm>
          <a:off x="3987198" y="5067957"/>
          <a:ext cx="902970" cy="1510427"/>
        </p:xfrm>
        <a:graphic>
          <a:graphicData uri="http://schemas.openxmlformats.org/drawingml/2006/table">
            <a:tbl>
              <a:tblPr firstRow="1" bandRow="1">
                <a:tableStyleId>{5C22544A-7EE6-4342-B048-85BDC9FD1C3A}</a:tableStyleId>
              </a:tblPr>
              <a:tblGrid>
                <a:gridCol w="902970">
                  <a:extLst>
                    <a:ext uri="{9D8B030D-6E8A-4147-A177-3AD203B41FA5}">
                      <a16:colId xmlns:a16="http://schemas.microsoft.com/office/drawing/2014/main" val="400776658"/>
                    </a:ext>
                  </a:extLst>
                </a:gridCol>
              </a:tblGrid>
              <a:tr h="211721">
                <a:tc>
                  <a:txBody>
                    <a:bodyPr/>
                    <a:lstStyle/>
                    <a:p>
                      <a:pPr algn="ctr"/>
                      <a:r>
                        <a:rPr lang="en-US" sz="800" b="1" dirty="0">
                          <a:solidFill>
                            <a:schemeClr val="tx1"/>
                          </a:solidFill>
                        </a:rPr>
                        <a:t>Beans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531675"/>
                  </a:ext>
                </a:extLst>
              </a:tr>
              <a:tr h="0">
                <a:tc>
                  <a:txBody>
                    <a:bodyPr/>
                    <a:lstStyle/>
                    <a:p>
                      <a:pPr algn="ctr"/>
                      <a:r>
                        <a:rPr lang="en-US" sz="800" b="1" dirty="0"/>
                        <a:t>Groundnut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514989"/>
                  </a:ext>
                </a:extLst>
              </a:tr>
              <a:tr h="192150">
                <a:tc>
                  <a:txBody>
                    <a:bodyPr/>
                    <a:lstStyle/>
                    <a:p>
                      <a:pPr algn="ctr"/>
                      <a:r>
                        <a:rPr lang="en-US" sz="800" b="1" dirty="0"/>
                        <a:t>Soybean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0867257"/>
                  </a:ext>
                </a:extLst>
              </a:tr>
              <a:tr h="192150">
                <a:tc>
                  <a:txBody>
                    <a:bodyPr/>
                    <a:lstStyle/>
                    <a:p>
                      <a:pPr algn="ctr"/>
                      <a:r>
                        <a:rPr lang="en-US" sz="800" b="1" dirty="0"/>
                        <a:t>Wheat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6617704"/>
                  </a:ext>
                </a:extLst>
              </a:tr>
              <a:tr h="192150">
                <a:tc>
                  <a:txBody>
                    <a:bodyPr/>
                    <a:lstStyle/>
                    <a:p>
                      <a:pPr algn="ctr"/>
                      <a:r>
                        <a:rPr lang="en-US" sz="800" b="1" dirty="0"/>
                        <a:t>Irish Potatoes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7445621"/>
                  </a:ext>
                </a:extLst>
              </a:tr>
              <a:tr h="230267">
                <a:tc>
                  <a:txBody>
                    <a:bodyPr/>
                    <a:lstStyle/>
                    <a:p>
                      <a:pPr algn="ctr"/>
                      <a:r>
                        <a:rPr lang="en-US" sz="800" b="1" dirty="0"/>
                        <a:t>Sorghum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9398905"/>
                  </a:ext>
                </a:extLst>
              </a:tr>
              <a:tr h="198192">
                <a:tc>
                  <a:txBody>
                    <a:bodyPr/>
                    <a:lstStyle/>
                    <a:p>
                      <a:pPr algn="ctr"/>
                      <a:r>
                        <a:rPr lang="en-US" sz="800" b="1" dirty="0"/>
                        <a:t>Maize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6713954"/>
                  </a:ext>
                </a:extLst>
              </a:tr>
            </a:tbl>
          </a:graphicData>
        </a:graphic>
      </p:graphicFrame>
      <p:sp>
        <p:nvSpPr>
          <p:cNvPr id="17" name="Rectangle 16">
            <a:extLst>
              <a:ext uri="{FF2B5EF4-FFF2-40B4-BE49-F238E27FC236}">
                <a16:creationId xmlns:a16="http://schemas.microsoft.com/office/drawing/2014/main" id="{4926F25D-D14E-488F-A485-5B5038295AD3}"/>
              </a:ext>
            </a:extLst>
          </p:cNvPr>
          <p:cNvSpPr/>
          <p:nvPr/>
        </p:nvSpPr>
        <p:spPr>
          <a:xfrm>
            <a:off x="144846" y="4526280"/>
            <a:ext cx="8587674" cy="215694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C27D4E9-25FC-48B5-860A-8564B0C9555F}"/>
              </a:ext>
            </a:extLst>
          </p:cNvPr>
          <p:cNvSpPr/>
          <p:nvPr/>
        </p:nvSpPr>
        <p:spPr>
          <a:xfrm>
            <a:off x="1103340" y="4559175"/>
            <a:ext cx="6707134" cy="461665"/>
          </a:xfrm>
          <a:prstGeom prst="rect">
            <a:avLst/>
          </a:prstGeom>
        </p:spPr>
        <p:txBody>
          <a:bodyPr wrap="square">
            <a:spAutoFit/>
          </a:bodyPr>
          <a:lstStyle/>
          <a:p>
            <a:pPr algn="ctr">
              <a:defRPr sz="1800" b="0" i="0" u="none" strike="noStrike" kern="1200" cap="none" spc="0" baseline="0">
                <a:gradFill>
                  <a:gsLst>
                    <a:gs pos="0">
                      <a:prstClr val="black">
                        <a:lumMod val="50000"/>
                        <a:lumOff val="50000"/>
                      </a:prstClr>
                    </a:gs>
                    <a:gs pos="100000">
                      <a:prstClr val="black">
                        <a:lumMod val="85000"/>
                        <a:lumOff val="15000"/>
                      </a:prstClr>
                    </a:gs>
                  </a:gsLst>
                  <a:lin ang="5400000" scaled="0"/>
                </a:gradFill>
                <a:latin typeface="+mn-lt"/>
                <a:ea typeface="+mn-ea"/>
                <a:cs typeface="+mn-cs"/>
              </a:defRPr>
            </a:pPr>
            <a:r>
              <a:rPr lang="en-US" sz="1200" b="1" dirty="0"/>
              <a:t>Number of Varieties vs Number of Breeders</a:t>
            </a:r>
          </a:p>
          <a:p>
            <a:pPr algn="ctr">
              <a:defRPr sz="1800" b="0" i="0" u="none" strike="noStrike" kern="1200" cap="none" spc="0" baseline="0">
                <a:gradFill>
                  <a:gsLst>
                    <a:gs pos="0">
                      <a:prstClr val="black">
                        <a:lumMod val="50000"/>
                        <a:lumOff val="50000"/>
                      </a:prstClr>
                    </a:gs>
                    <a:gs pos="100000">
                      <a:prstClr val="black">
                        <a:lumMod val="85000"/>
                        <a:lumOff val="15000"/>
                      </a:prstClr>
                    </a:gs>
                  </a:gsLst>
                  <a:lin ang="5400000" scaled="0"/>
                </a:gradFill>
                <a:latin typeface="+mn-lt"/>
                <a:ea typeface="+mn-ea"/>
                <a:cs typeface="+mn-cs"/>
              </a:defRPr>
            </a:pPr>
            <a:r>
              <a:rPr lang="en-US" sz="1200" b="1" dirty="0"/>
              <a:t>SADC</a:t>
            </a:r>
          </a:p>
        </p:txBody>
      </p:sp>
      <mc:AlternateContent xmlns:mc="http://schemas.openxmlformats.org/markup-compatibility/2006" xmlns:cx2="http://schemas.microsoft.com/office/drawing/2015/10/21/chartex">
        <mc:Choice Requires="cx2">
          <p:graphicFrame>
            <p:nvGraphicFramePr>
              <p:cNvPr id="15" name="Chart 14">
                <a:extLst>
                  <a:ext uri="{FF2B5EF4-FFF2-40B4-BE49-F238E27FC236}">
                    <a16:creationId xmlns:a16="http://schemas.microsoft.com/office/drawing/2014/main" id="{14D8D661-CA3B-5942-B84C-B57C82BA44BD}"/>
                  </a:ext>
                </a:extLst>
              </p:cNvPr>
              <p:cNvGraphicFramePr/>
              <p:nvPr>
                <p:extLst>
                  <p:ext uri="{D42A27DB-BD31-4B8C-83A1-F6EECF244321}">
                    <p14:modId xmlns:p14="http://schemas.microsoft.com/office/powerpoint/2010/main" val="3111029323"/>
                  </p:ext>
                </p:extLst>
              </p:nvPr>
            </p:nvGraphicFramePr>
            <p:xfrm>
              <a:off x="4982731" y="2246220"/>
              <a:ext cx="3758184" cy="1883664"/>
            </p:xfrm>
            <a:graphic>
              <a:graphicData uri="http://schemas.microsoft.com/office/drawing/2014/chartex">
                <cx:chart xmlns:cx="http://schemas.microsoft.com/office/drawing/2014/chartex" xmlns:r="http://schemas.openxmlformats.org/officeDocument/2006/relationships" r:id="rId11"/>
              </a:graphicData>
            </a:graphic>
          </p:graphicFrame>
        </mc:Choice>
        <mc:Fallback xmlns="">
          <p:pic>
            <p:nvPicPr>
              <p:cNvPr id="15" name="Chart 14">
                <a:extLst>
                  <a:ext uri="{FF2B5EF4-FFF2-40B4-BE49-F238E27FC236}">
                    <a16:creationId xmlns:a16="http://schemas.microsoft.com/office/drawing/2014/main" id="{14D8D661-CA3B-5942-B84C-B57C82BA44BD}"/>
                  </a:ext>
                </a:extLst>
              </p:cNvPr>
              <p:cNvPicPr>
                <a:picLocks noGrp="1" noRot="1" noChangeAspect="1" noMove="1" noResize="1" noEditPoints="1" noAdjustHandles="1" noChangeArrowheads="1" noChangeShapeType="1"/>
              </p:cNvPicPr>
              <p:nvPr/>
            </p:nvPicPr>
            <p:blipFill>
              <a:blip r:embed="rId12"/>
              <a:stretch>
                <a:fillRect/>
              </a:stretch>
            </p:blipFill>
            <p:spPr>
              <a:xfrm>
                <a:off x="4982731" y="2246220"/>
                <a:ext cx="3758184" cy="1883664"/>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16" name="Chart 15">
                <a:extLst>
                  <a:ext uri="{FF2B5EF4-FFF2-40B4-BE49-F238E27FC236}">
                    <a16:creationId xmlns:a16="http://schemas.microsoft.com/office/drawing/2014/main" id="{B0769833-1ECC-F949-BF46-E9FE919C87DE}"/>
                  </a:ext>
                </a:extLst>
              </p:cNvPr>
              <p:cNvGraphicFramePr/>
              <p:nvPr>
                <p:extLst>
                  <p:ext uri="{D42A27DB-BD31-4B8C-83A1-F6EECF244321}">
                    <p14:modId xmlns:p14="http://schemas.microsoft.com/office/powerpoint/2010/main" val="559954242"/>
                  </p:ext>
                </p:extLst>
              </p:nvPr>
            </p:nvGraphicFramePr>
            <p:xfrm>
              <a:off x="136451" y="2239464"/>
              <a:ext cx="3758184" cy="1883664"/>
            </p:xfrm>
            <a:graphic>
              <a:graphicData uri="http://schemas.microsoft.com/office/drawing/2014/chartex">
                <cx:chart xmlns:cx="http://schemas.microsoft.com/office/drawing/2014/chartex" xmlns:r="http://schemas.openxmlformats.org/officeDocument/2006/relationships" r:id="rId13"/>
              </a:graphicData>
            </a:graphic>
          </p:graphicFrame>
        </mc:Choice>
        <mc:Fallback xmlns="">
          <p:pic>
            <p:nvPicPr>
              <p:cNvPr id="16" name="Chart 15">
                <a:extLst>
                  <a:ext uri="{FF2B5EF4-FFF2-40B4-BE49-F238E27FC236}">
                    <a16:creationId xmlns:a16="http://schemas.microsoft.com/office/drawing/2014/main" id="{B0769833-1ECC-F949-BF46-E9FE919C87DE}"/>
                  </a:ext>
                </a:extLst>
              </p:cNvPr>
              <p:cNvPicPr>
                <a:picLocks noGrp="1" noRot="1" noChangeAspect="1" noMove="1" noResize="1" noEditPoints="1" noAdjustHandles="1" noChangeArrowheads="1" noChangeShapeType="1"/>
              </p:cNvPicPr>
              <p:nvPr/>
            </p:nvPicPr>
            <p:blipFill>
              <a:blip r:embed="rId14"/>
              <a:stretch>
                <a:fillRect/>
              </a:stretch>
            </p:blipFill>
            <p:spPr>
              <a:xfrm>
                <a:off x="136451" y="2239464"/>
                <a:ext cx="3758184" cy="1883664"/>
              </a:xfrm>
              <a:prstGeom prst="rect">
                <a:avLst/>
              </a:prstGeom>
            </p:spPr>
          </p:pic>
        </mc:Fallback>
      </mc:AlternateContent>
    </p:spTree>
    <p:extLst>
      <p:ext uri="{BB962C8B-B14F-4D97-AF65-F5344CB8AC3E}">
        <p14:creationId xmlns:p14="http://schemas.microsoft.com/office/powerpoint/2010/main" val="59090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25CBF64-E2FF-40FB-9ADA-0995E388D2B5}"/>
              </a:ext>
            </a:extLst>
          </p:cNvPr>
          <p:cNvGrpSpPr/>
          <p:nvPr/>
        </p:nvGrpSpPr>
        <p:grpSpPr>
          <a:xfrm>
            <a:off x="-1" y="592068"/>
            <a:ext cx="9144001" cy="6126084"/>
            <a:chOff x="-1" y="592068"/>
            <a:chExt cx="9144001" cy="6126084"/>
          </a:xfrm>
        </p:grpSpPr>
        <p:graphicFrame>
          <p:nvGraphicFramePr>
            <p:cNvPr id="3" name="Chart 2">
              <a:extLst>
                <a:ext uri="{FF2B5EF4-FFF2-40B4-BE49-F238E27FC236}">
                  <a16:creationId xmlns:a16="http://schemas.microsoft.com/office/drawing/2014/main" id="{7E5BFFEA-5657-844A-B2DE-D0E1FB27E8D1}"/>
                </a:ext>
              </a:extLst>
            </p:cNvPr>
            <p:cNvGraphicFramePr>
              <a:graphicFrameLocks/>
            </p:cNvGraphicFramePr>
            <p:nvPr>
              <p:extLst>
                <p:ext uri="{D42A27DB-BD31-4B8C-83A1-F6EECF244321}">
                  <p14:modId xmlns:p14="http://schemas.microsoft.com/office/powerpoint/2010/main" val="2578567222"/>
                </p:ext>
              </p:extLst>
            </p:nvPr>
          </p:nvGraphicFramePr>
          <p:xfrm>
            <a:off x="-1" y="764403"/>
            <a:ext cx="9144001" cy="521577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0BC761D0-D964-4091-A34F-773F255D1D4A}"/>
                </a:ext>
              </a:extLst>
            </p:cNvPr>
            <p:cNvCxnSpPr>
              <a:cxnSpLocks/>
            </p:cNvCxnSpPr>
            <p:nvPr/>
          </p:nvCxnSpPr>
          <p:spPr>
            <a:xfrm flipH="1">
              <a:off x="578830" y="5939156"/>
              <a:ext cx="4355539" cy="14165"/>
            </a:xfrm>
            <a:prstGeom prst="straightConnector1">
              <a:avLst/>
            </a:prstGeom>
            <a:ln w="215900">
              <a:solidFill>
                <a:schemeClr val="accent4">
                  <a:lumMod val="40000"/>
                  <a:lumOff val="6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a:extLst>
                <a:ext uri="{FF2B5EF4-FFF2-40B4-BE49-F238E27FC236}">
                  <a16:creationId xmlns:a16="http://schemas.microsoft.com/office/drawing/2014/main" id="{7D84F161-3F53-4A9A-938B-042A0B5EA9C1}"/>
                </a:ext>
              </a:extLst>
            </p:cNvPr>
            <p:cNvCxnSpPr>
              <a:cxnSpLocks/>
            </p:cNvCxnSpPr>
            <p:nvPr/>
          </p:nvCxnSpPr>
          <p:spPr>
            <a:xfrm>
              <a:off x="4934369" y="5942065"/>
              <a:ext cx="4074191" cy="0"/>
            </a:xfrm>
            <a:prstGeom prst="straightConnector1">
              <a:avLst/>
            </a:prstGeom>
            <a:ln w="2159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364081-664A-41A6-B103-AF128DCF4005}"/>
                </a:ext>
              </a:extLst>
            </p:cNvPr>
            <p:cNvSpPr txBox="1"/>
            <p:nvPr/>
          </p:nvSpPr>
          <p:spPr>
            <a:xfrm>
              <a:off x="1151665" y="6092280"/>
              <a:ext cx="876300" cy="584775"/>
            </a:xfrm>
            <a:prstGeom prst="rect">
              <a:avLst/>
            </a:prstGeom>
            <a:noFill/>
          </p:spPr>
          <p:txBody>
            <a:bodyPr wrap="square" rtlCol="0">
              <a:spAutoFit/>
            </a:bodyPr>
            <a:lstStyle/>
            <a:p>
              <a:pPr algn="ctr"/>
              <a:r>
                <a:rPr lang="en-US" sz="800" dirty="0">
                  <a:latin typeface="+mj-lt"/>
                </a:rPr>
                <a:t>National Legislation Fully Aligned with COMESA</a:t>
              </a:r>
            </a:p>
          </p:txBody>
        </p:sp>
        <p:sp>
          <p:nvSpPr>
            <p:cNvPr id="7" name="TextBox 6">
              <a:extLst>
                <a:ext uri="{FF2B5EF4-FFF2-40B4-BE49-F238E27FC236}">
                  <a16:creationId xmlns:a16="http://schemas.microsoft.com/office/drawing/2014/main" id="{F0080DF2-1B7D-46FE-96E1-1B8CDFF7E07A}"/>
                </a:ext>
              </a:extLst>
            </p:cNvPr>
            <p:cNvSpPr txBox="1"/>
            <p:nvPr/>
          </p:nvSpPr>
          <p:spPr>
            <a:xfrm>
              <a:off x="2089967" y="6086510"/>
              <a:ext cx="876300" cy="584775"/>
            </a:xfrm>
            <a:prstGeom prst="rect">
              <a:avLst/>
            </a:prstGeom>
            <a:noFill/>
          </p:spPr>
          <p:txBody>
            <a:bodyPr wrap="square" rtlCol="0">
              <a:spAutoFit/>
            </a:bodyPr>
            <a:lstStyle/>
            <a:p>
              <a:pPr algn="ctr"/>
              <a:r>
                <a:rPr lang="en-US" sz="800" dirty="0">
                  <a:latin typeface="+mj-lt"/>
                </a:rPr>
                <a:t>Draft National Legislation Aligned with COMESA </a:t>
              </a:r>
            </a:p>
          </p:txBody>
        </p:sp>
        <p:sp>
          <p:nvSpPr>
            <p:cNvPr id="8" name="TextBox 7">
              <a:extLst>
                <a:ext uri="{FF2B5EF4-FFF2-40B4-BE49-F238E27FC236}">
                  <a16:creationId xmlns:a16="http://schemas.microsoft.com/office/drawing/2014/main" id="{72D92245-2C1E-4797-BB13-AA6BF8C4A90A}"/>
                </a:ext>
              </a:extLst>
            </p:cNvPr>
            <p:cNvSpPr txBox="1"/>
            <p:nvPr/>
          </p:nvSpPr>
          <p:spPr>
            <a:xfrm>
              <a:off x="3028269" y="6092280"/>
              <a:ext cx="876300" cy="584775"/>
            </a:xfrm>
            <a:prstGeom prst="rect">
              <a:avLst/>
            </a:prstGeom>
            <a:noFill/>
          </p:spPr>
          <p:txBody>
            <a:bodyPr wrap="square" rtlCol="0">
              <a:spAutoFit/>
            </a:bodyPr>
            <a:lstStyle/>
            <a:p>
              <a:pPr algn="ctr"/>
              <a:r>
                <a:rPr lang="en-US" sz="800" dirty="0">
                  <a:latin typeface="+mj-lt"/>
                </a:rPr>
                <a:t>Existing National Legislation Not Aligned with COMESA</a:t>
              </a:r>
            </a:p>
          </p:txBody>
        </p:sp>
        <p:sp>
          <p:nvSpPr>
            <p:cNvPr id="9" name="TextBox 8">
              <a:extLst>
                <a:ext uri="{FF2B5EF4-FFF2-40B4-BE49-F238E27FC236}">
                  <a16:creationId xmlns:a16="http://schemas.microsoft.com/office/drawing/2014/main" id="{823BA083-EAE4-41A9-9C89-D72E92AA98EC}"/>
                </a:ext>
              </a:extLst>
            </p:cNvPr>
            <p:cNvSpPr txBox="1"/>
            <p:nvPr/>
          </p:nvSpPr>
          <p:spPr>
            <a:xfrm>
              <a:off x="3898297" y="6105388"/>
              <a:ext cx="876300" cy="215444"/>
            </a:xfrm>
            <a:prstGeom prst="rect">
              <a:avLst/>
            </a:prstGeom>
            <a:noFill/>
          </p:spPr>
          <p:txBody>
            <a:bodyPr wrap="square" rtlCol="0">
              <a:spAutoFit/>
            </a:bodyPr>
            <a:lstStyle/>
            <a:p>
              <a:pPr algn="ctr"/>
              <a:r>
                <a:rPr lang="en-US" sz="800" dirty="0">
                  <a:latin typeface="+mj-lt"/>
                </a:rPr>
                <a:t>No Legislation</a:t>
              </a:r>
            </a:p>
          </p:txBody>
        </p:sp>
        <p:sp>
          <p:nvSpPr>
            <p:cNvPr id="10" name="TextBox 9">
              <a:extLst>
                <a:ext uri="{FF2B5EF4-FFF2-40B4-BE49-F238E27FC236}">
                  <a16:creationId xmlns:a16="http://schemas.microsoft.com/office/drawing/2014/main" id="{5054F181-9975-469B-8FFA-B7510E0C909E}"/>
                </a:ext>
              </a:extLst>
            </p:cNvPr>
            <p:cNvSpPr txBox="1"/>
            <p:nvPr/>
          </p:nvSpPr>
          <p:spPr>
            <a:xfrm>
              <a:off x="6587841" y="6088155"/>
              <a:ext cx="876300" cy="584775"/>
            </a:xfrm>
            <a:prstGeom prst="rect">
              <a:avLst/>
            </a:prstGeom>
            <a:noFill/>
          </p:spPr>
          <p:txBody>
            <a:bodyPr wrap="square" rtlCol="0">
              <a:spAutoFit/>
            </a:bodyPr>
            <a:lstStyle/>
            <a:p>
              <a:pPr algn="ctr"/>
              <a:r>
                <a:rPr lang="en-US" sz="800" dirty="0">
                  <a:latin typeface="+mj-lt"/>
                </a:rPr>
                <a:t>Legal Structure in Draft Form Awaiting Approval</a:t>
              </a:r>
            </a:p>
          </p:txBody>
        </p:sp>
        <p:sp>
          <p:nvSpPr>
            <p:cNvPr id="11" name="TextBox 10">
              <a:extLst>
                <a:ext uri="{FF2B5EF4-FFF2-40B4-BE49-F238E27FC236}">
                  <a16:creationId xmlns:a16="http://schemas.microsoft.com/office/drawing/2014/main" id="{4372B92E-CD8E-425A-8672-50D54B8867ED}"/>
                </a:ext>
              </a:extLst>
            </p:cNvPr>
            <p:cNvSpPr txBox="1"/>
            <p:nvPr/>
          </p:nvSpPr>
          <p:spPr>
            <a:xfrm>
              <a:off x="4825587" y="6102295"/>
              <a:ext cx="876300" cy="338554"/>
            </a:xfrm>
            <a:prstGeom prst="rect">
              <a:avLst/>
            </a:prstGeom>
            <a:noFill/>
          </p:spPr>
          <p:txBody>
            <a:bodyPr wrap="square" rtlCol="0">
              <a:spAutoFit/>
            </a:bodyPr>
            <a:lstStyle/>
            <a:p>
              <a:pPr algn="ctr"/>
              <a:r>
                <a:rPr lang="en-US" sz="800" dirty="0">
                  <a:latin typeface="+mj-lt"/>
                </a:rPr>
                <a:t>Basic Legal Structure</a:t>
              </a:r>
            </a:p>
          </p:txBody>
        </p:sp>
        <p:sp>
          <p:nvSpPr>
            <p:cNvPr id="12" name="TextBox 11">
              <a:extLst>
                <a:ext uri="{FF2B5EF4-FFF2-40B4-BE49-F238E27FC236}">
                  <a16:creationId xmlns:a16="http://schemas.microsoft.com/office/drawing/2014/main" id="{8DC4F893-7D26-49A9-979E-98951751EAA0}"/>
                </a:ext>
              </a:extLst>
            </p:cNvPr>
            <p:cNvSpPr txBox="1"/>
            <p:nvPr/>
          </p:nvSpPr>
          <p:spPr>
            <a:xfrm>
              <a:off x="5659462" y="6086510"/>
              <a:ext cx="876300" cy="338554"/>
            </a:xfrm>
            <a:prstGeom prst="rect">
              <a:avLst/>
            </a:prstGeom>
            <a:noFill/>
          </p:spPr>
          <p:txBody>
            <a:bodyPr wrap="square" rtlCol="0">
              <a:spAutoFit/>
            </a:bodyPr>
            <a:lstStyle/>
            <a:p>
              <a:pPr algn="ctr"/>
              <a:r>
                <a:rPr lang="en-US" sz="800" dirty="0">
                  <a:latin typeface="+mj-lt"/>
                </a:rPr>
                <a:t>Legal Structure in Draft Form</a:t>
              </a:r>
            </a:p>
          </p:txBody>
        </p:sp>
        <p:sp>
          <p:nvSpPr>
            <p:cNvPr id="13" name="TextBox 12">
              <a:extLst>
                <a:ext uri="{FF2B5EF4-FFF2-40B4-BE49-F238E27FC236}">
                  <a16:creationId xmlns:a16="http://schemas.microsoft.com/office/drawing/2014/main" id="{6A71D74F-89ED-4570-99EC-C24FF88486F5}"/>
                </a:ext>
              </a:extLst>
            </p:cNvPr>
            <p:cNvSpPr txBox="1"/>
            <p:nvPr/>
          </p:nvSpPr>
          <p:spPr>
            <a:xfrm>
              <a:off x="5184474" y="3725220"/>
              <a:ext cx="715046" cy="200055"/>
            </a:xfrm>
            <a:prstGeom prst="rect">
              <a:avLst/>
            </a:prstGeom>
            <a:noFill/>
          </p:spPr>
          <p:txBody>
            <a:bodyPr wrap="square" rtlCol="0">
              <a:spAutoFit/>
            </a:bodyPr>
            <a:lstStyle/>
            <a:p>
              <a:pPr algn="ctr"/>
              <a:r>
                <a:rPr lang="en-US" sz="700" dirty="0">
                  <a:latin typeface="+mj-lt"/>
                </a:rPr>
                <a:t>No Legislation</a:t>
              </a:r>
            </a:p>
          </p:txBody>
        </p:sp>
        <p:sp>
          <p:nvSpPr>
            <p:cNvPr id="14" name="TextBox 13">
              <a:extLst>
                <a:ext uri="{FF2B5EF4-FFF2-40B4-BE49-F238E27FC236}">
                  <a16:creationId xmlns:a16="http://schemas.microsoft.com/office/drawing/2014/main" id="{6F04C29C-B621-448A-A283-771EB55A4209}"/>
                </a:ext>
              </a:extLst>
            </p:cNvPr>
            <p:cNvSpPr txBox="1"/>
            <p:nvPr/>
          </p:nvSpPr>
          <p:spPr>
            <a:xfrm>
              <a:off x="7516220" y="6086510"/>
              <a:ext cx="876300" cy="461665"/>
            </a:xfrm>
            <a:prstGeom prst="rect">
              <a:avLst/>
            </a:prstGeom>
            <a:noFill/>
          </p:spPr>
          <p:txBody>
            <a:bodyPr wrap="square" rtlCol="0">
              <a:spAutoFit/>
            </a:bodyPr>
            <a:lstStyle/>
            <a:p>
              <a:pPr algn="ctr"/>
              <a:r>
                <a:rPr lang="en-US" sz="800" dirty="0">
                  <a:latin typeface="+mj-lt"/>
                </a:rPr>
                <a:t>Legislation in Place Aligned with SADC HSRS</a:t>
              </a:r>
            </a:p>
          </p:txBody>
        </p:sp>
        <p:sp>
          <p:nvSpPr>
            <p:cNvPr id="15" name="TextBox 14">
              <a:extLst>
                <a:ext uri="{FF2B5EF4-FFF2-40B4-BE49-F238E27FC236}">
                  <a16:creationId xmlns:a16="http://schemas.microsoft.com/office/drawing/2014/main" id="{3D37EE32-9B75-4FBC-9585-DDCA7E6F03AD}"/>
                </a:ext>
              </a:extLst>
            </p:cNvPr>
            <p:cNvSpPr txBox="1"/>
            <p:nvPr/>
          </p:nvSpPr>
          <p:spPr>
            <a:xfrm>
              <a:off x="2603440" y="5812144"/>
              <a:ext cx="716350" cy="276999"/>
            </a:xfrm>
            <a:prstGeom prst="rect">
              <a:avLst/>
            </a:prstGeom>
            <a:noFill/>
          </p:spPr>
          <p:txBody>
            <a:bodyPr wrap="none" rtlCol="0">
              <a:spAutoFit/>
            </a:bodyPr>
            <a:lstStyle/>
            <a:p>
              <a:r>
                <a:rPr lang="en-US" sz="1200" b="1" dirty="0">
                  <a:latin typeface="+mj-lt"/>
                </a:rPr>
                <a:t>COMESA</a:t>
              </a:r>
              <a:endParaRPr lang="en-US" sz="1600" b="1" dirty="0">
                <a:latin typeface="+mj-lt"/>
              </a:endParaRPr>
            </a:p>
          </p:txBody>
        </p:sp>
        <p:sp>
          <p:nvSpPr>
            <p:cNvPr id="16" name="TextBox 15">
              <a:extLst>
                <a:ext uri="{FF2B5EF4-FFF2-40B4-BE49-F238E27FC236}">
                  <a16:creationId xmlns:a16="http://schemas.microsoft.com/office/drawing/2014/main" id="{0F4B2F6D-D2AA-4DEE-831F-2B15CD11D8E2}"/>
                </a:ext>
              </a:extLst>
            </p:cNvPr>
            <p:cNvSpPr txBox="1"/>
            <p:nvPr/>
          </p:nvSpPr>
          <p:spPr>
            <a:xfrm>
              <a:off x="6454000" y="5812144"/>
              <a:ext cx="509307" cy="276999"/>
            </a:xfrm>
            <a:prstGeom prst="rect">
              <a:avLst/>
            </a:prstGeom>
            <a:noFill/>
          </p:spPr>
          <p:txBody>
            <a:bodyPr wrap="none" rtlCol="0">
              <a:spAutoFit/>
            </a:bodyPr>
            <a:lstStyle/>
            <a:p>
              <a:r>
                <a:rPr lang="en-US" sz="1200" b="1" dirty="0">
                  <a:latin typeface="+mj-lt"/>
                </a:rPr>
                <a:t>SADC</a:t>
              </a:r>
              <a:endParaRPr lang="en-US" sz="1600" b="1" dirty="0">
                <a:latin typeface="+mj-lt"/>
              </a:endParaRPr>
            </a:p>
          </p:txBody>
        </p:sp>
        <p:sp>
          <p:nvSpPr>
            <p:cNvPr id="17" name="TextBox 16">
              <a:extLst>
                <a:ext uri="{FF2B5EF4-FFF2-40B4-BE49-F238E27FC236}">
                  <a16:creationId xmlns:a16="http://schemas.microsoft.com/office/drawing/2014/main" id="{B047E63C-7373-4C82-887F-2A08DBAB02CF}"/>
                </a:ext>
              </a:extLst>
            </p:cNvPr>
            <p:cNvSpPr txBox="1"/>
            <p:nvPr/>
          </p:nvSpPr>
          <p:spPr>
            <a:xfrm>
              <a:off x="663779" y="3311779"/>
              <a:ext cx="121920" cy="207749"/>
            </a:xfrm>
            <a:prstGeom prst="rect">
              <a:avLst/>
            </a:prstGeom>
            <a:noFill/>
          </p:spPr>
          <p:txBody>
            <a:bodyPr wrap="square" rtlCol="0">
              <a:spAutoFit/>
            </a:bodyPr>
            <a:lstStyle/>
            <a:p>
              <a:pPr algn="ctr"/>
              <a:r>
                <a:rPr lang="en-US" sz="750" dirty="0"/>
                <a:t>*</a:t>
              </a:r>
            </a:p>
          </p:txBody>
        </p:sp>
        <p:sp>
          <p:nvSpPr>
            <p:cNvPr id="18" name="TextBox 17">
              <a:extLst>
                <a:ext uri="{FF2B5EF4-FFF2-40B4-BE49-F238E27FC236}">
                  <a16:creationId xmlns:a16="http://schemas.microsoft.com/office/drawing/2014/main" id="{959EE013-1237-4E78-B772-243559A5B538}"/>
                </a:ext>
              </a:extLst>
            </p:cNvPr>
            <p:cNvSpPr txBox="1"/>
            <p:nvPr/>
          </p:nvSpPr>
          <p:spPr>
            <a:xfrm>
              <a:off x="663779" y="4908863"/>
              <a:ext cx="121920" cy="207749"/>
            </a:xfrm>
            <a:prstGeom prst="rect">
              <a:avLst/>
            </a:prstGeom>
            <a:noFill/>
          </p:spPr>
          <p:txBody>
            <a:bodyPr wrap="square" rtlCol="0">
              <a:spAutoFit/>
            </a:bodyPr>
            <a:lstStyle/>
            <a:p>
              <a:pPr algn="ctr"/>
              <a:r>
                <a:rPr lang="en-US" sz="750" dirty="0"/>
                <a:t>*</a:t>
              </a:r>
            </a:p>
          </p:txBody>
        </p:sp>
        <p:sp>
          <p:nvSpPr>
            <p:cNvPr id="19" name="TextBox 18">
              <a:extLst>
                <a:ext uri="{FF2B5EF4-FFF2-40B4-BE49-F238E27FC236}">
                  <a16:creationId xmlns:a16="http://schemas.microsoft.com/office/drawing/2014/main" id="{FACA9DF7-2179-4D70-899A-2E72E80B325A}"/>
                </a:ext>
              </a:extLst>
            </p:cNvPr>
            <p:cNvSpPr txBox="1"/>
            <p:nvPr/>
          </p:nvSpPr>
          <p:spPr>
            <a:xfrm>
              <a:off x="6285579" y="1539153"/>
              <a:ext cx="1988525" cy="338554"/>
            </a:xfrm>
            <a:prstGeom prst="rect">
              <a:avLst/>
            </a:prstGeom>
            <a:noFill/>
          </p:spPr>
          <p:txBody>
            <a:bodyPr wrap="square" rtlCol="0">
              <a:spAutoFit/>
            </a:bodyPr>
            <a:lstStyle/>
            <a:p>
              <a:pPr algn="ctr"/>
              <a:r>
                <a:rPr lang="en-US" sz="800" dirty="0">
                  <a:latin typeface="+mj-lt"/>
                </a:rPr>
                <a:t>*In Tanzania and Zambia the Legal Structure is in place, but some revisions are pending</a:t>
              </a:r>
              <a:endParaRPr lang="en-US" sz="700" dirty="0">
                <a:latin typeface="+mj-lt"/>
              </a:endParaRPr>
            </a:p>
          </p:txBody>
        </p:sp>
        <p:sp>
          <p:nvSpPr>
            <p:cNvPr id="20" name="TextBox 19">
              <a:extLst>
                <a:ext uri="{FF2B5EF4-FFF2-40B4-BE49-F238E27FC236}">
                  <a16:creationId xmlns:a16="http://schemas.microsoft.com/office/drawing/2014/main" id="{4D14587D-3116-4C25-BAEF-3B575B9201C6}"/>
                </a:ext>
              </a:extLst>
            </p:cNvPr>
            <p:cNvSpPr txBox="1"/>
            <p:nvPr/>
          </p:nvSpPr>
          <p:spPr>
            <a:xfrm>
              <a:off x="2897454" y="592068"/>
              <a:ext cx="3528915" cy="300082"/>
            </a:xfrm>
            <a:prstGeom prst="rect">
              <a:avLst/>
            </a:prstGeom>
            <a:noFill/>
          </p:spPr>
          <p:txBody>
            <a:bodyPr wrap="none" rtlCol="0">
              <a:spAutoFit/>
            </a:bodyPr>
            <a:lstStyle/>
            <a:p>
              <a:r>
                <a:rPr lang="en-US" sz="1350" dirty="0">
                  <a:latin typeface="Calibri" panose="020F0502020204030204" pitchFamily="34" charset="0"/>
                  <a:cs typeface="Calibri" panose="020F0502020204030204" pitchFamily="34" charset="0"/>
                </a:rPr>
                <a:t>Level of Implementation for COMESA And SADC</a:t>
              </a:r>
            </a:p>
          </p:txBody>
        </p:sp>
        <p:sp>
          <p:nvSpPr>
            <p:cNvPr id="21" name="Text Box 2">
              <a:extLst>
                <a:ext uri="{FF2B5EF4-FFF2-40B4-BE49-F238E27FC236}">
                  <a16:creationId xmlns:a16="http://schemas.microsoft.com/office/drawing/2014/main" id="{30D148BF-8B54-42DE-B3E1-1C0445534048}"/>
                </a:ext>
              </a:extLst>
            </p:cNvPr>
            <p:cNvSpPr txBox="1"/>
            <p:nvPr/>
          </p:nvSpPr>
          <p:spPr>
            <a:xfrm>
              <a:off x="265197" y="6491958"/>
              <a:ext cx="1122539" cy="226194"/>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600" dirty="0">
                  <a:solidFill>
                    <a:schemeClr val="tx1">
                      <a:lumMod val="65000"/>
                      <a:lumOff val="35000"/>
                    </a:schemeClr>
                  </a:solidFill>
                  <a:latin typeface="+mj-lt"/>
                  <a:ea typeface="Calibri" panose="020F0502020204030204" pitchFamily="34" charset="0"/>
                  <a:cs typeface="Times New Roman" panose="02020603050405020304" pitchFamily="18" charset="0"/>
                </a:rPr>
                <a:t>Source: New Markets Lab (2018)</a:t>
              </a:r>
              <a:endParaRPr lang="en-US" sz="900" dirty="0">
                <a:solidFill>
                  <a:schemeClr val="tx1">
                    <a:lumMod val="65000"/>
                    <a:lumOff val="35000"/>
                  </a:schemeClr>
                </a:solidFill>
                <a:latin typeface="+mj-lt"/>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3DE2A6FA-E131-42FA-9671-D05E6E6BC5B1}"/>
                </a:ext>
              </a:extLst>
            </p:cNvPr>
            <p:cNvCxnSpPr>
              <a:cxnSpLocks/>
            </p:cNvCxnSpPr>
            <p:nvPr/>
          </p:nvCxnSpPr>
          <p:spPr>
            <a:xfrm flipV="1">
              <a:off x="4921834" y="877824"/>
              <a:ext cx="0" cy="5173911"/>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4" name="Title 1">
            <a:extLst>
              <a:ext uri="{FF2B5EF4-FFF2-40B4-BE49-F238E27FC236}">
                <a16:creationId xmlns:a16="http://schemas.microsoft.com/office/drawing/2014/main" id="{4DAC6237-2583-449E-8BE3-5368FDEB62BE}"/>
              </a:ext>
            </a:extLst>
          </p:cNvPr>
          <p:cNvSpPr txBox="1">
            <a:spLocks/>
          </p:cNvSpPr>
          <p:nvPr/>
        </p:nvSpPr>
        <p:spPr>
          <a:xfrm>
            <a:off x="1" y="205547"/>
            <a:ext cx="6535761" cy="656492"/>
          </a:xfrm>
          <a:prstGeom prst="rect">
            <a:avLst/>
          </a:prstGeom>
          <a:solidFill>
            <a:schemeClr val="tx2"/>
          </a:solidFill>
        </p:spPr>
        <p:txBody>
          <a:bodyPr anchor="ctr">
            <a:normAutofit fontScale="97500"/>
          </a:bodyPr>
          <a:lst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a:lstStyle>
          <a:p>
            <a:r>
              <a:rPr lang="en-US" sz="3300" dirty="0">
                <a:solidFill>
                  <a:schemeClr val="bg1"/>
                </a:solidFill>
              </a:rPr>
              <a:t>Status</a:t>
            </a:r>
            <a:r>
              <a:rPr lang="en-US" dirty="0">
                <a:solidFill>
                  <a:schemeClr val="bg1"/>
                </a:solidFill>
              </a:rPr>
              <a:t> </a:t>
            </a:r>
            <a:r>
              <a:rPr lang="en-US" sz="3300" dirty="0">
                <a:solidFill>
                  <a:schemeClr val="bg1"/>
                </a:solidFill>
              </a:rPr>
              <a:t>of</a:t>
            </a:r>
            <a:r>
              <a:rPr lang="en-US" dirty="0">
                <a:solidFill>
                  <a:schemeClr val="bg1"/>
                </a:solidFill>
              </a:rPr>
              <a:t> </a:t>
            </a:r>
            <a:r>
              <a:rPr lang="en-US" sz="3300" dirty="0">
                <a:solidFill>
                  <a:schemeClr val="bg1"/>
                </a:solidFill>
              </a:rPr>
              <a:t>Regulatory</a:t>
            </a:r>
            <a:r>
              <a:rPr lang="en-US" dirty="0">
                <a:solidFill>
                  <a:schemeClr val="bg1"/>
                </a:solidFill>
              </a:rPr>
              <a:t> </a:t>
            </a:r>
            <a:r>
              <a:rPr lang="en-US" sz="3300" dirty="0">
                <a:solidFill>
                  <a:schemeClr val="bg1"/>
                </a:solidFill>
              </a:rPr>
              <a:t>Domestication</a:t>
            </a:r>
          </a:p>
        </p:txBody>
      </p:sp>
    </p:spTree>
    <p:extLst>
      <p:ext uri="{BB962C8B-B14F-4D97-AF65-F5344CB8AC3E}">
        <p14:creationId xmlns:p14="http://schemas.microsoft.com/office/powerpoint/2010/main" val="252670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BECD-D363-4C02-9CC2-2547F702D8BF}"/>
              </a:ext>
            </a:extLst>
          </p:cNvPr>
          <p:cNvSpPr>
            <a:spLocks noGrp="1"/>
          </p:cNvSpPr>
          <p:nvPr>
            <p:ph type="title"/>
          </p:nvPr>
        </p:nvSpPr>
        <p:spPr/>
        <p:txBody>
          <a:bodyPr>
            <a:normAutofit fontScale="90000"/>
          </a:bodyPr>
          <a:lstStyle/>
          <a:p>
            <a:r>
              <a:rPr lang="en-US" dirty="0"/>
              <a:t>Other Considerations on Regulatory Domestication and Implementation</a:t>
            </a:r>
          </a:p>
        </p:txBody>
      </p:sp>
      <p:sp>
        <p:nvSpPr>
          <p:cNvPr id="3" name="Content Placeholder 2">
            <a:extLst>
              <a:ext uri="{FF2B5EF4-FFF2-40B4-BE49-F238E27FC236}">
                <a16:creationId xmlns:a16="http://schemas.microsoft.com/office/drawing/2014/main" id="{AD7EA4A3-E541-4132-AE7E-B3FDFEE8C385}"/>
              </a:ext>
            </a:extLst>
          </p:cNvPr>
          <p:cNvSpPr>
            <a:spLocks noGrp="1"/>
          </p:cNvSpPr>
          <p:nvPr>
            <p:ph sz="half" idx="1"/>
          </p:nvPr>
        </p:nvSpPr>
        <p:spPr>
          <a:xfrm>
            <a:off x="1117600" y="2595563"/>
            <a:ext cx="7352632" cy="3681412"/>
          </a:xfrm>
        </p:spPr>
        <p:txBody>
          <a:bodyPr>
            <a:normAutofit fontScale="85000" lnSpcReduction="10000"/>
          </a:bodyPr>
          <a:lstStyle/>
          <a:p>
            <a:r>
              <a:rPr lang="en-US" dirty="0"/>
              <a:t>The previous chart shows the </a:t>
            </a:r>
            <a:r>
              <a:rPr lang="en-US" b="1" i="1" dirty="0"/>
              <a:t>degree of domestication </a:t>
            </a:r>
            <a:r>
              <a:rPr lang="en-US" dirty="0"/>
              <a:t>of the regional agreements, and was compiled using data from COMESA, COMPSHIP, or SADC sources, but this does not necessarily imply that Member States designated as “fully aligned” have achieved full Implementation</a:t>
            </a:r>
          </a:p>
          <a:p>
            <a:r>
              <a:rPr lang="en-US" b="1" i="1" dirty="0"/>
              <a:t>Full implementation</a:t>
            </a:r>
            <a:r>
              <a:rPr lang="en-US" b="1" dirty="0"/>
              <a:t> </a:t>
            </a:r>
            <a:r>
              <a:rPr lang="en-US" dirty="0"/>
              <a:t>of the successfully domesticated regional rules would mean that there are no gaps between the written regulations and what actually happens in practice</a:t>
            </a:r>
          </a:p>
          <a:p>
            <a:pPr lvl="1"/>
            <a:r>
              <a:rPr lang="en-US" dirty="0"/>
              <a:t>Domesticating regional regulations is a first step</a:t>
            </a:r>
          </a:p>
          <a:p>
            <a:pPr lvl="1"/>
            <a:r>
              <a:rPr lang="en-US" dirty="0"/>
              <a:t>Full implementation requires high collaboration between agencies and often a lot of resources, and is an </a:t>
            </a:r>
            <a:r>
              <a:rPr lang="en-US" b="1" dirty="0"/>
              <a:t>ongoing process</a:t>
            </a:r>
          </a:p>
          <a:p>
            <a:pPr lvl="1"/>
            <a:r>
              <a:rPr lang="en-US" dirty="0"/>
              <a:t>Measuring the degree of implementation also requires a continuous stream of information on both the legal and regulatory framework and market data</a:t>
            </a:r>
          </a:p>
        </p:txBody>
      </p:sp>
    </p:spTree>
    <p:extLst>
      <p:ext uri="{BB962C8B-B14F-4D97-AF65-F5344CB8AC3E}">
        <p14:creationId xmlns:p14="http://schemas.microsoft.com/office/powerpoint/2010/main" val="81291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9B316C-D519-438B-8D30-02D700D5E95A}"/>
              </a:ext>
            </a:extLst>
          </p:cNvPr>
          <p:cNvSpPr/>
          <p:nvPr/>
        </p:nvSpPr>
        <p:spPr>
          <a:xfrm>
            <a:off x="6433850" y="89068"/>
            <a:ext cx="2622015" cy="12118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FA2B11B-87B8-4F86-8828-FC269F309188}"/>
              </a:ext>
            </a:extLst>
          </p:cNvPr>
          <p:cNvSpPr>
            <a:spLocks noGrp="1"/>
          </p:cNvSpPr>
          <p:nvPr>
            <p:ph type="title" idx="4294967295"/>
          </p:nvPr>
        </p:nvSpPr>
        <p:spPr>
          <a:xfrm>
            <a:off x="5026288" y="5765961"/>
            <a:ext cx="4117712" cy="821213"/>
          </a:xfrm>
        </p:spPr>
        <p:txBody>
          <a:bodyPr>
            <a:normAutofit fontScale="90000"/>
          </a:bodyPr>
          <a:lstStyle/>
          <a:p>
            <a:r>
              <a:rPr lang="en-US" sz="2000" dirty="0"/>
              <a:t>NML Regulatory Systems Map: Variety Registration in Kenya</a:t>
            </a:r>
          </a:p>
        </p:txBody>
      </p:sp>
      <p:grpSp>
        <p:nvGrpSpPr>
          <p:cNvPr id="6" name="Group 5"/>
          <p:cNvGrpSpPr/>
          <p:nvPr/>
        </p:nvGrpSpPr>
        <p:grpSpPr>
          <a:xfrm>
            <a:off x="224177" y="314925"/>
            <a:ext cx="8695646" cy="6228149"/>
            <a:chOff x="31750" y="0"/>
            <a:chExt cx="6737350" cy="7428470"/>
          </a:xfrm>
        </p:grpSpPr>
        <p:grpSp>
          <p:nvGrpSpPr>
            <p:cNvPr id="7" name="Group 6"/>
            <p:cNvGrpSpPr/>
            <p:nvPr/>
          </p:nvGrpSpPr>
          <p:grpSpPr>
            <a:xfrm>
              <a:off x="31750" y="0"/>
              <a:ext cx="6737350" cy="7425055"/>
              <a:chOff x="31750" y="0"/>
              <a:chExt cx="6737350" cy="7425055"/>
            </a:xfrm>
          </p:grpSpPr>
          <p:sp>
            <p:nvSpPr>
              <p:cNvPr id="9" name="Text Box 306"/>
              <p:cNvSpPr txBox="1"/>
              <p:nvPr/>
            </p:nvSpPr>
            <p:spPr>
              <a:xfrm>
                <a:off x="1003300" y="1905"/>
                <a:ext cx="2185035" cy="384810"/>
              </a:xfrm>
              <a:prstGeom prst="rect">
                <a:avLst/>
              </a:prstGeom>
              <a:ln>
                <a:solidFill>
                  <a:srgbClr val="FF9300"/>
                </a:solid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1. Variety identified by the registered breeder</a:t>
                </a:r>
                <a:endParaRPr lang="en-US" sz="1200" dirty="0">
                  <a:effectLst/>
                  <a:latin typeface="Times New Roman"/>
                  <a:ea typeface="Cambria"/>
                </a:endParaRPr>
              </a:p>
            </p:txBody>
          </p:sp>
          <p:sp>
            <p:nvSpPr>
              <p:cNvPr id="10" name="Text Box 307"/>
              <p:cNvSpPr txBox="1"/>
              <p:nvPr/>
            </p:nvSpPr>
            <p:spPr>
              <a:xfrm>
                <a:off x="3385820" y="0"/>
                <a:ext cx="2174875" cy="376555"/>
              </a:xfrm>
              <a:prstGeom prst="rect">
                <a:avLst/>
              </a:prstGeom>
              <a:ln>
                <a:solidFill>
                  <a:srgbClr val="FF9300"/>
                </a:solid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2. Registered breeder conducts multi-locational trials for each variety</a:t>
                </a:r>
                <a:endParaRPr lang="en-US" sz="1200" dirty="0">
                  <a:effectLst/>
                  <a:latin typeface="Times New Roman"/>
                  <a:ea typeface="Cambria"/>
                </a:endParaRPr>
              </a:p>
            </p:txBody>
          </p:sp>
          <p:sp>
            <p:nvSpPr>
              <p:cNvPr id="11" name="Text Box 308"/>
              <p:cNvSpPr txBox="1"/>
              <p:nvPr/>
            </p:nvSpPr>
            <p:spPr>
              <a:xfrm>
                <a:off x="1758950" y="596265"/>
                <a:ext cx="2262505" cy="513080"/>
              </a:xfrm>
              <a:prstGeom prst="rect">
                <a:avLst/>
              </a:prstGeom>
              <a:ln>
                <a:solidFill>
                  <a:srgbClr val="FF9300"/>
                </a:solid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3. On-farm data from breeder (initial field performance evaluations and variety testing) shared</a:t>
                </a:r>
                <a:endParaRPr lang="en-US" sz="1200" dirty="0">
                  <a:effectLst/>
                  <a:latin typeface="Times New Roman"/>
                  <a:ea typeface="Cambria"/>
                </a:endParaRPr>
              </a:p>
            </p:txBody>
          </p:sp>
          <p:sp>
            <p:nvSpPr>
              <p:cNvPr id="12" name="Text Box 309"/>
              <p:cNvSpPr txBox="1"/>
              <p:nvPr/>
            </p:nvSpPr>
            <p:spPr>
              <a:xfrm>
                <a:off x="1786890" y="1337310"/>
                <a:ext cx="2256155" cy="504190"/>
              </a:xfrm>
              <a:prstGeom prst="rect">
                <a:avLst/>
              </a:prstGeom>
              <a:ln>
                <a:solidFill>
                  <a:srgbClr val="FF9300"/>
                </a:solid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4 Submit the application for variety evaluation with Kenya Plant Health Inspectorate Services (KEPHIS)</a:t>
                </a:r>
                <a:endParaRPr lang="en-US" sz="1200" dirty="0">
                  <a:effectLst/>
                  <a:latin typeface="Times New Roman"/>
                  <a:ea typeface="Cambria"/>
                </a:endParaRPr>
              </a:p>
            </p:txBody>
          </p:sp>
          <p:sp>
            <p:nvSpPr>
              <p:cNvPr id="13" name="Text Box 310"/>
              <p:cNvSpPr txBox="1"/>
              <p:nvPr/>
            </p:nvSpPr>
            <p:spPr>
              <a:xfrm>
                <a:off x="4706620" y="529590"/>
                <a:ext cx="1315085" cy="655955"/>
              </a:xfrm>
              <a:prstGeom prst="rect">
                <a:avLst/>
              </a:prstGeom>
              <a:ln>
                <a:solidFill>
                  <a:srgbClr val="FF2FB1"/>
                </a:solidFill>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4. Submit application for exemption of variety evaluation with KEPHIS</a:t>
                </a:r>
                <a:endParaRPr lang="en-US" sz="1200" dirty="0">
                  <a:effectLst/>
                  <a:latin typeface="Times New Roman"/>
                  <a:ea typeface="Cambria"/>
                </a:endParaRPr>
              </a:p>
            </p:txBody>
          </p:sp>
          <p:sp>
            <p:nvSpPr>
              <p:cNvPr id="14" name="Text Box 311"/>
              <p:cNvSpPr txBox="1"/>
              <p:nvPr/>
            </p:nvSpPr>
            <p:spPr>
              <a:xfrm>
                <a:off x="416560" y="508635"/>
                <a:ext cx="1126490" cy="1703705"/>
              </a:xfrm>
              <a:prstGeom prst="rect">
                <a:avLst/>
              </a:prstGeom>
              <a:ln w="19050" cmpd="sng">
                <a:solidFill>
                  <a:srgbClr val="FF9300"/>
                </a:solidFill>
                <a:prstDash val="sysDash"/>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Between 1</a:t>
                </a:r>
                <a:r>
                  <a:rPr lang="en-US" sz="900" baseline="30000" dirty="0">
                    <a:effectLst/>
                    <a:latin typeface="Times New Roman"/>
                    <a:ea typeface="Cambria"/>
                  </a:rPr>
                  <a:t>st</a:t>
                </a:r>
                <a:r>
                  <a:rPr lang="en-US" sz="900" dirty="0">
                    <a:effectLst/>
                    <a:latin typeface="Times New Roman"/>
                    <a:ea typeface="Cambria"/>
                  </a:rPr>
                  <a:t> December and 15</a:t>
                </a:r>
                <a:r>
                  <a:rPr lang="en-US" sz="900" baseline="30000" dirty="0">
                    <a:effectLst/>
                    <a:latin typeface="Times New Roman"/>
                    <a:ea typeface="Cambria"/>
                  </a:rPr>
                  <a:t>th</a:t>
                </a:r>
                <a:r>
                  <a:rPr lang="en-US" sz="900" dirty="0">
                    <a:effectLst/>
                    <a:latin typeface="Times New Roman"/>
                    <a:ea typeface="Cambria"/>
                  </a:rPr>
                  <a:t> February in the long rain seasons or between 15</a:t>
                </a:r>
                <a:r>
                  <a:rPr lang="en-US" sz="900" baseline="30000" dirty="0">
                    <a:effectLst/>
                    <a:latin typeface="Times New Roman"/>
                    <a:ea typeface="Cambria"/>
                  </a:rPr>
                  <a:t>th</a:t>
                </a:r>
                <a:r>
                  <a:rPr lang="en-US" sz="900" dirty="0">
                    <a:effectLst/>
                    <a:latin typeface="Times New Roman"/>
                    <a:ea typeface="Cambria"/>
                  </a:rPr>
                  <a:t> July and 31</a:t>
                </a:r>
                <a:r>
                  <a:rPr lang="en-US" sz="900" baseline="30000" dirty="0">
                    <a:effectLst/>
                    <a:latin typeface="Times New Roman"/>
                    <a:ea typeface="Cambria"/>
                  </a:rPr>
                  <a:t>st</a:t>
                </a:r>
                <a:r>
                  <a:rPr lang="en-US" sz="900" dirty="0">
                    <a:effectLst/>
                    <a:latin typeface="Times New Roman"/>
                    <a:ea typeface="Cambria"/>
                  </a:rPr>
                  <a:t> August for testing in the short rain season; and at least 30days before the planting date for varieties testing under irrigation</a:t>
                </a:r>
                <a:endParaRPr lang="en-US" sz="1200" dirty="0">
                  <a:effectLst/>
                  <a:latin typeface="Times New Roman"/>
                  <a:ea typeface="Cambria"/>
                </a:endParaRPr>
              </a:p>
            </p:txBody>
          </p:sp>
          <p:sp>
            <p:nvSpPr>
              <p:cNvPr id="15" name="Text Box 312"/>
              <p:cNvSpPr txBox="1"/>
              <p:nvPr/>
            </p:nvSpPr>
            <p:spPr>
              <a:xfrm>
                <a:off x="1779905" y="2032635"/>
                <a:ext cx="2262505" cy="636905"/>
              </a:xfrm>
              <a:prstGeom prst="rect">
                <a:avLst/>
              </a:prstGeom>
              <a:ln>
                <a:solidFill>
                  <a:schemeClr val="accent3"/>
                </a:solidFill>
              </a:ln>
              <a:extLst>
                <a:ext uri="{C572A759-6A51-4108-AA02-DFA0A04FC94B}">
                  <ma14:wrappingTextBoxFlag xmlns="" xmlns:ma14="http://schemas.microsoft.com/office/mac/drawingml/2011/main"/>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5. KEPHIS carries out National Performance Trials (NPTs) and distinctiveness, uniformity and stability (DUS) tests for at least 2 seasons</a:t>
                </a:r>
                <a:endParaRPr lang="en-US" sz="1200" dirty="0">
                  <a:effectLst/>
                  <a:latin typeface="Times New Roman"/>
                  <a:ea typeface="Cambria"/>
                </a:endParaRPr>
              </a:p>
            </p:txBody>
          </p:sp>
          <p:sp>
            <p:nvSpPr>
              <p:cNvPr id="16" name="Text Box 313"/>
              <p:cNvSpPr txBox="1"/>
              <p:nvPr/>
            </p:nvSpPr>
            <p:spPr>
              <a:xfrm>
                <a:off x="1809750" y="2870200"/>
                <a:ext cx="2233295" cy="617220"/>
              </a:xfrm>
              <a:prstGeom prst="rect">
                <a:avLst/>
              </a:prstGeom>
              <a:ln>
                <a:solidFill>
                  <a:schemeClr val="accent3"/>
                </a:solidFill>
              </a:ln>
              <a:extLst>
                <a:ext uri="{C572A759-6A51-4108-AA02-DFA0A04FC94B}">
                  <ma14:wrappingTextBoxFlag xmlns="" xmlns:ma14="http://schemas.microsoft.com/office/mac/drawingml/2011/main"/>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6. KEPHIS submits draft report on performance trials to the National Performance Trials Committee (NPTC) for assessment</a:t>
                </a:r>
                <a:endParaRPr lang="en-US" sz="1200" dirty="0">
                  <a:effectLst/>
                  <a:latin typeface="Times New Roman"/>
                  <a:ea typeface="Cambria"/>
                </a:endParaRPr>
              </a:p>
            </p:txBody>
          </p:sp>
          <p:sp>
            <p:nvSpPr>
              <p:cNvPr id="17" name="Text Box 314"/>
              <p:cNvSpPr txBox="1"/>
              <p:nvPr/>
            </p:nvSpPr>
            <p:spPr>
              <a:xfrm>
                <a:off x="1828165" y="3660140"/>
                <a:ext cx="2233295" cy="760095"/>
              </a:xfrm>
              <a:prstGeom prst="rect">
                <a:avLst/>
              </a:prstGeom>
              <a:ln>
                <a:solidFill>
                  <a:schemeClr val="accent3"/>
                </a:solidFill>
              </a:ln>
              <a:extLst>
                <a:ext uri="{C572A759-6A51-4108-AA02-DFA0A04FC94B}">
                  <ma14:wrappingTextBoxFlag xmlns="" xmlns:ma14="http://schemas.microsoft.com/office/mac/drawingml/2011/main"/>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7. KEPHIS convenes the NPTC meeting, where NPTC evaluates the draft report and makes recommendations on whether the variety be approved for full-release, pre-release or rejected</a:t>
                </a:r>
                <a:endParaRPr lang="en-US" sz="1200" dirty="0">
                  <a:effectLst/>
                  <a:latin typeface="Times New Roman"/>
                  <a:ea typeface="Cambria"/>
                </a:endParaRPr>
              </a:p>
            </p:txBody>
          </p:sp>
          <p:sp>
            <p:nvSpPr>
              <p:cNvPr id="18" name="Text Box 315"/>
              <p:cNvSpPr txBox="1"/>
              <p:nvPr/>
            </p:nvSpPr>
            <p:spPr>
              <a:xfrm>
                <a:off x="1819910" y="4609465"/>
                <a:ext cx="2250440" cy="400050"/>
              </a:xfrm>
              <a:prstGeom prst="rect">
                <a:avLst/>
              </a:prstGeom>
              <a:ln>
                <a:solidFill>
                  <a:schemeClr val="accent3"/>
                </a:solidFill>
              </a:ln>
              <a:extLst>
                <a:ext uri="{C572A759-6A51-4108-AA02-DFA0A04FC94B}">
                  <ma14:wrappingTextBoxFlag xmlns="" xmlns:ma14="http://schemas.microsoft.com/office/mac/drawingml/2011/main"/>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8. KEPHIS submits final report with NPTC recommendations to the (NVRC)</a:t>
                </a:r>
                <a:endParaRPr lang="en-US" sz="1200" dirty="0">
                  <a:effectLst/>
                  <a:latin typeface="Times New Roman"/>
                  <a:ea typeface="Cambria"/>
                </a:endParaRPr>
              </a:p>
            </p:txBody>
          </p:sp>
          <p:sp>
            <p:nvSpPr>
              <p:cNvPr id="19" name="Text Box 316"/>
              <p:cNvSpPr txBox="1"/>
              <p:nvPr/>
            </p:nvSpPr>
            <p:spPr>
              <a:xfrm>
                <a:off x="4728845" y="4391659"/>
                <a:ext cx="1544320" cy="868708"/>
              </a:xfrm>
              <a:prstGeom prst="rect">
                <a:avLst/>
              </a:prstGeom>
              <a:noFill/>
              <a:ln>
                <a:solidFill>
                  <a:srgbClr val="FF2F92"/>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5. NPTC and National Variety Release Committee (NVRC) review the application for exemption and make a recommendation for approval or rejection</a:t>
                </a:r>
                <a:endParaRPr lang="en-US" sz="1200" dirty="0">
                  <a:effectLst/>
                  <a:latin typeface="Times New Roman"/>
                  <a:ea typeface="Cambria"/>
                </a:endParaRPr>
              </a:p>
            </p:txBody>
          </p:sp>
          <p:sp>
            <p:nvSpPr>
              <p:cNvPr id="20" name="Text Box 317"/>
              <p:cNvSpPr txBox="1"/>
              <p:nvPr/>
            </p:nvSpPr>
            <p:spPr>
              <a:xfrm>
                <a:off x="4754245" y="5768340"/>
                <a:ext cx="1520825" cy="442595"/>
              </a:xfrm>
              <a:prstGeom prst="rect">
                <a:avLst/>
              </a:prstGeom>
              <a:noFill/>
              <a:ln>
                <a:solidFill>
                  <a:srgbClr val="FF2F92"/>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6. Cabinet Secretary grants the exemption</a:t>
                </a:r>
                <a:endParaRPr lang="en-US" sz="1200" dirty="0">
                  <a:effectLst/>
                  <a:latin typeface="Times New Roman"/>
                  <a:ea typeface="Cambria"/>
                </a:endParaRPr>
              </a:p>
            </p:txBody>
          </p:sp>
          <p:sp>
            <p:nvSpPr>
              <p:cNvPr id="21" name="Text Box 318"/>
              <p:cNvSpPr txBox="1"/>
              <p:nvPr/>
            </p:nvSpPr>
            <p:spPr>
              <a:xfrm>
                <a:off x="1829435" y="5189855"/>
                <a:ext cx="2231390" cy="483870"/>
              </a:xfrm>
              <a:prstGeom prst="rect">
                <a:avLst/>
              </a:prstGeom>
              <a:ln>
                <a:solidFill>
                  <a:srgbClr val="00B050"/>
                </a:solidFill>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9. NVRC reviews the report and NPTC recommendations and approves the variety</a:t>
                </a:r>
                <a:endParaRPr lang="en-US" sz="1200" dirty="0">
                  <a:effectLst/>
                  <a:latin typeface="Times New Roman"/>
                  <a:ea typeface="Cambria"/>
                </a:endParaRPr>
              </a:p>
            </p:txBody>
          </p:sp>
          <p:sp>
            <p:nvSpPr>
              <p:cNvPr id="22" name="Text Box 319"/>
              <p:cNvSpPr txBox="1"/>
              <p:nvPr/>
            </p:nvSpPr>
            <p:spPr>
              <a:xfrm>
                <a:off x="1838960" y="5835650"/>
                <a:ext cx="2280285" cy="356870"/>
              </a:xfrm>
              <a:prstGeom prst="rect">
                <a:avLst/>
              </a:prstGeom>
              <a:ln>
                <a:solidFill>
                  <a:srgbClr val="00B050"/>
                </a:solidFill>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10. Varieties can now be multiplied and marketed</a:t>
                </a:r>
                <a:endParaRPr lang="en-US" sz="1200" dirty="0">
                  <a:effectLst/>
                  <a:latin typeface="Times New Roman"/>
                  <a:ea typeface="Cambria"/>
                </a:endParaRPr>
              </a:p>
            </p:txBody>
          </p:sp>
          <p:sp>
            <p:nvSpPr>
              <p:cNvPr id="23" name="Text Box 320"/>
              <p:cNvSpPr txBox="1"/>
              <p:nvPr/>
            </p:nvSpPr>
            <p:spPr>
              <a:xfrm>
                <a:off x="1848485" y="6414770"/>
                <a:ext cx="2271395" cy="481330"/>
              </a:xfrm>
              <a:prstGeom prst="rect">
                <a:avLst/>
              </a:prstGeom>
              <a:ln>
                <a:solidFill>
                  <a:srgbClr val="00B050"/>
                </a:solidFill>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11. Variety is now entered on the national variety catalogue within 21 days of NVRC approval</a:t>
                </a:r>
                <a:endParaRPr lang="en-US" sz="1200" dirty="0">
                  <a:effectLst/>
                  <a:latin typeface="Times New Roman"/>
                  <a:ea typeface="Cambria"/>
                </a:endParaRPr>
              </a:p>
            </p:txBody>
          </p:sp>
          <p:sp>
            <p:nvSpPr>
              <p:cNvPr id="24" name="Text Box 321"/>
              <p:cNvSpPr txBox="1"/>
              <p:nvPr/>
            </p:nvSpPr>
            <p:spPr>
              <a:xfrm>
                <a:off x="78036" y="2384425"/>
                <a:ext cx="1455489" cy="1335405"/>
              </a:xfrm>
              <a:prstGeom prst="rect">
                <a:avLst/>
              </a:prstGeom>
              <a:ln w="19050" cmpd="sng">
                <a:prstDash val="sysDash"/>
              </a:ln>
              <a:extLst>
                <a:ext uri="{C572A759-6A51-4108-AA02-DFA0A04FC94B}">
                  <ma14:wrappingTextBoxFlag xmlns="" xmlns:ma14="http://schemas.microsoft.com/office/mac/drawingml/2011/main"/>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If a plant variety has been officially released in any country within the regional blocks to which Kenya is a member, that variety only undergoes performance trials for at least one season in similar agro ecological zones</a:t>
                </a:r>
                <a:endParaRPr lang="en-US" sz="1200" dirty="0">
                  <a:effectLst/>
                  <a:latin typeface="Times New Roman"/>
                  <a:ea typeface="Cambria"/>
                </a:endParaRPr>
              </a:p>
            </p:txBody>
          </p:sp>
          <p:sp>
            <p:nvSpPr>
              <p:cNvPr id="25" name="Text Box 322"/>
              <p:cNvSpPr txBox="1"/>
              <p:nvPr/>
            </p:nvSpPr>
            <p:spPr>
              <a:xfrm>
                <a:off x="445770" y="5182870"/>
                <a:ext cx="1057910" cy="481330"/>
              </a:xfrm>
              <a:prstGeom prst="rect">
                <a:avLst/>
              </a:prstGeom>
              <a:noFill/>
              <a:ln w="19050">
                <a:solidFill>
                  <a:srgbClr val="C00000"/>
                </a:solidFill>
                <a:prstDash val="sysDash"/>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i="1" dirty="0">
                    <a:effectLst/>
                    <a:latin typeface="Times New Roman"/>
                    <a:ea typeface="Cambria"/>
                  </a:rPr>
                  <a:t>Appeals lie to the Seeds and Plants Tribunal</a:t>
                </a:r>
                <a:endParaRPr lang="en-US" sz="1200" dirty="0">
                  <a:effectLst/>
                  <a:latin typeface="Times New Roman"/>
                  <a:ea typeface="Cambria"/>
                </a:endParaRPr>
              </a:p>
            </p:txBody>
          </p:sp>
          <p:sp>
            <p:nvSpPr>
              <p:cNvPr id="26" name="Text Box 323"/>
              <p:cNvSpPr txBox="1"/>
              <p:nvPr/>
            </p:nvSpPr>
            <p:spPr>
              <a:xfrm>
                <a:off x="436245" y="3901440"/>
                <a:ext cx="1049020" cy="548658"/>
              </a:xfrm>
              <a:prstGeom prst="rect">
                <a:avLst/>
              </a:prstGeom>
              <a:noFill/>
              <a:ln w="19050">
                <a:solidFill>
                  <a:srgbClr val="C00000"/>
                </a:solidFill>
                <a:prstDash val="sysDash"/>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i="1" dirty="0">
                    <a:effectLst/>
                    <a:latin typeface="Times New Roman"/>
                    <a:ea typeface="Cambria"/>
                  </a:rPr>
                  <a:t>Appeals of the NPTC decision lie to the NVRC</a:t>
                </a:r>
                <a:endParaRPr lang="en-US" sz="1200" dirty="0">
                  <a:effectLst/>
                  <a:latin typeface="Times New Roman"/>
                  <a:ea typeface="Cambria"/>
                </a:endParaRPr>
              </a:p>
            </p:txBody>
          </p:sp>
          <p:sp>
            <p:nvSpPr>
              <p:cNvPr id="27" name="Text Box 324"/>
              <p:cNvSpPr txBox="1"/>
              <p:nvPr/>
            </p:nvSpPr>
            <p:spPr>
              <a:xfrm>
                <a:off x="445770" y="4614545"/>
                <a:ext cx="1019810" cy="394970"/>
              </a:xfrm>
              <a:prstGeom prst="rect">
                <a:avLst/>
              </a:prstGeom>
              <a:ln w="19050">
                <a:prstDash val="sysDash"/>
              </a:ln>
              <a:extLst>
                <a:ext uri="{C572A759-6A51-4108-AA02-DFA0A04FC94B}">
                  <ma14:wrappingTextBoxFlag xmlns="" xmlns:ma14="http://schemas.microsoft.com/office/mac/drawingml/2011/main"/>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i="1" dirty="0">
                    <a:effectLst/>
                    <a:latin typeface="Times New Roman"/>
                    <a:ea typeface="Cambria"/>
                  </a:rPr>
                  <a:t>NVRC meets at least once a year</a:t>
                </a:r>
                <a:endParaRPr lang="en-US" sz="1200" dirty="0">
                  <a:effectLst/>
                  <a:latin typeface="Times New Roman"/>
                  <a:ea typeface="Cambria"/>
                </a:endParaRPr>
              </a:p>
            </p:txBody>
          </p:sp>
          <p:sp>
            <p:nvSpPr>
              <p:cNvPr id="28" name="Text Box 325"/>
              <p:cNvSpPr txBox="1"/>
              <p:nvPr/>
            </p:nvSpPr>
            <p:spPr>
              <a:xfrm>
                <a:off x="4324350" y="1447166"/>
                <a:ext cx="779145" cy="950962"/>
              </a:xfrm>
              <a:prstGeom prst="rect">
                <a:avLst/>
              </a:prstGeom>
              <a:ln w="19050">
                <a:prstDash val="sysDash"/>
              </a:ln>
              <a:extLst>
                <a:ext uri="{C572A759-6A51-4108-AA02-DFA0A04FC94B}">
                  <ma14:wrappingTextBoxFlag xmlns="" xmlns:ma14="http://schemas.microsoft.com/office/mac/drawingml/2011/main"/>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Authorized private sector persons may undertake NPTs</a:t>
                </a:r>
                <a:endParaRPr lang="en-US" sz="1200" dirty="0">
                  <a:effectLst/>
                  <a:latin typeface="Times New Roman"/>
                  <a:ea typeface="Cambria"/>
                </a:endParaRPr>
              </a:p>
            </p:txBody>
          </p:sp>
          <p:sp>
            <p:nvSpPr>
              <p:cNvPr id="29" name="Text Box 326"/>
              <p:cNvSpPr txBox="1"/>
              <p:nvPr/>
            </p:nvSpPr>
            <p:spPr>
              <a:xfrm>
                <a:off x="5528310" y="1437640"/>
                <a:ext cx="1240790" cy="1983740"/>
              </a:xfrm>
              <a:prstGeom prst="rect">
                <a:avLst/>
              </a:prstGeom>
              <a:noFill/>
              <a:ln w="19050">
                <a:solidFill>
                  <a:srgbClr val="FF2F92"/>
                </a:solidFill>
                <a:prstDash val="sysDash"/>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Exemption may be claimed for: (i) food security, (ii) national interest, or (iii) that the variety has been released in </a:t>
                </a:r>
                <a:r>
                  <a:rPr lang="en-US" sz="900" u="sng" dirty="0">
                    <a:effectLst/>
                    <a:latin typeface="Times New Roman"/>
                    <a:ea typeface="Cambria"/>
                  </a:rPr>
                  <a:t>two</a:t>
                </a:r>
                <a:r>
                  <a:rPr lang="en-US" sz="900" dirty="0">
                    <a:effectLst/>
                    <a:latin typeface="Times New Roman"/>
                    <a:ea typeface="Cambria"/>
                  </a:rPr>
                  <a:t> countries within the economic blocks to which Kenya is a member and has harmonized regional plant variety release regulations and procedures</a:t>
                </a:r>
                <a:endParaRPr lang="en-US" sz="1200" dirty="0">
                  <a:effectLst/>
                  <a:latin typeface="Times New Roman"/>
                  <a:ea typeface="Cambria"/>
                </a:endParaRPr>
              </a:p>
            </p:txBody>
          </p:sp>
          <p:sp>
            <p:nvSpPr>
              <p:cNvPr id="30" name="Text Box 327"/>
              <p:cNvSpPr txBox="1"/>
              <p:nvPr/>
            </p:nvSpPr>
            <p:spPr>
              <a:xfrm>
                <a:off x="4276090" y="2843530"/>
                <a:ext cx="934085" cy="789305"/>
              </a:xfrm>
              <a:prstGeom prst="rect">
                <a:avLst/>
              </a:prstGeom>
              <a:ln w="19050">
                <a:prstDash val="sysDash"/>
              </a:ln>
              <a:extLst>
                <a:ext uri="{C572A759-6A51-4108-AA02-DFA0A04FC94B}">
                  <ma14:wrappingTextBoxFlag xmlns="" xmlns:ma14="http://schemas.microsoft.com/office/mac/drawingml/2011/main"/>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NPTC meets at least twice a year and gives 14 days notice before meeting</a:t>
                </a:r>
                <a:endParaRPr lang="en-US" sz="1200" dirty="0">
                  <a:effectLst/>
                  <a:latin typeface="Times New Roman"/>
                  <a:ea typeface="Cambria"/>
                </a:endParaRPr>
              </a:p>
            </p:txBody>
          </p:sp>
          <p:sp>
            <p:nvSpPr>
              <p:cNvPr id="31" name="Text Box 328"/>
              <p:cNvSpPr txBox="1"/>
              <p:nvPr/>
            </p:nvSpPr>
            <p:spPr>
              <a:xfrm>
                <a:off x="31750" y="6154420"/>
                <a:ext cx="1587500" cy="1260475"/>
              </a:xfrm>
              <a:prstGeom prst="rect">
                <a:avLst/>
              </a:prstGeom>
              <a:ln/>
              <a:extLst>
                <a:ext uri="{C572A759-6A51-4108-AA02-DFA0A04FC94B}">
                  <ma14:wrappingTextBoxFlag xmlns=""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effectLst/>
                    <a:latin typeface="Times New Roman"/>
                    <a:ea typeface="Cambria"/>
                  </a:rPr>
                  <a:t>Key:</a:t>
                </a:r>
                <a:endParaRPr lang="en-US" sz="1200" dirty="0">
                  <a:effectLst/>
                  <a:latin typeface="Times New Roman"/>
                  <a:ea typeface="Cambria"/>
                </a:endParaRPr>
              </a:p>
              <a:p>
                <a:pPr marL="0" marR="0">
                  <a:spcBef>
                    <a:spcPts val="0"/>
                  </a:spcBef>
                  <a:spcAft>
                    <a:spcPts val="0"/>
                  </a:spcAft>
                </a:pPr>
                <a:r>
                  <a:rPr lang="en-US" sz="900" dirty="0">
                    <a:effectLst/>
                    <a:latin typeface="Times New Roman"/>
                    <a:ea typeface="Cambria"/>
                  </a:rPr>
                  <a:t> </a:t>
                </a:r>
                <a:endParaRPr lang="en-US" sz="1200" dirty="0">
                  <a:effectLst/>
                  <a:latin typeface="Times New Roman"/>
                  <a:ea typeface="Cambria"/>
                </a:endParaRPr>
              </a:p>
            </p:txBody>
          </p:sp>
          <p:sp>
            <p:nvSpPr>
              <p:cNvPr id="32" name="Text Box 329"/>
              <p:cNvSpPr txBox="1"/>
              <p:nvPr/>
            </p:nvSpPr>
            <p:spPr>
              <a:xfrm>
                <a:off x="117475" y="6345555"/>
                <a:ext cx="202565" cy="183515"/>
              </a:xfrm>
              <a:prstGeom prst="rect">
                <a:avLst/>
              </a:prstGeom>
              <a:solidFill>
                <a:srgbClr val="FF6600"/>
              </a:solidFill>
              <a:ln>
                <a:solidFill>
                  <a:srgbClr val="FF6600"/>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effectLst/>
                    <a:latin typeface="Times New Roman"/>
                    <a:ea typeface="Cambria"/>
                  </a:rPr>
                  <a:t> </a:t>
                </a:r>
                <a:endParaRPr lang="en-US" sz="1200" dirty="0">
                  <a:effectLst/>
                  <a:latin typeface="Times New Roman"/>
                  <a:ea typeface="Cambria"/>
                </a:endParaRPr>
              </a:p>
            </p:txBody>
          </p:sp>
          <p:sp>
            <p:nvSpPr>
              <p:cNvPr id="33" name="Text Box 330"/>
              <p:cNvSpPr txBox="1"/>
              <p:nvPr/>
            </p:nvSpPr>
            <p:spPr>
              <a:xfrm>
                <a:off x="109220" y="6539865"/>
                <a:ext cx="220980" cy="192405"/>
              </a:xfrm>
              <a:prstGeom prst="rect">
                <a:avLst/>
              </a:prstGeom>
              <a:solidFill>
                <a:srgbClr val="A5A5A5"/>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Cambria"/>
                  </a:rPr>
                  <a:t> </a:t>
                </a:r>
              </a:p>
            </p:txBody>
          </p:sp>
          <p:sp>
            <p:nvSpPr>
              <p:cNvPr id="34" name="Text Box 331"/>
              <p:cNvSpPr txBox="1"/>
              <p:nvPr/>
            </p:nvSpPr>
            <p:spPr>
              <a:xfrm>
                <a:off x="99695" y="6703695"/>
                <a:ext cx="220980" cy="220980"/>
              </a:xfrm>
              <a:prstGeom prst="rect">
                <a:avLst/>
              </a:prstGeom>
              <a:solidFill>
                <a:srgbClr val="C21A0F"/>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Cambria"/>
                  </a:rPr>
                  <a:t> </a:t>
                </a:r>
              </a:p>
            </p:txBody>
          </p:sp>
          <p:sp>
            <p:nvSpPr>
              <p:cNvPr id="35" name="Text Box 332"/>
              <p:cNvSpPr txBox="1"/>
              <p:nvPr/>
            </p:nvSpPr>
            <p:spPr>
              <a:xfrm>
                <a:off x="118745" y="6923405"/>
                <a:ext cx="211455" cy="203835"/>
              </a:xfrm>
              <a:prstGeom prst="rect">
                <a:avLst/>
              </a:prstGeom>
              <a:solidFill>
                <a:srgbClr val="FF2FB1"/>
              </a:solidFill>
              <a:ln>
                <a:solidFill>
                  <a:srgbClr val="FF2FB1"/>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Cambria"/>
                  </a:rPr>
                  <a:t> </a:t>
                </a:r>
              </a:p>
            </p:txBody>
          </p:sp>
          <p:sp>
            <p:nvSpPr>
              <p:cNvPr id="36" name="Text Box 333"/>
              <p:cNvSpPr txBox="1"/>
              <p:nvPr/>
            </p:nvSpPr>
            <p:spPr>
              <a:xfrm>
                <a:off x="262890" y="6270625"/>
                <a:ext cx="1308100" cy="115443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1000" dirty="0">
                    <a:effectLst/>
                    <a:latin typeface="Times New Roman"/>
                    <a:ea typeface="Cambria"/>
                  </a:rPr>
                  <a:t>- Application</a:t>
                </a:r>
                <a:endParaRPr lang="en-US" sz="1200" dirty="0">
                  <a:effectLst/>
                  <a:latin typeface="Times New Roman"/>
                  <a:ea typeface="Cambria"/>
                </a:endParaRPr>
              </a:p>
              <a:p>
                <a:pPr marL="0" marR="0">
                  <a:lnSpc>
                    <a:spcPct val="150000"/>
                  </a:lnSpc>
                  <a:spcBef>
                    <a:spcPts val="0"/>
                  </a:spcBef>
                  <a:spcAft>
                    <a:spcPts val="0"/>
                  </a:spcAft>
                </a:pPr>
                <a:r>
                  <a:rPr lang="en-US" sz="1000" dirty="0">
                    <a:effectLst/>
                    <a:latin typeface="Times New Roman"/>
                    <a:ea typeface="Cambria"/>
                  </a:rPr>
                  <a:t>- Evaluation</a:t>
                </a:r>
                <a:endParaRPr lang="en-US" sz="1200" dirty="0">
                  <a:effectLst/>
                  <a:latin typeface="Times New Roman"/>
                  <a:ea typeface="Cambria"/>
                </a:endParaRPr>
              </a:p>
              <a:p>
                <a:pPr marL="0" marR="0">
                  <a:lnSpc>
                    <a:spcPct val="150000"/>
                  </a:lnSpc>
                  <a:spcBef>
                    <a:spcPts val="0"/>
                  </a:spcBef>
                  <a:spcAft>
                    <a:spcPts val="0"/>
                  </a:spcAft>
                </a:pPr>
                <a:r>
                  <a:rPr lang="en-US" sz="1000" dirty="0">
                    <a:effectLst/>
                    <a:latin typeface="Times New Roman"/>
                    <a:ea typeface="Cambria"/>
                  </a:rPr>
                  <a:t>-Appeals</a:t>
                </a:r>
                <a:endParaRPr lang="en-US" sz="1200" dirty="0">
                  <a:effectLst/>
                  <a:latin typeface="Times New Roman"/>
                  <a:ea typeface="Cambria"/>
                </a:endParaRPr>
              </a:p>
              <a:p>
                <a:pPr marL="0" marR="0">
                  <a:lnSpc>
                    <a:spcPct val="150000"/>
                  </a:lnSpc>
                  <a:spcBef>
                    <a:spcPts val="0"/>
                  </a:spcBef>
                  <a:spcAft>
                    <a:spcPts val="0"/>
                  </a:spcAft>
                </a:pPr>
                <a:r>
                  <a:rPr lang="en-US" sz="1000" dirty="0">
                    <a:effectLst/>
                    <a:latin typeface="Times New Roman"/>
                    <a:ea typeface="Cambria"/>
                  </a:rPr>
                  <a:t>-Exemptions</a:t>
                </a:r>
                <a:endParaRPr lang="en-US" sz="1200" dirty="0">
                  <a:effectLst/>
                  <a:latin typeface="Times New Roman"/>
                  <a:ea typeface="Cambria"/>
                </a:endParaRPr>
              </a:p>
              <a:p>
                <a:pPr marL="0" marR="0">
                  <a:lnSpc>
                    <a:spcPct val="150000"/>
                  </a:lnSpc>
                  <a:spcBef>
                    <a:spcPts val="0"/>
                  </a:spcBef>
                  <a:spcAft>
                    <a:spcPts val="0"/>
                  </a:spcAft>
                </a:pPr>
                <a:r>
                  <a:rPr lang="en-US" sz="1000" dirty="0">
                    <a:effectLst/>
                    <a:latin typeface="Times New Roman"/>
                    <a:ea typeface="Cambria"/>
                  </a:rPr>
                  <a:t>-Approvals</a:t>
                </a:r>
                <a:endParaRPr lang="en-US" sz="1200" dirty="0">
                  <a:effectLst/>
                  <a:latin typeface="Times New Roman"/>
                  <a:ea typeface="Cambria"/>
                </a:endParaRPr>
              </a:p>
            </p:txBody>
          </p:sp>
          <p:sp>
            <p:nvSpPr>
              <p:cNvPr id="37" name="Text Box 334"/>
              <p:cNvSpPr txBox="1"/>
              <p:nvPr/>
            </p:nvSpPr>
            <p:spPr>
              <a:xfrm>
                <a:off x="99060" y="7136765"/>
                <a:ext cx="220980" cy="220980"/>
              </a:xfrm>
              <a:prstGeom prst="rect">
                <a:avLst/>
              </a:prstGeom>
              <a:solidFill>
                <a:srgbClr val="008000"/>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Cambria"/>
                  </a:rPr>
                  <a:t> </a:t>
                </a:r>
              </a:p>
            </p:txBody>
          </p:sp>
          <p:cxnSp>
            <p:nvCxnSpPr>
              <p:cNvPr id="38" name="Straight Arrow Connector 37"/>
              <p:cNvCxnSpPr/>
              <p:nvPr/>
            </p:nvCxnSpPr>
            <p:spPr>
              <a:xfrm>
                <a:off x="3179445" y="177800"/>
                <a:ext cx="231307" cy="100"/>
              </a:xfrm>
              <a:prstGeom prst="straightConnector1">
                <a:avLst/>
              </a:prstGeom>
              <a:ln w="19050">
                <a:solidFill>
                  <a:srgbClr val="FF930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2621280" y="389255"/>
                <a:ext cx="201" cy="212157"/>
              </a:xfrm>
              <a:prstGeom prst="straightConnector1">
                <a:avLst/>
              </a:prstGeom>
              <a:ln w="19050">
                <a:solidFill>
                  <a:srgbClr val="FF930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4027170" y="831850"/>
                <a:ext cx="682993" cy="9592"/>
              </a:xfrm>
              <a:prstGeom prst="straightConnector1">
                <a:avLst/>
              </a:prstGeom>
              <a:ln w="19050">
                <a:solidFill>
                  <a:srgbClr val="FF930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H="1">
                <a:off x="2612390" y="1121410"/>
                <a:ext cx="535" cy="240398"/>
              </a:xfrm>
              <a:prstGeom prst="straightConnector1">
                <a:avLst/>
              </a:prstGeom>
              <a:ln w="19050">
                <a:solidFill>
                  <a:srgbClr val="FF930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5306695" y="1178560"/>
                <a:ext cx="19484" cy="3224831"/>
              </a:xfrm>
              <a:prstGeom prst="straightConnector1">
                <a:avLst/>
              </a:prstGeom>
              <a:ln w="19050">
                <a:solidFill>
                  <a:srgbClr val="FF2F92"/>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2621915" y="1842770"/>
                <a:ext cx="9191" cy="212057"/>
              </a:xfrm>
              <a:prstGeom prst="straightConnector1">
                <a:avLst/>
              </a:prstGeom>
              <a:ln w="19050">
                <a:solidFill>
                  <a:schemeClr val="accent3"/>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2612390" y="2651125"/>
                <a:ext cx="9091" cy="241099"/>
              </a:xfrm>
              <a:prstGeom prst="straightConnector1">
                <a:avLst/>
              </a:prstGeom>
              <a:ln w="19050">
                <a:solidFill>
                  <a:schemeClr val="accent3"/>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2630805" y="3478530"/>
                <a:ext cx="9926" cy="193341"/>
              </a:xfrm>
              <a:prstGeom prst="straightConnector1">
                <a:avLst/>
              </a:prstGeom>
              <a:ln w="19050">
                <a:solidFill>
                  <a:schemeClr val="accent3"/>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H="1">
                <a:off x="2631440" y="4422140"/>
                <a:ext cx="334" cy="212257"/>
              </a:xfrm>
              <a:prstGeom prst="straightConnector1">
                <a:avLst/>
              </a:prstGeom>
              <a:ln w="19050">
                <a:solidFill>
                  <a:schemeClr val="accent3"/>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H="1">
                <a:off x="2660015" y="5019040"/>
                <a:ext cx="33" cy="202498"/>
              </a:xfrm>
              <a:prstGeom prst="straightConnector1">
                <a:avLst/>
              </a:prstGeom>
              <a:ln w="19050">
                <a:solidFill>
                  <a:srgbClr val="00B05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a:off x="2650490" y="5683250"/>
                <a:ext cx="9659" cy="183181"/>
              </a:xfrm>
              <a:prstGeom prst="straightConnector1">
                <a:avLst/>
              </a:prstGeom>
              <a:ln w="19050">
                <a:solidFill>
                  <a:srgbClr val="00B05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flipH="1">
                <a:off x="2650490" y="6183630"/>
                <a:ext cx="134" cy="269942"/>
              </a:xfrm>
              <a:prstGeom prst="straightConnector1">
                <a:avLst/>
              </a:prstGeom>
              <a:ln w="19050">
                <a:solidFill>
                  <a:srgbClr val="00B05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0" name="Straight Arrow Connector 49"/>
              <p:cNvCxnSpPr>
                <a:stCxn id="19" idx="2"/>
                <a:endCxn id="20" idx="0"/>
              </p:cNvCxnSpPr>
              <p:nvPr/>
            </p:nvCxnSpPr>
            <p:spPr>
              <a:xfrm>
                <a:off x="5501005" y="5260367"/>
                <a:ext cx="13653" cy="507973"/>
              </a:xfrm>
              <a:prstGeom prst="straightConnector1">
                <a:avLst/>
              </a:prstGeom>
              <a:ln w="19050">
                <a:solidFill>
                  <a:srgbClr val="FF2F92"/>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a:off x="4104005" y="5991225"/>
                <a:ext cx="644759" cy="334"/>
              </a:xfrm>
              <a:prstGeom prst="straightConnector1">
                <a:avLst/>
              </a:prstGeom>
              <a:ln w="19050">
                <a:solidFill>
                  <a:srgbClr val="FF2F92"/>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H="1">
                <a:off x="1457325" y="4114165"/>
                <a:ext cx="356302" cy="9692"/>
              </a:xfrm>
              <a:prstGeom prst="straightConnector1">
                <a:avLst/>
              </a:prstGeom>
              <a:ln w="19050">
                <a:solidFill>
                  <a:srgbClr val="C00000"/>
                </a:solidFill>
                <a:prstDash val="sysDash"/>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flipH="1">
                <a:off x="1495425" y="5414010"/>
                <a:ext cx="337285" cy="33"/>
              </a:xfrm>
              <a:prstGeom prst="straightConnector1">
                <a:avLst/>
              </a:prstGeom>
              <a:ln w="19050">
                <a:solidFill>
                  <a:srgbClr val="C00000"/>
                </a:solidFill>
                <a:prstDash val="sysDash"/>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H="1">
                <a:off x="4036695" y="2006600"/>
                <a:ext cx="279066" cy="423612"/>
              </a:xfrm>
              <a:prstGeom prst="line">
                <a:avLst/>
              </a:prstGeom>
              <a:ln w="19050">
                <a:solidFill>
                  <a:schemeClr val="accent3"/>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flipH="1">
                <a:off x="4055745" y="3623945"/>
                <a:ext cx="355700" cy="481063"/>
              </a:xfrm>
              <a:prstGeom prst="line">
                <a:avLst/>
              </a:prstGeom>
              <a:ln w="19050">
                <a:solidFill>
                  <a:schemeClr val="accent3"/>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H="1">
                <a:off x="1495425" y="4797425"/>
                <a:ext cx="318235" cy="602"/>
              </a:xfrm>
              <a:prstGeom prst="line">
                <a:avLst/>
              </a:prstGeom>
              <a:ln w="19050">
                <a:solidFill>
                  <a:schemeClr val="accent3"/>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a:off x="1543685" y="1207770"/>
                <a:ext cx="240398" cy="385044"/>
              </a:xfrm>
              <a:prstGeom prst="line">
                <a:avLst/>
              </a:prstGeom>
              <a:ln w="19050">
                <a:solidFill>
                  <a:srgbClr val="FF9300"/>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8" name="Straight Connector 57"/>
              <p:cNvCxnSpPr/>
              <p:nvPr/>
            </p:nvCxnSpPr>
            <p:spPr>
              <a:xfrm flipH="1">
                <a:off x="1553210" y="2343150"/>
                <a:ext cx="212224" cy="731954"/>
              </a:xfrm>
              <a:prstGeom prst="line">
                <a:avLst/>
              </a:prstGeom>
              <a:ln w="19050">
                <a:solidFill>
                  <a:schemeClr val="accent3"/>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5845810" y="1207770"/>
                <a:ext cx="240765" cy="202164"/>
              </a:xfrm>
              <a:prstGeom prst="line">
                <a:avLst/>
              </a:prstGeom>
              <a:ln w="19050">
                <a:solidFill>
                  <a:srgbClr val="FF2F92"/>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grpSp>
        <p:sp>
          <p:nvSpPr>
            <p:cNvPr id="8" name="Text Box 524"/>
            <p:cNvSpPr txBox="1"/>
            <p:nvPr/>
          </p:nvSpPr>
          <p:spPr>
            <a:xfrm>
              <a:off x="1828800" y="7199870"/>
              <a:ext cx="2209800" cy="2286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mbria"/>
                </a:rPr>
                <a:t>Source: New Markets Lab, 2018</a:t>
              </a:r>
              <a:endParaRPr lang="en-US" sz="1200" dirty="0">
                <a:effectLst/>
                <a:latin typeface="Times New Roman"/>
                <a:ea typeface="Cambria"/>
              </a:endParaRPr>
            </a:p>
          </p:txBody>
        </p:sp>
      </p:grpSp>
      <p:pic>
        <p:nvPicPr>
          <p:cNvPr id="5" name="Picture 4" descr="A picture containing clipart&#10;&#10;Description generated with very high confidence">
            <a:extLst>
              <a:ext uri="{FF2B5EF4-FFF2-40B4-BE49-F238E27FC236}">
                <a16:creationId xmlns:a16="http://schemas.microsoft.com/office/drawing/2014/main" id="{E221AC58-6AE4-426B-B61A-C9E2D5E96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532" y="107954"/>
            <a:ext cx="1624517" cy="536476"/>
          </a:xfrm>
          <a:prstGeom prst="rect">
            <a:avLst/>
          </a:prstGeom>
        </p:spPr>
      </p:pic>
    </p:spTree>
    <p:extLst>
      <p:ext uri="{BB962C8B-B14F-4D97-AF65-F5344CB8AC3E}">
        <p14:creationId xmlns:p14="http://schemas.microsoft.com/office/powerpoint/2010/main" val="33635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C997F-9F88-DE47-9BBC-87258949C71C}"/>
              </a:ext>
            </a:extLst>
          </p:cNvPr>
          <p:cNvSpPr>
            <a:spLocks noGrp="1"/>
          </p:cNvSpPr>
          <p:nvPr>
            <p:ph type="title"/>
          </p:nvPr>
        </p:nvSpPr>
        <p:spPr/>
        <p:txBody>
          <a:bodyPr/>
          <a:lstStyle/>
          <a:p>
            <a:r>
              <a:rPr lang="en-US" dirty="0"/>
              <a:t>COMESA Manual on Regional Seed Regulations </a:t>
            </a:r>
          </a:p>
        </p:txBody>
      </p:sp>
      <p:sp>
        <p:nvSpPr>
          <p:cNvPr id="5" name="Text Placeholder 4">
            <a:extLst>
              <a:ext uri="{FF2B5EF4-FFF2-40B4-BE49-F238E27FC236}">
                <a16:creationId xmlns:a16="http://schemas.microsoft.com/office/drawing/2014/main" id="{F0052879-5759-984A-913C-C859FC58F84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946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6D80-CE64-43B9-9D73-D986847461E9}"/>
              </a:ext>
            </a:extLst>
          </p:cNvPr>
          <p:cNvSpPr>
            <a:spLocks noGrp="1"/>
          </p:cNvSpPr>
          <p:nvPr>
            <p:ph type="title"/>
          </p:nvPr>
        </p:nvSpPr>
        <p:spPr/>
        <p:txBody>
          <a:bodyPr>
            <a:normAutofit/>
          </a:bodyPr>
          <a:lstStyle/>
          <a:p>
            <a:r>
              <a:rPr lang="en-US" sz="2800" dirty="0"/>
              <a:t>COMESA Manual on Seed Regulations</a:t>
            </a:r>
          </a:p>
        </p:txBody>
      </p:sp>
      <p:sp>
        <p:nvSpPr>
          <p:cNvPr id="4" name="Content Placeholder 3">
            <a:extLst>
              <a:ext uri="{FF2B5EF4-FFF2-40B4-BE49-F238E27FC236}">
                <a16:creationId xmlns:a16="http://schemas.microsoft.com/office/drawing/2014/main" id="{DF5829A5-06BD-4A85-B543-06530547F186}"/>
              </a:ext>
            </a:extLst>
          </p:cNvPr>
          <p:cNvSpPr>
            <a:spLocks noGrp="1"/>
          </p:cNvSpPr>
          <p:nvPr>
            <p:ph sz="half" idx="2"/>
          </p:nvPr>
        </p:nvSpPr>
        <p:spPr>
          <a:xfrm>
            <a:off x="3603171" y="2260600"/>
            <a:ext cx="5110523" cy="4216399"/>
          </a:xfrm>
        </p:spPr>
        <p:txBody>
          <a:bodyPr>
            <a:normAutofit fontScale="70000" lnSpcReduction="20000"/>
          </a:bodyPr>
          <a:lstStyle/>
          <a:p>
            <a:r>
              <a:rPr lang="en-US" dirty="0"/>
              <a:t>Manual on COMESA Regional Seed Regulations developed under the </a:t>
            </a:r>
            <a:r>
              <a:rPr lang="en-US" b="1" i="1" dirty="0"/>
              <a:t>Partnership for Seed Technology Transfer in Africa (PASTTA)</a:t>
            </a:r>
            <a:r>
              <a:rPr lang="en-US" dirty="0"/>
              <a:t>, is a USAID funded partnership among Seeds2B, NML, and the African Agricultural Technology Foundation (AATF) </a:t>
            </a:r>
          </a:p>
          <a:p>
            <a:r>
              <a:rPr lang="en-US" b="1" dirty="0"/>
              <a:t>COMESA Harmonized Seed Trade Regulations (COMESA Seed Regulations) approved in 2014 </a:t>
            </a:r>
            <a:r>
              <a:rPr lang="en-US" dirty="0"/>
              <a:t>with support from the African Seed Trade Association (AFSTA) COMESA’s </a:t>
            </a:r>
            <a:r>
              <a:rPr lang="en-US" b="1" dirty="0"/>
              <a:t>Alliance for Commodity Trade in Eastern and Southern Africa (ACTESA)</a:t>
            </a:r>
            <a:endParaRPr lang="en-US" dirty="0"/>
          </a:p>
          <a:p>
            <a:r>
              <a:rPr lang="en-US" dirty="0"/>
              <a:t>Increase awareness </a:t>
            </a:r>
          </a:p>
          <a:p>
            <a:pPr lvl="1"/>
            <a:r>
              <a:rPr lang="en-US" dirty="0"/>
              <a:t>Content and objectives of COMESA Seed trade Regulations (variety registration and release, seed certification, seed trade</a:t>
            </a:r>
          </a:p>
          <a:p>
            <a:pPr lvl="1"/>
            <a:r>
              <a:rPr lang="en-US" dirty="0"/>
              <a:t>Practical steps in key regulatory processes like regional variety registration, seed certification, and cross-border trade to highlight current processes and procedures</a:t>
            </a:r>
          </a:p>
          <a:p>
            <a:pPr lvl="1"/>
            <a:r>
              <a:rPr lang="en-US" dirty="0"/>
              <a:t>Possible implementation issues, including issues with marketing varieties registered in the regional seed catalogue</a:t>
            </a:r>
          </a:p>
          <a:p>
            <a:pPr marL="349250" lvl="1" indent="0">
              <a:buNone/>
            </a:pPr>
            <a:endParaRPr lang="en-US" dirty="0"/>
          </a:p>
          <a:p>
            <a:pPr lvl="1"/>
            <a:endParaRPr lang="en-US" dirty="0"/>
          </a:p>
          <a:p>
            <a:pPr marL="692150" lvl="1" indent="-342900">
              <a:buFont typeface="+mj-lt"/>
              <a:buAutoNum type="arabicPeriod"/>
            </a:pPr>
            <a:endParaRPr lang="en-US" dirty="0"/>
          </a:p>
        </p:txBody>
      </p:sp>
      <p:pic>
        <p:nvPicPr>
          <p:cNvPr id="5" name="Content Placeholder 4" descr="A picture containing text, map&#10;&#10;Description automatically generated">
            <a:extLst>
              <a:ext uri="{FF2B5EF4-FFF2-40B4-BE49-F238E27FC236}">
                <a16:creationId xmlns:a16="http://schemas.microsoft.com/office/drawing/2014/main" id="{7F295A97-31F4-47C0-A57C-D1B816E88A7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2837"/>
          <a:stretch/>
        </p:blipFill>
        <p:spPr>
          <a:xfrm>
            <a:off x="228921" y="2471097"/>
            <a:ext cx="3145798" cy="3064289"/>
          </a:xfrm>
        </p:spPr>
      </p:pic>
      <p:sp>
        <p:nvSpPr>
          <p:cNvPr id="8" name="TextBox 7">
            <a:extLst>
              <a:ext uri="{FF2B5EF4-FFF2-40B4-BE49-F238E27FC236}">
                <a16:creationId xmlns:a16="http://schemas.microsoft.com/office/drawing/2014/main" id="{D1B4E850-6BB5-44A0-BDD3-80DA28344C67}"/>
              </a:ext>
            </a:extLst>
          </p:cNvPr>
          <p:cNvSpPr txBox="1"/>
          <p:nvPr/>
        </p:nvSpPr>
        <p:spPr>
          <a:xfrm>
            <a:off x="152868" y="5734144"/>
            <a:ext cx="3221851" cy="369332"/>
          </a:xfrm>
          <a:prstGeom prst="rect">
            <a:avLst/>
          </a:prstGeom>
          <a:noFill/>
        </p:spPr>
        <p:txBody>
          <a:bodyPr wrap="square" rtlCol="0">
            <a:spAutoFit/>
          </a:bodyPr>
          <a:lstStyle/>
          <a:p>
            <a:r>
              <a:rPr lang="en-US" dirty="0"/>
              <a:t>COMESA Membership 2019</a:t>
            </a:r>
          </a:p>
        </p:txBody>
      </p:sp>
    </p:spTree>
    <p:extLst>
      <p:ext uri="{BB962C8B-B14F-4D97-AF65-F5344CB8AC3E}">
        <p14:creationId xmlns:p14="http://schemas.microsoft.com/office/powerpoint/2010/main" val="404090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F23A-61E6-4F26-A1BE-D30D342FF806}"/>
              </a:ext>
            </a:extLst>
          </p:cNvPr>
          <p:cNvSpPr>
            <a:spLocks noGrp="1"/>
          </p:cNvSpPr>
          <p:nvPr>
            <p:ph type="title"/>
          </p:nvPr>
        </p:nvSpPr>
        <p:spPr/>
        <p:txBody>
          <a:bodyPr>
            <a:normAutofit fontScale="90000"/>
          </a:bodyPr>
          <a:lstStyle/>
          <a:p>
            <a:r>
              <a:rPr lang="en-US" dirty="0"/>
              <a:t>Implementation of the COMESA Seed Regulations</a:t>
            </a:r>
          </a:p>
        </p:txBody>
      </p:sp>
      <p:sp>
        <p:nvSpPr>
          <p:cNvPr id="3" name="Content Placeholder 2">
            <a:extLst>
              <a:ext uri="{FF2B5EF4-FFF2-40B4-BE49-F238E27FC236}">
                <a16:creationId xmlns:a16="http://schemas.microsoft.com/office/drawing/2014/main" id="{B772A9F8-E096-4FE7-949D-493CF7E6AD84}"/>
              </a:ext>
            </a:extLst>
          </p:cNvPr>
          <p:cNvSpPr>
            <a:spLocks noGrp="1"/>
          </p:cNvSpPr>
          <p:nvPr>
            <p:ph idx="1"/>
          </p:nvPr>
        </p:nvSpPr>
        <p:spPr>
          <a:xfrm>
            <a:off x="1114424" y="2291938"/>
            <a:ext cx="7610476" cy="4227615"/>
          </a:xfrm>
        </p:spPr>
        <p:txBody>
          <a:bodyPr>
            <a:normAutofit fontScale="77500" lnSpcReduction="20000"/>
          </a:bodyPr>
          <a:lstStyle/>
          <a:p>
            <a:r>
              <a:rPr lang="en-US" dirty="0"/>
              <a:t>Each COMESA Member State must take measures to domesticate and implement the regional regulations in order for them to work in practice</a:t>
            </a:r>
          </a:p>
          <a:p>
            <a:r>
              <a:rPr lang="en-US" dirty="0"/>
              <a:t>The biggest challenge to the success of the COMESA Seed Regulations remains </a:t>
            </a:r>
            <a:r>
              <a:rPr lang="en-US" b="1" dirty="0"/>
              <a:t>implementation</a:t>
            </a:r>
            <a:r>
              <a:rPr lang="en-US" dirty="0"/>
              <a:t> </a:t>
            </a:r>
          </a:p>
          <a:p>
            <a:r>
              <a:rPr lang="en-US" dirty="0"/>
              <a:t>COMESA Secretariat worked with ACTESA to develop the </a:t>
            </a:r>
            <a:r>
              <a:rPr lang="en-US" b="1" dirty="0"/>
              <a:t>COMESA Seed Harmonization Implementation Plan (COMSHIP), </a:t>
            </a:r>
            <a:r>
              <a:rPr lang="en-US" dirty="0"/>
              <a:t>which began in 2015</a:t>
            </a:r>
          </a:p>
          <a:p>
            <a:pPr lvl="1"/>
            <a:r>
              <a:rPr lang="en-US" dirty="0"/>
              <a:t>COMSHIP now </a:t>
            </a:r>
            <a:r>
              <a:rPr lang="en-US" b="1" dirty="0"/>
              <a:t>launched in 18 of 21 COMESA Member States</a:t>
            </a:r>
          </a:p>
          <a:p>
            <a:pPr lvl="1"/>
            <a:r>
              <a:rPr lang="en-US" dirty="0"/>
              <a:t>COMSHIP develops tailored implementation plans for each Member State</a:t>
            </a:r>
          </a:p>
          <a:p>
            <a:r>
              <a:rPr lang="en-US" dirty="0"/>
              <a:t>To align with the regional rules, Member States can either:</a:t>
            </a:r>
          </a:p>
          <a:p>
            <a:pPr lvl="1"/>
            <a:r>
              <a:rPr lang="en-US" dirty="0"/>
              <a:t>Adopt the COMESA rules outright</a:t>
            </a:r>
          </a:p>
          <a:p>
            <a:pPr lvl="1"/>
            <a:r>
              <a:rPr lang="en-US" dirty="0"/>
              <a:t>Adapt current policies, laws, and regulations to match the requirements in the COMESA </a:t>
            </a:r>
          </a:p>
          <a:p>
            <a:pPr lvl="1"/>
            <a:r>
              <a:rPr lang="en-US" dirty="0"/>
              <a:t>Monitor implementation of existing fully aligned legal frameworks</a:t>
            </a:r>
          </a:p>
          <a:p>
            <a:endParaRPr lang="en-US" dirty="0"/>
          </a:p>
        </p:txBody>
      </p:sp>
    </p:spTree>
    <p:extLst>
      <p:ext uri="{BB962C8B-B14F-4D97-AF65-F5344CB8AC3E}">
        <p14:creationId xmlns:p14="http://schemas.microsoft.com/office/powerpoint/2010/main" val="3132722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4A3F-0A61-4BBB-A664-35A44880CF37}"/>
              </a:ext>
            </a:extLst>
          </p:cNvPr>
          <p:cNvSpPr>
            <a:spLocks noGrp="1"/>
          </p:cNvSpPr>
          <p:nvPr>
            <p:ph type="title"/>
          </p:nvPr>
        </p:nvSpPr>
        <p:spPr/>
        <p:txBody>
          <a:bodyPr>
            <a:normAutofit fontScale="90000"/>
          </a:bodyPr>
          <a:lstStyle/>
          <a:p>
            <a:r>
              <a:rPr lang="en-US" dirty="0"/>
              <a:t>COMESA Seed Harmonization Implementation Plan (COMSHIP)</a:t>
            </a:r>
          </a:p>
        </p:txBody>
      </p:sp>
      <p:sp>
        <p:nvSpPr>
          <p:cNvPr id="3" name="Content Placeholder 2">
            <a:extLst>
              <a:ext uri="{FF2B5EF4-FFF2-40B4-BE49-F238E27FC236}">
                <a16:creationId xmlns:a16="http://schemas.microsoft.com/office/drawing/2014/main" id="{54E3BF3E-9D89-4744-98C0-038D15047645}"/>
              </a:ext>
            </a:extLst>
          </p:cNvPr>
          <p:cNvSpPr>
            <a:spLocks noGrp="1"/>
          </p:cNvSpPr>
          <p:nvPr>
            <p:ph idx="1"/>
          </p:nvPr>
        </p:nvSpPr>
        <p:spPr>
          <a:xfrm>
            <a:off x="1098288" y="2323652"/>
            <a:ext cx="7610476" cy="4089180"/>
          </a:xfrm>
        </p:spPr>
        <p:txBody>
          <a:bodyPr>
            <a:noAutofit/>
          </a:bodyPr>
          <a:lstStyle/>
          <a:p>
            <a:r>
              <a:rPr lang="en-US" sz="1200" dirty="0"/>
              <a:t>COMSHIP provides </a:t>
            </a:r>
            <a:r>
              <a:rPr lang="en-US" sz="1200" b="1" dirty="0"/>
              <a:t>national level implementation support </a:t>
            </a:r>
            <a:r>
              <a:rPr lang="en-US" sz="1200" dirty="0"/>
              <a:t>through ACTESA and publishes annual regional reviews of the implementation status within Member Countries</a:t>
            </a:r>
          </a:p>
          <a:p>
            <a:pPr lvl="1"/>
            <a:r>
              <a:rPr lang="en-US" sz="1200" dirty="0"/>
              <a:t>COMSHIP also includes a program on Plant Variety Protection (PVP) and facilitates the </a:t>
            </a:r>
            <a:r>
              <a:rPr lang="en-US" sz="1200" b="1" dirty="0"/>
              <a:t>Regional Agro-Inputs Programme (COMRAP)</a:t>
            </a:r>
          </a:p>
          <a:p>
            <a:pPr lvl="1"/>
            <a:r>
              <a:rPr lang="en-US" sz="1200" dirty="0"/>
              <a:t>COMSHIP also established the </a:t>
            </a:r>
            <a:r>
              <a:rPr lang="en-US" sz="1200" b="1" dirty="0"/>
              <a:t>Mutual Accountability Framework (COMMAF) </a:t>
            </a:r>
            <a:r>
              <a:rPr lang="en-US" sz="1200" dirty="0"/>
              <a:t>in 2018, which brings together civil society, seed companies, farmer organizations, and COMESA Member States to:</a:t>
            </a:r>
          </a:p>
          <a:p>
            <a:pPr lvl="2"/>
            <a:r>
              <a:rPr lang="en-US" sz="1200" dirty="0"/>
              <a:t>Increase transparency and accountability in the implementation of the COMESA Seed Regulations and monitor COMSHIP’s implementation, acting as an independent reporting check </a:t>
            </a:r>
          </a:p>
          <a:p>
            <a:pPr lvl="1"/>
            <a:r>
              <a:rPr lang="en-US" sz="1200" dirty="0"/>
              <a:t>The </a:t>
            </a:r>
            <a:r>
              <a:rPr lang="en-US" sz="1200" b="1" dirty="0"/>
              <a:t>COMESA Seed Information System (COMSIS) </a:t>
            </a:r>
            <a:r>
              <a:rPr lang="en-US" sz="1200" dirty="0"/>
              <a:t>is also under development; COMSIS will be a monitoring system to determine impacts of change in the seed sector across COMESA Member States</a:t>
            </a:r>
          </a:p>
          <a:p>
            <a:r>
              <a:rPr lang="en-US" sz="1200" dirty="0"/>
              <a:t>COMSHIP creates a clear framework for both stakeholders and development partners, and it requires financial support from both Member States and development organizations</a:t>
            </a:r>
          </a:p>
          <a:p>
            <a:r>
              <a:rPr lang="en-US" sz="1200" dirty="0"/>
              <a:t>COMESA Member States that have received financial support from development agencies seem to experience better implementation results </a:t>
            </a:r>
          </a:p>
        </p:txBody>
      </p:sp>
    </p:spTree>
    <p:extLst>
      <p:ext uri="{BB962C8B-B14F-4D97-AF65-F5344CB8AC3E}">
        <p14:creationId xmlns:p14="http://schemas.microsoft.com/office/powerpoint/2010/main" val="405570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EC6F-68FA-4F50-B74B-D8B19D19737F}"/>
              </a:ext>
            </a:extLst>
          </p:cNvPr>
          <p:cNvSpPr>
            <a:spLocks noGrp="1"/>
          </p:cNvSpPr>
          <p:nvPr>
            <p:ph type="title"/>
          </p:nvPr>
        </p:nvSpPr>
        <p:spPr/>
        <p:txBody>
          <a:bodyPr>
            <a:normAutofit fontScale="90000"/>
          </a:bodyPr>
          <a:lstStyle/>
          <a:p>
            <a:r>
              <a:rPr lang="en-US" dirty="0"/>
              <a:t>COMESA:  Current Status of Regulatory Implementation</a:t>
            </a:r>
          </a:p>
        </p:txBody>
      </p:sp>
      <p:pic>
        <p:nvPicPr>
          <p:cNvPr id="5" name="Content Placeholder 4" descr="A screenshot of a cell phone&#10;&#10;Description automatically generated">
            <a:extLst>
              <a:ext uri="{FF2B5EF4-FFF2-40B4-BE49-F238E27FC236}">
                <a16:creationId xmlns:a16="http://schemas.microsoft.com/office/drawing/2014/main" id="{1ABC3C82-A3A9-48F3-9C95-571AFA3DE62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88" t="1057" r="4060" b="31"/>
          <a:stretch/>
        </p:blipFill>
        <p:spPr>
          <a:xfrm>
            <a:off x="1268186" y="2224823"/>
            <a:ext cx="6155871" cy="4377363"/>
          </a:xfrm>
        </p:spPr>
      </p:pic>
    </p:spTree>
    <p:extLst>
      <p:ext uri="{BB962C8B-B14F-4D97-AF65-F5344CB8AC3E}">
        <p14:creationId xmlns:p14="http://schemas.microsoft.com/office/powerpoint/2010/main" val="415991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1832-39A5-DD4C-8B0D-803A20ED022B}"/>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EA8C0618-F8F2-0C4A-A310-61B1AC93095E}"/>
              </a:ext>
            </a:extLst>
          </p:cNvPr>
          <p:cNvSpPr>
            <a:spLocks noGrp="1"/>
          </p:cNvSpPr>
          <p:nvPr>
            <p:ph idx="1"/>
          </p:nvPr>
        </p:nvSpPr>
        <p:spPr/>
        <p:txBody>
          <a:bodyPr>
            <a:normAutofit/>
          </a:bodyPr>
          <a:lstStyle/>
          <a:p>
            <a:r>
              <a:rPr lang="en-US" dirty="0"/>
              <a:t>About NML</a:t>
            </a:r>
          </a:p>
          <a:p>
            <a:r>
              <a:rPr lang="en-US" dirty="0"/>
              <a:t>Legal and Regulatory Harmonization Update </a:t>
            </a:r>
          </a:p>
          <a:p>
            <a:r>
              <a:rPr lang="en-US" dirty="0"/>
              <a:t>Presentation of the COMESA Regional Seed Regulations Manual </a:t>
            </a:r>
          </a:p>
        </p:txBody>
      </p:sp>
      <p:pic>
        <p:nvPicPr>
          <p:cNvPr id="4" name="Picture 3">
            <a:extLst>
              <a:ext uri="{FF2B5EF4-FFF2-40B4-BE49-F238E27FC236}">
                <a16:creationId xmlns:a16="http://schemas.microsoft.com/office/drawing/2014/main" id="{E1C7B77C-F7F6-4CC0-A2CA-D425A95E0FF7}"/>
              </a:ext>
            </a:extLst>
          </p:cNvPr>
          <p:cNvPicPr>
            <a:picLocks noChangeAspect="1"/>
          </p:cNvPicPr>
          <p:nvPr/>
        </p:nvPicPr>
        <p:blipFill>
          <a:blip r:embed="rId2"/>
          <a:stretch>
            <a:fillRect/>
          </a:stretch>
        </p:blipFill>
        <p:spPr>
          <a:xfrm>
            <a:off x="440782" y="119205"/>
            <a:ext cx="1794042" cy="894685"/>
          </a:xfrm>
          <a:prstGeom prst="rect">
            <a:avLst/>
          </a:prstGeom>
        </p:spPr>
      </p:pic>
      <p:pic>
        <p:nvPicPr>
          <p:cNvPr id="6" name="Picture 4" descr="Image result for syngenta foundation">
            <a:extLst>
              <a:ext uri="{FF2B5EF4-FFF2-40B4-BE49-F238E27FC236}">
                <a16:creationId xmlns:a16="http://schemas.microsoft.com/office/drawing/2014/main" id="{C5F27AFB-831E-4151-AEAC-1111CB851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254" y="150199"/>
            <a:ext cx="2695305" cy="832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669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1F81-901B-4314-A4FA-478E3A0F73A4}"/>
              </a:ext>
            </a:extLst>
          </p:cNvPr>
          <p:cNvSpPr>
            <a:spLocks noGrp="1"/>
          </p:cNvSpPr>
          <p:nvPr>
            <p:ph type="title"/>
          </p:nvPr>
        </p:nvSpPr>
        <p:spPr/>
        <p:txBody>
          <a:bodyPr/>
          <a:lstStyle/>
          <a:p>
            <a:r>
              <a:rPr lang="en-US" dirty="0"/>
              <a:t>COMSHIP’s Priorities for 2019-2023</a:t>
            </a:r>
          </a:p>
        </p:txBody>
      </p:sp>
      <p:grpSp>
        <p:nvGrpSpPr>
          <p:cNvPr id="4" name="Group 3">
            <a:extLst>
              <a:ext uri="{FF2B5EF4-FFF2-40B4-BE49-F238E27FC236}">
                <a16:creationId xmlns:a16="http://schemas.microsoft.com/office/drawing/2014/main" id="{64963C2C-8C5D-4B78-9302-7047CD95B51C}"/>
              </a:ext>
            </a:extLst>
          </p:cNvPr>
          <p:cNvGrpSpPr/>
          <p:nvPr/>
        </p:nvGrpSpPr>
        <p:grpSpPr>
          <a:xfrm>
            <a:off x="429925" y="2217731"/>
            <a:ext cx="7906401" cy="1405405"/>
            <a:chOff x="554038" y="2023640"/>
            <a:chExt cx="6080125" cy="1198162"/>
          </a:xfrm>
        </p:grpSpPr>
        <p:grpSp>
          <p:nvGrpSpPr>
            <p:cNvPr id="5" name="Group 4">
              <a:extLst>
                <a:ext uri="{FF2B5EF4-FFF2-40B4-BE49-F238E27FC236}">
                  <a16:creationId xmlns:a16="http://schemas.microsoft.com/office/drawing/2014/main" id="{2472E8F3-86B9-48FA-A1B9-D377BBF882B5}"/>
                </a:ext>
              </a:extLst>
            </p:cNvPr>
            <p:cNvGrpSpPr/>
            <p:nvPr/>
          </p:nvGrpSpPr>
          <p:grpSpPr>
            <a:xfrm>
              <a:off x="554038" y="2023640"/>
              <a:ext cx="6080125" cy="1198162"/>
              <a:chOff x="554038" y="1908176"/>
              <a:chExt cx="6080125" cy="1308099"/>
            </a:xfrm>
          </p:grpSpPr>
          <p:sp>
            <p:nvSpPr>
              <p:cNvPr id="9" name="Freeform 6">
                <a:extLst>
                  <a:ext uri="{FF2B5EF4-FFF2-40B4-BE49-F238E27FC236}">
                    <a16:creationId xmlns:a16="http://schemas.microsoft.com/office/drawing/2014/main" id="{A16D54B3-FF3D-470F-BD63-E39E91007D06}"/>
                  </a:ext>
                </a:extLst>
              </p:cNvPr>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accent1">
                  <a:lumMod val="20000"/>
                  <a:lumOff val="80000"/>
                </a:schemeClr>
              </a:solidFill>
              <a:ln>
                <a:solidFill>
                  <a:schemeClr val="tx2"/>
                </a:solidFill>
              </a:ln>
            </p:spPr>
            <p:txBody>
              <a:bodyPr vert="horz" wrap="square" lIns="91440" tIns="45720" rIns="91440" bIns="45720" numCol="1" anchor="t" anchorCtr="0" compatLnSpc="1">
                <a:prstTxWarp prst="textNoShape">
                  <a:avLst/>
                </a:prstTxWarp>
              </a:bodyPr>
              <a:lstStyle/>
              <a:p>
                <a:endParaRPr lang="en-GB" sz="2400" dirty="0"/>
              </a:p>
            </p:txBody>
          </p:sp>
          <p:sp>
            <p:nvSpPr>
              <p:cNvPr id="10" name="Freeform 7">
                <a:extLst>
                  <a:ext uri="{FF2B5EF4-FFF2-40B4-BE49-F238E27FC236}">
                    <a16:creationId xmlns:a16="http://schemas.microsoft.com/office/drawing/2014/main" id="{215DED6B-BE30-4572-B800-BEE9D9957E5D}"/>
                  </a:ext>
                </a:extLst>
              </p:cNvPr>
              <p:cNvSpPr>
                <a:spLocks/>
              </p:cNvSpPr>
              <p:nvPr/>
            </p:nvSpPr>
            <p:spPr bwMode="auto">
              <a:xfrm>
                <a:off x="1919288" y="1908176"/>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chemeClr val="accent1">
                  <a:lumMod val="75000"/>
                </a:schemeClr>
              </a:solidFill>
              <a:ln>
                <a:solidFill>
                  <a:schemeClr val="accent1">
                    <a:lumMod val="50000"/>
                  </a:schemeClr>
                </a:solidFill>
              </a:ln>
            </p:spPr>
            <p:txBody>
              <a:bodyPr vert="horz" wrap="square" lIns="91440" tIns="45720" rIns="91440" bIns="45720" numCol="1" anchor="t" anchorCtr="0" compatLnSpc="1">
                <a:prstTxWarp prst="textNoShape">
                  <a:avLst/>
                </a:prstTxWarp>
              </a:bodyPr>
              <a:lstStyle/>
              <a:p>
                <a:endParaRPr lang="en-GB" sz="2400" dirty="0"/>
              </a:p>
            </p:txBody>
          </p:sp>
        </p:grpSp>
        <p:sp>
          <p:nvSpPr>
            <p:cNvPr id="6" name="Rectangle 5">
              <a:extLst>
                <a:ext uri="{FF2B5EF4-FFF2-40B4-BE49-F238E27FC236}">
                  <a16:creationId xmlns:a16="http://schemas.microsoft.com/office/drawing/2014/main" id="{DED0129D-FDF4-4595-91EB-9EE3D69E8C62}"/>
                </a:ext>
              </a:extLst>
            </p:cNvPr>
            <p:cNvSpPr/>
            <p:nvPr/>
          </p:nvSpPr>
          <p:spPr>
            <a:xfrm>
              <a:off x="3051544" y="2105480"/>
              <a:ext cx="3519292" cy="1036446"/>
            </a:xfrm>
            <a:prstGeom prst="rect">
              <a:avLst/>
            </a:prstGeom>
          </p:spPr>
          <p:txBody>
            <a:bodyPr wrap="square">
              <a:spAutoFit/>
            </a:bodyPr>
            <a:lstStyle/>
            <a:p>
              <a:pPr marL="171450" lvl="1" indent="-171450">
                <a:spcAft>
                  <a:spcPts val="600"/>
                </a:spcAft>
                <a:buFont typeface="Arial" panose="020B0604020202020204" pitchFamily="34" charset="0"/>
                <a:buChar char="•"/>
              </a:pPr>
              <a:r>
                <a:rPr lang="en-GB" sz="1050" dirty="0">
                  <a:solidFill>
                    <a:schemeClr val="bg1"/>
                  </a:solidFill>
                  <a:latin typeface="+mj-lt"/>
                </a:rPr>
                <a:t>Support companies with registering seeds to the Regional Catalogue</a:t>
              </a:r>
            </a:p>
            <a:p>
              <a:pPr marL="171450" lvl="1" indent="-171450">
                <a:spcAft>
                  <a:spcPts val="600"/>
                </a:spcAft>
                <a:buFont typeface="Arial" panose="020B0604020202020204" pitchFamily="34" charset="0"/>
                <a:buChar char="•"/>
              </a:pPr>
              <a:r>
                <a:rPr lang="en-GB" sz="1050" dirty="0">
                  <a:solidFill>
                    <a:schemeClr val="bg1"/>
                  </a:solidFill>
                  <a:latin typeface="+mj-lt"/>
                </a:rPr>
                <a:t>Address seed production constraints and sensitize the benefits of the COMESA Seed System to engage more companies</a:t>
              </a:r>
            </a:p>
            <a:p>
              <a:pPr marL="171450" lvl="1" indent="-171450">
                <a:spcAft>
                  <a:spcPts val="600"/>
                </a:spcAft>
                <a:buFont typeface="Arial" panose="020B0604020202020204" pitchFamily="34" charset="0"/>
                <a:buChar char="•"/>
              </a:pPr>
              <a:r>
                <a:rPr lang="en-GB" sz="1050" dirty="0">
                  <a:solidFill>
                    <a:schemeClr val="bg1"/>
                  </a:solidFill>
                  <a:latin typeface="+mj-lt"/>
                </a:rPr>
                <a:t>Train Private sector in self-certification of the 12 COMESA Strategic Crops</a:t>
              </a:r>
            </a:p>
          </p:txBody>
        </p:sp>
        <p:sp>
          <p:nvSpPr>
            <p:cNvPr id="7" name="Rectangle 6">
              <a:extLst>
                <a:ext uri="{FF2B5EF4-FFF2-40B4-BE49-F238E27FC236}">
                  <a16:creationId xmlns:a16="http://schemas.microsoft.com/office/drawing/2014/main" id="{8B46F2FC-7C53-4DC3-9BC9-47478568A5FD}"/>
                </a:ext>
              </a:extLst>
            </p:cNvPr>
            <p:cNvSpPr/>
            <p:nvPr/>
          </p:nvSpPr>
          <p:spPr>
            <a:xfrm>
              <a:off x="666180" y="2502676"/>
              <a:ext cx="1152128" cy="603500"/>
            </a:xfrm>
            <a:prstGeom prst="rect">
              <a:avLst/>
            </a:prstGeom>
          </p:spPr>
          <p:txBody>
            <a:bodyPr wrap="square">
              <a:spAutoFit/>
            </a:bodyPr>
            <a:lstStyle/>
            <a:p>
              <a:r>
                <a:rPr lang="en-GB" sz="2000" b="1" dirty="0">
                  <a:solidFill>
                    <a:schemeClr val="accent1">
                      <a:lumMod val="50000"/>
                    </a:schemeClr>
                  </a:solidFill>
                  <a:latin typeface="Georgia" pitchFamily="18" charset="0"/>
                </a:rPr>
                <a:t>Private Sector</a:t>
              </a:r>
              <a:endParaRPr lang="en-GB" sz="2000" dirty="0">
                <a:solidFill>
                  <a:schemeClr val="accent1">
                    <a:lumMod val="50000"/>
                  </a:schemeClr>
                </a:solidFill>
                <a:latin typeface="Georgia" pitchFamily="18" charset="0"/>
              </a:endParaRPr>
            </a:p>
          </p:txBody>
        </p:sp>
      </p:grpSp>
      <p:grpSp>
        <p:nvGrpSpPr>
          <p:cNvPr id="30" name="Group 29">
            <a:extLst>
              <a:ext uri="{FF2B5EF4-FFF2-40B4-BE49-F238E27FC236}">
                <a16:creationId xmlns:a16="http://schemas.microsoft.com/office/drawing/2014/main" id="{5408740A-6C63-4ED8-922A-5D29EE53EF77}"/>
              </a:ext>
            </a:extLst>
          </p:cNvPr>
          <p:cNvGrpSpPr/>
          <p:nvPr/>
        </p:nvGrpSpPr>
        <p:grpSpPr>
          <a:xfrm>
            <a:off x="409196" y="3732026"/>
            <a:ext cx="7947859" cy="1463672"/>
            <a:chOff x="1649192" y="3837928"/>
            <a:chExt cx="6080125" cy="1198162"/>
          </a:xfrm>
        </p:grpSpPr>
        <p:grpSp>
          <p:nvGrpSpPr>
            <p:cNvPr id="11" name="Group 10">
              <a:extLst>
                <a:ext uri="{FF2B5EF4-FFF2-40B4-BE49-F238E27FC236}">
                  <a16:creationId xmlns:a16="http://schemas.microsoft.com/office/drawing/2014/main" id="{6F02DA76-B647-45B5-B915-2B7B00734B46}"/>
                </a:ext>
              </a:extLst>
            </p:cNvPr>
            <p:cNvGrpSpPr/>
            <p:nvPr/>
          </p:nvGrpSpPr>
          <p:grpSpPr>
            <a:xfrm>
              <a:off x="1649192" y="3837928"/>
              <a:ext cx="6080125" cy="1198162"/>
              <a:chOff x="554038" y="3276576"/>
              <a:chExt cx="6080125" cy="1198162"/>
            </a:xfrm>
          </p:grpSpPr>
          <p:grpSp>
            <p:nvGrpSpPr>
              <p:cNvPr id="12" name="Group 11">
                <a:extLst>
                  <a:ext uri="{FF2B5EF4-FFF2-40B4-BE49-F238E27FC236}">
                    <a16:creationId xmlns:a16="http://schemas.microsoft.com/office/drawing/2014/main" id="{E0621DF5-0BFC-41BA-ACC8-434E02643C1A}"/>
                  </a:ext>
                </a:extLst>
              </p:cNvPr>
              <p:cNvGrpSpPr/>
              <p:nvPr/>
            </p:nvGrpSpPr>
            <p:grpSpPr>
              <a:xfrm>
                <a:off x="554038" y="3276576"/>
                <a:ext cx="6080125" cy="1198162"/>
                <a:chOff x="554038" y="1908176"/>
                <a:chExt cx="6080125" cy="1308099"/>
              </a:xfrm>
            </p:grpSpPr>
            <p:sp>
              <p:nvSpPr>
                <p:cNvPr id="16" name="Freeform 6">
                  <a:extLst>
                    <a:ext uri="{FF2B5EF4-FFF2-40B4-BE49-F238E27FC236}">
                      <a16:creationId xmlns:a16="http://schemas.microsoft.com/office/drawing/2014/main" id="{F9F78F89-CC5E-4473-B387-BA6D693FA3EB}"/>
                    </a:ext>
                  </a:extLst>
                </p:cNvPr>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accent5">
                    <a:lumMod val="20000"/>
                    <a:lumOff val="80000"/>
                  </a:schemeClr>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GB" sz="2400" dirty="0">
                    <a:solidFill>
                      <a:schemeClr val="tx2"/>
                    </a:solidFill>
                  </a:endParaRPr>
                </a:p>
              </p:txBody>
            </p:sp>
            <p:sp>
              <p:nvSpPr>
                <p:cNvPr id="17" name="Freeform 7">
                  <a:extLst>
                    <a:ext uri="{FF2B5EF4-FFF2-40B4-BE49-F238E27FC236}">
                      <a16:creationId xmlns:a16="http://schemas.microsoft.com/office/drawing/2014/main" id="{CB07D230-EC81-466F-AE61-D9C932F55D11}"/>
                    </a:ext>
                  </a:extLst>
                </p:cNvPr>
                <p:cNvSpPr>
                  <a:spLocks/>
                </p:cNvSpPr>
                <p:nvPr/>
              </p:nvSpPr>
              <p:spPr bwMode="auto">
                <a:xfrm>
                  <a:off x="1919288" y="1908176"/>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chemeClr val="accent5">
                    <a:lumMod val="75000"/>
                  </a:schemeClr>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GB" sz="2400" dirty="0"/>
                </a:p>
              </p:txBody>
            </p:sp>
          </p:grpSp>
          <p:sp>
            <p:nvSpPr>
              <p:cNvPr id="14" name="Rectangle 13">
                <a:extLst>
                  <a:ext uri="{FF2B5EF4-FFF2-40B4-BE49-F238E27FC236}">
                    <a16:creationId xmlns:a16="http://schemas.microsoft.com/office/drawing/2014/main" id="{A1CBF875-F740-44A2-9EC4-34C12A30D532}"/>
                  </a:ext>
                </a:extLst>
              </p:cNvPr>
              <p:cNvSpPr/>
              <p:nvPr/>
            </p:nvSpPr>
            <p:spPr>
              <a:xfrm>
                <a:off x="660599" y="3626891"/>
                <a:ext cx="1152128" cy="579476"/>
              </a:xfrm>
              <a:prstGeom prst="rect">
                <a:avLst/>
              </a:prstGeom>
              <a:ln>
                <a:noFill/>
              </a:ln>
            </p:spPr>
            <p:txBody>
              <a:bodyPr wrap="square">
                <a:spAutoFit/>
              </a:bodyPr>
              <a:lstStyle/>
              <a:p>
                <a:r>
                  <a:rPr lang="en-GB" sz="2000" b="1" dirty="0">
                    <a:solidFill>
                      <a:schemeClr val="accent5">
                        <a:lumMod val="50000"/>
                      </a:schemeClr>
                    </a:solidFill>
                    <a:latin typeface="Georgia" pitchFamily="18" charset="0"/>
                  </a:rPr>
                  <a:t>Public Sector</a:t>
                </a:r>
                <a:endParaRPr lang="en-GB" sz="2000" dirty="0">
                  <a:solidFill>
                    <a:schemeClr val="accent5">
                      <a:lumMod val="50000"/>
                    </a:schemeClr>
                  </a:solidFill>
                  <a:latin typeface="Georgia" pitchFamily="18" charset="0"/>
                </a:endParaRPr>
              </a:p>
            </p:txBody>
          </p:sp>
        </p:grpSp>
        <p:sp>
          <p:nvSpPr>
            <p:cNvPr id="26" name="Rectangle 25">
              <a:extLst>
                <a:ext uri="{FF2B5EF4-FFF2-40B4-BE49-F238E27FC236}">
                  <a16:creationId xmlns:a16="http://schemas.microsoft.com/office/drawing/2014/main" id="{E21D42F2-8D6B-4AD1-9E13-8357C921248F}"/>
                </a:ext>
              </a:extLst>
            </p:cNvPr>
            <p:cNvSpPr/>
            <p:nvPr/>
          </p:nvSpPr>
          <p:spPr>
            <a:xfrm>
              <a:off x="4133670" y="3953660"/>
              <a:ext cx="3500935" cy="995186"/>
            </a:xfrm>
            <a:prstGeom prst="rect">
              <a:avLst/>
            </a:prstGeom>
          </p:spPr>
          <p:txBody>
            <a:bodyPr wrap="square">
              <a:spAutoFit/>
            </a:bodyPr>
            <a:lstStyle/>
            <a:p>
              <a:pPr marL="233363" lvl="1" indent="-171450">
                <a:spcAft>
                  <a:spcPts val="600"/>
                </a:spcAft>
                <a:buFont typeface="Arial" panose="020B0604020202020204" pitchFamily="34" charset="0"/>
                <a:buChar char="•"/>
              </a:pPr>
              <a:r>
                <a:rPr lang="en-GB" sz="1050" dirty="0">
                  <a:solidFill>
                    <a:schemeClr val="bg1"/>
                  </a:solidFill>
                  <a:latin typeface="+mj-lt"/>
                </a:rPr>
                <a:t>Online electronic seed certification system for National Seed Authorities</a:t>
              </a:r>
            </a:p>
            <a:p>
              <a:pPr marL="233363" lvl="1" indent="-171450">
                <a:spcAft>
                  <a:spcPts val="600"/>
                </a:spcAft>
                <a:buFont typeface="Arial" panose="020B0604020202020204" pitchFamily="34" charset="0"/>
                <a:buChar char="•"/>
              </a:pPr>
              <a:r>
                <a:rPr lang="en-GB" sz="1050" dirty="0">
                  <a:solidFill>
                    <a:schemeClr val="bg1"/>
                  </a:solidFill>
                  <a:latin typeface="+mj-lt"/>
                </a:rPr>
                <a:t>Support accreditation of COMESA Member States to international organizations including ISTA, OECD, and UPOV</a:t>
              </a:r>
            </a:p>
            <a:p>
              <a:pPr marL="233363" lvl="1" indent="-171450">
                <a:spcAft>
                  <a:spcPts val="600"/>
                </a:spcAft>
                <a:buFont typeface="Arial" panose="020B0604020202020204" pitchFamily="34" charset="0"/>
                <a:buChar char="•"/>
              </a:pPr>
              <a:r>
                <a:rPr lang="en-GB" sz="1050" dirty="0">
                  <a:solidFill>
                    <a:schemeClr val="bg1"/>
                  </a:solidFill>
                  <a:latin typeface="+mj-lt"/>
                </a:rPr>
                <a:t>Further implement COMESA Seed Training Programme to include SADC and EAC Regions.</a:t>
              </a:r>
            </a:p>
          </p:txBody>
        </p:sp>
      </p:grpSp>
      <p:grpSp>
        <p:nvGrpSpPr>
          <p:cNvPr id="31" name="Group 30">
            <a:extLst>
              <a:ext uri="{FF2B5EF4-FFF2-40B4-BE49-F238E27FC236}">
                <a16:creationId xmlns:a16="http://schemas.microsoft.com/office/drawing/2014/main" id="{B321CB13-FCAB-45CF-A891-96BA0C30AB88}"/>
              </a:ext>
            </a:extLst>
          </p:cNvPr>
          <p:cNvGrpSpPr/>
          <p:nvPr/>
        </p:nvGrpSpPr>
        <p:grpSpPr>
          <a:xfrm>
            <a:off x="397626" y="5304588"/>
            <a:ext cx="7970998" cy="1457961"/>
            <a:chOff x="1649192" y="5251183"/>
            <a:chExt cx="6080125" cy="1198163"/>
          </a:xfrm>
        </p:grpSpPr>
        <p:grpSp>
          <p:nvGrpSpPr>
            <p:cNvPr id="18" name="Group 17">
              <a:extLst>
                <a:ext uri="{FF2B5EF4-FFF2-40B4-BE49-F238E27FC236}">
                  <a16:creationId xmlns:a16="http://schemas.microsoft.com/office/drawing/2014/main" id="{439E6139-7CD6-4FCA-BC1F-410132C54B4C}"/>
                </a:ext>
              </a:extLst>
            </p:cNvPr>
            <p:cNvGrpSpPr/>
            <p:nvPr/>
          </p:nvGrpSpPr>
          <p:grpSpPr>
            <a:xfrm>
              <a:off x="1649192" y="5251183"/>
              <a:ext cx="6080125" cy="1198163"/>
              <a:chOff x="554038" y="4460421"/>
              <a:chExt cx="6080125" cy="1198163"/>
            </a:xfrm>
          </p:grpSpPr>
          <p:grpSp>
            <p:nvGrpSpPr>
              <p:cNvPr id="19" name="Group 18">
                <a:extLst>
                  <a:ext uri="{FF2B5EF4-FFF2-40B4-BE49-F238E27FC236}">
                    <a16:creationId xmlns:a16="http://schemas.microsoft.com/office/drawing/2014/main" id="{AE354A9C-6144-451C-B803-B4438B242477}"/>
                  </a:ext>
                </a:extLst>
              </p:cNvPr>
              <p:cNvGrpSpPr/>
              <p:nvPr/>
            </p:nvGrpSpPr>
            <p:grpSpPr>
              <a:xfrm>
                <a:off x="554038" y="4460421"/>
                <a:ext cx="6080125" cy="1198163"/>
                <a:chOff x="554038" y="1908175"/>
                <a:chExt cx="6080125" cy="1308100"/>
              </a:xfrm>
            </p:grpSpPr>
            <p:sp>
              <p:nvSpPr>
                <p:cNvPr id="24" name="Freeform 6">
                  <a:extLst>
                    <a:ext uri="{FF2B5EF4-FFF2-40B4-BE49-F238E27FC236}">
                      <a16:creationId xmlns:a16="http://schemas.microsoft.com/office/drawing/2014/main" id="{D273886B-E50A-4854-8E67-5CFDBDD3A6B3}"/>
                    </a:ext>
                  </a:extLst>
                </p:cNvPr>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rgbClr val="CCFFFF"/>
                </a:solidFill>
                <a:ln>
                  <a:solidFill>
                    <a:schemeClr val="bg2">
                      <a:lumMod val="50000"/>
                    </a:schemeClr>
                  </a:solidFill>
                </a:ln>
              </p:spPr>
              <p:txBody>
                <a:bodyPr vert="horz" wrap="square" lIns="91440" tIns="45720" rIns="91440" bIns="45720" numCol="1" anchor="t" anchorCtr="0" compatLnSpc="1">
                  <a:prstTxWarp prst="textNoShape">
                    <a:avLst/>
                  </a:prstTxWarp>
                </a:bodyPr>
                <a:lstStyle/>
                <a:p>
                  <a:endParaRPr lang="en-GB" sz="2400" dirty="0"/>
                </a:p>
              </p:txBody>
            </p:sp>
            <p:sp>
              <p:nvSpPr>
                <p:cNvPr id="25" name="Freeform 7">
                  <a:extLst>
                    <a:ext uri="{FF2B5EF4-FFF2-40B4-BE49-F238E27FC236}">
                      <a16:creationId xmlns:a16="http://schemas.microsoft.com/office/drawing/2014/main" id="{2291AD4E-FE5A-40C8-BF8A-8D24B9BA018D}"/>
                    </a:ext>
                  </a:extLst>
                </p:cNvPr>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008080"/>
                </a:solidFill>
                <a:ln>
                  <a:solidFill>
                    <a:schemeClr val="bg2">
                      <a:lumMod val="50000"/>
                    </a:schemeClr>
                  </a:solidFill>
                </a:ln>
              </p:spPr>
              <p:txBody>
                <a:bodyPr vert="horz" wrap="square" lIns="91440" tIns="45720" rIns="91440" bIns="45720" numCol="1" anchor="t" anchorCtr="0" compatLnSpc="1">
                  <a:prstTxWarp prst="textNoShape">
                    <a:avLst/>
                  </a:prstTxWarp>
                </a:bodyPr>
                <a:lstStyle/>
                <a:p>
                  <a:endParaRPr lang="en-GB" sz="2400" dirty="0"/>
                </a:p>
              </p:txBody>
            </p:sp>
          </p:grpSp>
          <p:sp>
            <p:nvSpPr>
              <p:cNvPr id="21" name="Rectangle 20">
                <a:extLst>
                  <a:ext uri="{FF2B5EF4-FFF2-40B4-BE49-F238E27FC236}">
                    <a16:creationId xmlns:a16="http://schemas.microsoft.com/office/drawing/2014/main" id="{9E5CE8D2-51DF-42A6-B7DC-2B825E1D6A88}"/>
                  </a:ext>
                </a:extLst>
              </p:cNvPr>
              <p:cNvSpPr/>
              <p:nvPr/>
            </p:nvSpPr>
            <p:spPr>
              <a:xfrm>
                <a:off x="660599" y="4810737"/>
                <a:ext cx="1152128" cy="581746"/>
              </a:xfrm>
              <a:prstGeom prst="rect">
                <a:avLst/>
              </a:prstGeom>
              <a:ln>
                <a:noFill/>
              </a:ln>
            </p:spPr>
            <p:txBody>
              <a:bodyPr wrap="square">
                <a:spAutoFit/>
              </a:bodyPr>
              <a:lstStyle/>
              <a:p>
                <a:r>
                  <a:rPr lang="en-GB" sz="2000" b="1" dirty="0">
                    <a:solidFill>
                      <a:srgbClr val="006666"/>
                    </a:solidFill>
                    <a:latin typeface="Georgia" pitchFamily="18" charset="0"/>
                  </a:rPr>
                  <a:t>Public- Private</a:t>
                </a:r>
                <a:endParaRPr lang="en-GB" sz="2000" dirty="0">
                  <a:solidFill>
                    <a:srgbClr val="006666"/>
                  </a:solidFill>
                  <a:latin typeface="Georgia" pitchFamily="18" charset="0"/>
                </a:endParaRPr>
              </a:p>
            </p:txBody>
          </p:sp>
        </p:grpSp>
        <p:sp>
          <p:nvSpPr>
            <p:cNvPr id="29" name="Rectangle 28">
              <a:extLst>
                <a:ext uri="{FF2B5EF4-FFF2-40B4-BE49-F238E27FC236}">
                  <a16:creationId xmlns:a16="http://schemas.microsoft.com/office/drawing/2014/main" id="{929AC4CC-E4A8-47BB-B49E-B14742FD0923}"/>
                </a:ext>
              </a:extLst>
            </p:cNvPr>
            <p:cNvSpPr/>
            <p:nvPr/>
          </p:nvSpPr>
          <p:spPr>
            <a:xfrm>
              <a:off x="4095742" y="5392829"/>
              <a:ext cx="3615926" cy="999085"/>
            </a:xfrm>
            <a:prstGeom prst="rect">
              <a:avLst/>
            </a:prstGeom>
            <a:ln>
              <a:noFill/>
            </a:ln>
          </p:spPr>
          <p:txBody>
            <a:bodyPr wrap="square">
              <a:spAutoFit/>
            </a:bodyPr>
            <a:lstStyle/>
            <a:p>
              <a:pPr marL="233363" lvl="1" indent="-171450">
                <a:spcAft>
                  <a:spcPts val="600"/>
                </a:spcAft>
                <a:buFont typeface="Arial" panose="020B0604020202020204" pitchFamily="34" charset="0"/>
                <a:buChar char="•"/>
              </a:pPr>
              <a:r>
                <a:rPr lang="en-GB" sz="1050" dirty="0">
                  <a:solidFill>
                    <a:schemeClr val="bg1"/>
                  </a:solidFill>
                  <a:latin typeface="+mj-lt"/>
                </a:rPr>
                <a:t>Support COMESA’s “borderless” plant health inspections within bilateral agreements</a:t>
              </a:r>
            </a:p>
            <a:p>
              <a:pPr marL="233363" lvl="1" indent="-171450">
                <a:spcAft>
                  <a:spcPts val="600"/>
                </a:spcAft>
                <a:buFont typeface="Arial" panose="020B0604020202020204" pitchFamily="34" charset="0"/>
                <a:buChar char="•"/>
              </a:pPr>
              <a:r>
                <a:rPr lang="en-GB" sz="1050" dirty="0">
                  <a:solidFill>
                    <a:schemeClr val="bg1"/>
                  </a:solidFill>
                  <a:latin typeface="+mj-lt"/>
                </a:rPr>
                <a:t>Produce COMESA SEED System Manuals for seed inspectors, analyst and seed companies</a:t>
              </a:r>
            </a:p>
            <a:p>
              <a:pPr marL="233363" lvl="1" indent="-171450">
                <a:spcAft>
                  <a:spcPts val="600"/>
                </a:spcAft>
                <a:buFont typeface="Arial" panose="020B0604020202020204" pitchFamily="34" charset="0"/>
                <a:buChar char="•"/>
              </a:pPr>
              <a:r>
                <a:rPr lang="en-GB" sz="1050" dirty="0">
                  <a:solidFill>
                    <a:schemeClr val="bg1"/>
                  </a:solidFill>
                  <a:latin typeface="+mj-lt"/>
                </a:rPr>
                <a:t>Support Harmonization of COMESA PVP in line with existing PVP in SADC, EAC, and ARIPO</a:t>
              </a:r>
            </a:p>
          </p:txBody>
        </p:sp>
      </p:grpSp>
    </p:spTree>
    <p:extLst>
      <p:ext uri="{BB962C8B-B14F-4D97-AF65-F5344CB8AC3E}">
        <p14:creationId xmlns:p14="http://schemas.microsoft.com/office/powerpoint/2010/main" val="326808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58F7-1232-4105-84DA-01D0CF0D3720}"/>
              </a:ext>
            </a:extLst>
          </p:cNvPr>
          <p:cNvSpPr>
            <a:spLocks noGrp="1"/>
          </p:cNvSpPr>
          <p:nvPr>
            <p:ph type="title"/>
          </p:nvPr>
        </p:nvSpPr>
        <p:spPr/>
        <p:txBody>
          <a:bodyPr>
            <a:normAutofit fontScale="90000"/>
          </a:bodyPr>
          <a:lstStyle/>
          <a:p>
            <a:r>
              <a:rPr lang="en-US" dirty="0"/>
              <a:t>Variety Release and Registration Requirements </a:t>
            </a:r>
          </a:p>
        </p:txBody>
      </p:sp>
      <p:pic>
        <p:nvPicPr>
          <p:cNvPr id="6" name="Content Placeholder 5" descr="A screenshot of a cell phone&#10;&#10;Description automatically generated">
            <a:extLst>
              <a:ext uri="{FF2B5EF4-FFF2-40B4-BE49-F238E27FC236}">
                <a16:creationId xmlns:a16="http://schemas.microsoft.com/office/drawing/2014/main" id="{56368758-47A3-4530-B568-699C22AE764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899" t="3281"/>
          <a:stretch/>
        </p:blipFill>
        <p:spPr>
          <a:xfrm>
            <a:off x="767443" y="2391379"/>
            <a:ext cx="7860844" cy="3874483"/>
          </a:xfrm>
        </p:spPr>
      </p:pic>
    </p:spTree>
    <p:extLst>
      <p:ext uri="{BB962C8B-B14F-4D97-AF65-F5344CB8AC3E}">
        <p14:creationId xmlns:p14="http://schemas.microsoft.com/office/powerpoint/2010/main" val="3283578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B181-755D-4407-8B0A-6A39EB8A11B0}"/>
              </a:ext>
            </a:extLst>
          </p:cNvPr>
          <p:cNvSpPr>
            <a:spLocks noGrp="1"/>
          </p:cNvSpPr>
          <p:nvPr>
            <p:ph type="title"/>
          </p:nvPr>
        </p:nvSpPr>
        <p:spPr/>
        <p:txBody>
          <a:bodyPr>
            <a:normAutofit fontScale="90000"/>
          </a:bodyPr>
          <a:lstStyle/>
          <a:p>
            <a:r>
              <a:rPr lang="en-US" dirty="0"/>
              <a:t>Application Process for Registration in the COMESA Variety Catalogue</a:t>
            </a:r>
          </a:p>
        </p:txBody>
      </p:sp>
      <p:pic>
        <p:nvPicPr>
          <p:cNvPr id="5" name="Content Placeholder 4" descr="A close up of a piece of paper&#10;&#10;Description automatically generated">
            <a:extLst>
              <a:ext uri="{FF2B5EF4-FFF2-40B4-BE49-F238E27FC236}">
                <a16:creationId xmlns:a16="http://schemas.microsoft.com/office/drawing/2014/main" id="{D2626D5F-F015-4610-ADEA-3FF0A07B14E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258"/>
          <a:stretch/>
        </p:blipFill>
        <p:spPr>
          <a:xfrm>
            <a:off x="216013" y="2574472"/>
            <a:ext cx="8508888" cy="3660008"/>
          </a:xfrm>
        </p:spPr>
      </p:pic>
    </p:spTree>
    <p:extLst>
      <p:ext uri="{BB962C8B-B14F-4D97-AF65-F5344CB8AC3E}">
        <p14:creationId xmlns:p14="http://schemas.microsoft.com/office/powerpoint/2010/main" val="295312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7E16-CC32-4253-A32A-6F04101E0A0E}"/>
              </a:ext>
            </a:extLst>
          </p:cNvPr>
          <p:cNvSpPr>
            <a:spLocks noGrp="1"/>
          </p:cNvSpPr>
          <p:nvPr>
            <p:ph type="title"/>
          </p:nvPr>
        </p:nvSpPr>
        <p:spPr/>
        <p:txBody>
          <a:bodyPr/>
          <a:lstStyle/>
          <a:p>
            <a:r>
              <a:rPr lang="en-US" dirty="0"/>
              <a:t>Seed Certification in COMESA</a:t>
            </a:r>
          </a:p>
        </p:txBody>
      </p:sp>
      <p:sp>
        <p:nvSpPr>
          <p:cNvPr id="3" name="Content Placeholder 2">
            <a:extLst>
              <a:ext uri="{FF2B5EF4-FFF2-40B4-BE49-F238E27FC236}">
                <a16:creationId xmlns:a16="http://schemas.microsoft.com/office/drawing/2014/main" id="{C66C989D-C6D7-46BC-8D46-2C0FA23F5B3B}"/>
              </a:ext>
            </a:extLst>
          </p:cNvPr>
          <p:cNvSpPr>
            <a:spLocks noGrp="1"/>
          </p:cNvSpPr>
          <p:nvPr>
            <p:ph idx="1"/>
          </p:nvPr>
        </p:nvSpPr>
        <p:spPr>
          <a:xfrm>
            <a:off x="1114424" y="2595564"/>
            <a:ext cx="7610476" cy="3670767"/>
          </a:xfrm>
        </p:spPr>
        <p:txBody>
          <a:bodyPr>
            <a:normAutofit fontScale="92500" lnSpcReduction="20000"/>
          </a:bodyPr>
          <a:lstStyle/>
          <a:p>
            <a:r>
              <a:rPr lang="en-US" sz="1400" dirty="0"/>
              <a:t>Certification and labeling requirements are outlined in Chapter 3 of the COMESA Harmonized Seed Trade Regulations</a:t>
            </a:r>
          </a:p>
          <a:p>
            <a:r>
              <a:rPr lang="en-US" sz="1400" dirty="0"/>
              <a:t>Seed certification refers to the process “</a:t>
            </a:r>
            <a:r>
              <a:rPr lang="en-US" sz="1400" b="1" dirty="0"/>
              <a:t>of ensuring that seed offered for sale meets minimum requirements of field and laboratory regulatory standards</a:t>
            </a:r>
            <a:r>
              <a:rPr lang="en-US" sz="1400" dirty="0"/>
              <a:t>” </a:t>
            </a:r>
          </a:p>
          <a:p>
            <a:r>
              <a:rPr lang="en-US" sz="1400" dirty="0"/>
              <a:t>COMESA establishes four different, </a:t>
            </a:r>
            <a:r>
              <a:rPr lang="en-US" sz="1400" b="1" dirty="0"/>
              <a:t>OECD aligned seed </a:t>
            </a:r>
            <a:r>
              <a:rPr lang="en-US" sz="1400" dirty="0"/>
              <a:t>classes: </a:t>
            </a:r>
          </a:p>
          <a:p>
            <a:pPr lvl="1"/>
            <a:r>
              <a:rPr lang="en-US" sz="1200" dirty="0"/>
              <a:t>pre-basic seed, </a:t>
            </a:r>
          </a:p>
          <a:p>
            <a:pPr lvl="1"/>
            <a:r>
              <a:rPr lang="en-US" sz="1200" dirty="0"/>
              <a:t>basic seed, </a:t>
            </a:r>
          </a:p>
          <a:p>
            <a:pPr lvl="1"/>
            <a:r>
              <a:rPr lang="en-US" sz="1200" dirty="0"/>
              <a:t>first generation certified seed, and </a:t>
            </a:r>
          </a:p>
          <a:p>
            <a:pPr lvl="1"/>
            <a:r>
              <a:rPr lang="en-US" sz="1200" dirty="0"/>
              <a:t>second-generation certified seed</a:t>
            </a:r>
          </a:p>
          <a:p>
            <a:r>
              <a:rPr lang="en-US" sz="1400" dirty="0"/>
              <a:t>Most of the seed certification requirements set out in the COMESA Harmonized Seed Trade Regulations are </a:t>
            </a:r>
            <a:r>
              <a:rPr lang="en-US" sz="1400" b="1" dirty="0"/>
              <a:t>minimum standards</a:t>
            </a:r>
          </a:p>
          <a:p>
            <a:r>
              <a:rPr lang="en-US" sz="1400" dirty="0"/>
              <a:t>The COMESA seed labels and certificates have not yet been rolled out, but samples have been presented to the COMESA Member States whose national seed systems are viewed as fully aligned with COMESA</a:t>
            </a:r>
          </a:p>
        </p:txBody>
      </p:sp>
    </p:spTree>
    <p:extLst>
      <p:ext uri="{BB962C8B-B14F-4D97-AF65-F5344CB8AC3E}">
        <p14:creationId xmlns:p14="http://schemas.microsoft.com/office/powerpoint/2010/main" val="166439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C4C8-F79D-4E76-8D91-701E6030EF9D}"/>
              </a:ext>
            </a:extLst>
          </p:cNvPr>
          <p:cNvSpPr>
            <a:spLocks noGrp="1"/>
          </p:cNvSpPr>
          <p:nvPr>
            <p:ph type="title"/>
          </p:nvPr>
        </p:nvSpPr>
        <p:spPr/>
        <p:txBody>
          <a:bodyPr/>
          <a:lstStyle/>
          <a:p>
            <a:r>
              <a:rPr lang="en-US" dirty="0"/>
              <a:t>Cross Border Trade in COMESA</a:t>
            </a:r>
          </a:p>
        </p:txBody>
      </p:sp>
      <p:sp>
        <p:nvSpPr>
          <p:cNvPr id="3" name="Content Placeholder 2">
            <a:extLst>
              <a:ext uri="{FF2B5EF4-FFF2-40B4-BE49-F238E27FC236}">
                <a16:creationId xmlns:a16="http://schemas.microsoft.com/office/drawing/2014/main" id="{BFF9D5DA-0CBC-491D-94D3-1EEB30FFA75A}"/>
              </a:ext>
            </a:extLst>
          </p:cNvPr>
          <p:cNvSpPr>
            <a:spLocks noGrp="1"/>
          </p:cNvSpPr>
          <p:nvPr>
            <p:ph idx="1"/>
          </p:nvPr>
        </p:nvSpPr>
        <p:spPr/>
        <p:txBody>
          <a:bodyPr>
            <a:normAutofit fontScale="85000" lnSpcReduction="20000"/>
          </a:bodyPr>
          <a:lstStyle/>
          <a:p>
            <a:r>
              <a:rPr lang="en-US" dirty="0"/>
              <a:t>Quarantine and phytosanitary requirements set out in Chapter 5 of COMESA Harmonized Seed Trade Regulations </a:t>
            </a:r>
          </a:p>
          <a:p>
            <a:r>
              <a:rPr lang="en-US" dirty="0"/>
              <a:t>Quarantine and border testing can present significant </a:t>
            </a:r>
            <a:r>
              <a:rPr lang="en-US" b="1" dirty="0"/>
              <a:t>non-tariff challenges </a:t>
            </a:r>
            <a:r>
              <a:rPr lang="en-US" dirty="0"/>
              <a:t>if not conducted in a way that conforms to good practices</a:t>
            </a:r>
          </a:p>
          <a:p>
            <a:pPr lvl="1"/>
            <a:r>
              <a:rPr lang="en-US" dirty="0"/>
              <a:t>One main objectives of COMSHIP is to reduce these barriers</a:t>
            </a:r>
          </a:p>
          <a:p>
            <a:r>
              <a:rPr lang="en-US" dirty="0"/>
              <a:t>Generally, three forms must accompany seed lots destined for import/export from COMESA Member States and for movement within COMESA Member States:</a:t>
            </a:r>
          </a:p>
          <a:p>
            <a:pPr lvl="1"/>
            <a:r>
              <a:rPr lang="en-US" dirty="0"/>
              <a:t>The </a:t>
            </a:r>
            <a:r>
              <a:rPr lang="en-US" b="1" dirty="0"/>
              <a:t>Seed Testing Certificate</a:t>
            </a:r>
            <a:endParaRPr lang="en-US" dirty="0"/>
          </a:p>
          <a:p>
            <a:pPr lvl="1"/>
            <a:r>
              <a:rPr lang="en-US" dirty="0"/>
              <a:t>Seed Imported by Member States must have a </a:t>
            </a:r>
            <a:r>
              <a:rPr lang="en-US" b="1" dirty="0"/>
              <a:t>Plant Import Permit</a:t>
            </a:r>
          </a:p>
          <a:p>
            <a:pPr lvl="1"/>
            <a:r>
              <a:rPr lang="en-US" dirty="0"/>
              <a:t>All seed exported by Member States must be issued a </a:t>
            </a:r>
            <a:r>
              <a:rPr lang="en-US" b="1" dirty="0"/>
              <a:t>Phytosanitary Certificate</a:t>
            </a:r>
            <a:r>
              <a:rPr lang="en-US" dirty="0"/>
              <a:t> </a:t>
            </a:r>
          </a:p>
        </p:txBody>
      </p:sp>
    </p:spTree>
    <p:extLst>
      <p:ext uri="{BB962C8B-B14F-4D97-AF65-F5344CB8AC3E}">
        <p14:creationId xmlns:p14="http://schemas.microsoft.com/office/powerpoint/2010/main" val="401170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C4C8-F79D-4E76-8D91-701E6030EF9D}"/>
              </a:ext>
            </a:extLst>
          </p:cNvPr>
          <p:cNvSpPr>
            <a:spLocks noGrp="1"/>
          </p:cNvSpPr>
          <p:nvPr>
            <p:ph type="title"/>
          </p:nvPr>
        </p:nvSpPr>
        <p:spPr/>
        <p:txBody>
          <a:bodyPr/>
          <a:lstStyle/>
          <a:p>
            <a:r>
              <a:rPr lang="en-US" dirty="0"/>
              <a:t>Cross Border Trade in COMESA</a:t>
            </a:r>
          </a:p>
        </p:txBody>
      </p:sp>
      <p:sp>
        <p:nvSpPr>
          <p:cNvPr id="3" name="Content Placeholder 2">
            <a:extLst>
              <a:ext uri="{FF2B5EF4-FFF2-40B4-BE49-F238E27FC236}">
                <a16:creationId xmlns:a16="http://schemas.microsoft.com/office/drawing/2014/main" id="{BFF9D5DA-0CBC-491D-94D3-1EEB30FFA75A}"/>
              </a:ext>
            </a:extLst>
          </p:cNvPr>
          <p:cNvSpPr>
            <a:spLocks noGrp="1"/>
          </p:cNvSpPr>
          <p:nvPr>
            <p:ph idx="1"/>
          </p:nvPr>
        </p:nvSpPr>
        <p:spPr/>
        <p:txBody>
          <a:bodyPr>
            <a:normAutofit fontScale="85000" lnSpcReduction="20000"/>
          </a:bodyPr>
          <a:lstStyle/>
          <a:p>
            <a:r>
              <a:rPr lang="en-US" dirty="0"/>
              <a:t>Quarantine and phytosanitary requirements set out in Chapter 5 of COMESA Harmonized Seed Trade Regulations </a:t>
            </a:r>
          </a:p>
          <a:p>
            <a:r>
              <a:rPr lang="en-US" dirty="0"/>
              <a:t>Quarantine and border testing can present significant </a:t>
            </a:r>
            <a:r>
              <a:rPr lang="en-US" b="1" dirty="0"/>
              <a:t>non-tariff challenges </a:t>
            </a:r>
            <a:r>
              <a:rPr lang="en-US" dirty="0"/>
              <a:t>if not conducted in a way that conforms to good practices</a:t>
            </a:r>
          </a:p>
          <a:p>
            <a:pPr lvl="1"/>
            <a:r>
              <a:rPr lang="en-US" dirty="0"/>
              <a:t>Addressing these issues is a main objective of COMSHIP</a:t>
            </a:r>
          </a:p>
          <a:p>
            <a:r>
              <a:rPr lang="en-US" dirty="0"/>
              <a:t>Generally, three forms must accompany seed lots destined for import/export from COMESA Member States and for movement within COMESA Member States:</a:t>
            </a:r>
          </a:p>
          <a:p>
            <a:pPr lvl="1"/>
            <a:r>
              <a:rPr lang="en-US" dirty="0"/>
              <a:t>The </a:t>
            </a:r>
            <a:r>
              <a:rPr lang="en-US" b="1" dirty="0"/>
              <a:t>Seed Testing Certificate</a:t>
            </a:r>
            <a:endParaRPr lang="en-US" dirty="0"/>
          </a:p>
          <a:p>
            <a:pPr lvl="1"/>
            <a:r>
              <a:rPr lang="en-US" dirty="0"/>
              <a:t>Seed Imported by Member States must have a </a:t>
            </a:r>
            <a:r>
              <a:rPr lang="en-US" b="1" dirty="0"/>
              <a:t>Plant Import Permit</a:t>
            </a:r>
          </a:p>
          <a:p>
            <a:pPr lvl="1"/>
            <a:r>
              <a:rPr lang="en-US" dirty="0"/>
              <a:t>All seed exported by Member States must be issued a </a:t>
            </a:r>
            <a:r>
              <a:rPr lang="en-US" b="1" dirty="0"/>
              <a:t>Phytosanitary Certificate</a:t>
            </a:r>
            <a:r>
              <a:rPr lang="en-US" dirty="0"/>
              <a:t> </a:t>
            </a:r>
          </a:p>
        </p:txBody>
      </p:sp>
    </p:spTree>
    <p:extLst>
      <p:ext uri="{BB962C8B-B14F-4D97-AF65-F5344CB8AC3E}">
        <p14:creationId xmlns:p14="http://schemas.microsoft.com/office/powerpoint/2010/main" val="1516496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normAutofit fontScale="92500" lnSpcReduction="10000"/>
          </a:bodyPr>
          <a:lstStyle/>
          <a:p>
            <a:r>
              <a:rPr lang="en-US" dirty="0"/>
              <a:t>Katrin Kuhlmann, President and Founder, New Markets Lab (</a:t>
            </a:r>
            <a:r>
              <a:rPr lang="en-US" dirty="0">
                <a:hlinkClick r:id="rId3"/>
              </a:rPr>
              <a:t>kkuhlmann@newmarketslab.org</a:t>
            </a:r>
            <a:r>
              <a:rPr lang="en-US" dirty="0"/>
              <a:t>)</a:t>
            </a:r>
          </a:p>
          <a:p>
            <a:pPr lvl="1"/>
            <a:r>
              <a:rPr lang="en-US" dirty="0"/>
              <a:t>NML Senior Legal Fellow in East Africa Adron Nalinya Naggayi (</a:t>
            </a:r>
            <a:r>
              <a:rPr lang="en-US" dirty="0">
                <a:hlinkClick r:id="rId4"/>
              </a:rPr>
              <a:t>analinya@newmarketslab.org</a:t>
            </a:r>
            <a:r>
              <a:rPr lang="en-US" dirty="0"/>
              <a:t>)</a:t>
            </a:r>
          </a:p>
          <a:p>
            <a:pPr lvl="1"/>
            <a:r>
              <a:rPr lang="en-US" dirty="0"/>
              <a:t>NML Senior Legal Fellow Ana Garces (</a:t>
            </a:r>
            <a:r>
              <a:rPr lang="en-US" dirty="0">
                <a:hlinkClick r:id="rId5"/>
              </a:rPr>
              <a:t>agarces@newmarketslab.org</a:t>
            </a:r>
            <a:r>
              <a:rPr lang="en-US" dirty="0"/>
              <a:t>)</a:t>
            </a:r>
          </a:p>
          <a:p>
            <a:pPr lvl="1"/>
            <a:r>
              <a:rPr lang="en-US" dirty="0"/>
              <a:t>NML Senior Legal Fellow Megan Glaub (</a:t>
            </a:r>
            <a:r>
              <a:rPr lang="en-US" dirty="0">
                <a:hlinkClick r:id="rId6"/>
              </a:rPr>
              <a:t>mglaub@newmarketslab.org</a:t>
            </a:r>
            <a:r>
              <a:rPr lang="en-US" dirty="0"/>
              <a:t>) </a:t>
            </a:r>
          </a:p>
          <a:p>
            <a:pPr lvl="1"/>
            <a:endParaRPr lang="en-US" dirty="0"/>
          </a:p>
          <a:p>
            <a:r>
              <a:rPr lang="en-US" dirty="0"/>
              <a:t>For additional information, please email us at </a:t>
            </a:r>
            <a:r>
              <a:rPr lang="en-US" dirty="0">
                <a:hlinkClick r:id="rId7"/>
              </a:rPr>
              <a:t>mail@newmarketslab.org</a:t>
            </a:r>
            <a:r>
              <a:rPr lang="en-US" dirty="0"/>
              <a:t> or visit our website at </a:t>
            </a:r>
            <a:r>
              <a:rPr lang="en-US" dirty="0">
                <a:hlinkClick r:id="rId8"/>
              </a:rPr>
              <a:t>www.newmarketslab.org</a:t>
            </a:r>
            <a:r>
              <a:rPr lang="en-US" dirty="0"/>
              <a:t> </a:t>
            </a:r>
          </a:p>
          <a:p>
            <a:pPr marL="0" indent="0">
              <a:buNone/>
            </a:pPr>
            <a:endParaRPr lang="en-US" dirty="0"/>
          </a:p>
        </p:txBody>
      </p:sp>
    </p:spTree>
    <p:extLst>
      <p:ext uri="{BB962C8B-B14F-4D97-AF65-F5344CB8AC3E}">
        <p14:creationId xmlns:p14="http://schemas.microsoft.com/office/powerpoint/2010/main" val="332469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Markets Lab</a:t>
            </a:r>
          </a:p>
        </p:txBody>
      </p:sp>
      <p:pic>
        <p:nvPicPr>
          <p:cNvPr id="5" name="Picture 4" descr="IMG_2352.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38483" y="2038256"/>
            <a:ext cx="3575330" cy="4631485"/>
          </a:xfrm>
          <a:prstGeom prst="rect">
            <a:avLst/>
          </a:prstGeom>
        </p:spPr>
      </p:pic>
      <p:sp>
        <p:nvSpPr>
          <p:cNvPr id="7" name="Content Placeholder 2">
            <a:extLst>
              <a:ext uri="{FF2B5EF4-FFF2-40B4-BE49-F238E27FC236}">
                <a16:creationId xmlns:a16="http://schemas.microsoft.com/office/drawing/2014/main" id="{4FA64B16-E0CB-42B7-B12B-8663D386E601}"/>
              </a:ext>
            </a:extLst>
          </p:cNvPr>
          <p:cNvSpPr>
            <a:spLocks noGrp="1"/>
          </p:cNvSpPr>
          <p:nvPr>
            <p:ph idx="1"/>
          </p:nvPr>
        </p:nvSpPr>
        <p:spPr>
          <a:xfrm>
            <a:off x="125413" y="2155825"/>
            <a:ext cx="5097462" cy="4702175"/>
          </a:xfrm>
        </p:spPr>
        <p:txBody>
          <a:bodyPr>
            <a:noAutofit/>
          </a:bodyPr>
          <a:lstStyle/>
          <a:p>
            <a:r>
              <a:rPr lang="en-US" sz="1200" dirty="0">
                <a:solidFill>
                  <a:schemeClr val="tx1"/>
                </a:solidFill>
              </a:rPr>
              <a:t>Non-profit </a:t>
            </a:r>
            <a:r>
              <a:rPr lang="en-US" sz="1200" b="1" dirty="0">
                <a:solidFill>
                  <a:schemeClr val="tx1"/>
                </a:solidFill>
              </a:rPr>
              <a:t>center for law and development</a:t>
            </a:r>
            <a:r>
              <a:rPr lang="en-US" sz="1200" dirty="0">
                <a:solidFill>
                  <a:schemeClr val="tx1"/>
                </a:solidFill>
              </a:rPr>
              <a:t> that houses comparative expertise and an international team of lawyers focused on </a:t>
            </a:r>
            <a:r>
              <a:rPr lang="en-US" sz="1200" b="1" dirty="0">
                <a:solidFill>
                  <a:schemeClr val="tx1"/>
                </a:solidFill>
              </a:rPr>
              <a:t>leveraging law and regulation as a tool for sustainable economic development</a:t>
            </a:r>
            <a:r>
              <a:rPr lang="en-US" sz="1200" dirty="0">
                <a:solidFill>
                  <a:schemeClr val="tx1"/>
                </a:solidFill>
              </a:rPr>
              <a:t> and providing thought leadership and legal capacity in an evolving global market </a:t>
            </a:r>
          </a:p>
          <a:p>
            <a:r>
              <a:rPr lang="en-US" sz="1200" dirty="0">
                <a:solidFill>
                  <a:schemeClr val="tx1"/>
                </a:solidFill>
              </a:rPr>
              <a:t>House an </a:t>
            </a:r>
            <a:r>
              <a:rPr lang="en-US" sz="1200" b="1" dirty="0">
                <a:solidFill>
                  <a:schemeClr val="tx1"/>
                </a:solidFill>
              </a:rPr>
              <a:t>innovative set of legal and regulatory tools</a:t>
            </a:r>
            <a:endParaRPr lang="en-US" sz="1200" dirty="0">
              <a:solidFill>
                <a:schemeClr val="tx1"/>
              </a:solidFill>
            </a:endParaRPr>
          </a:p>
          <a:p>
            <a:pPr lvl="1"/>
            <a:r>
              <a:rPr lang="en-US" sz="1200" dirty="0">
                <a:solidFill>
                  <a:schemeClr val="tx1"/>
                </a:solidFill>
              </a:rPr>
              <a:t>Benchmark national systems against international rules and good regulatory practices</a:t>
            </a:r>
          </a:p>
          <a:p>
            <a:pPr lvl="1"/>
            <a:r>
              <a:rPr lang="en-US" sz="1200" dirty="0">
                <a:solidFill>
                  <a:schemeClr val="tx1"/>
                </a:solidFill>
              </a:rPr>
              <a:t>Highlight regulatory tradeoffs and options that will result in improvements in implementation</a:t>
            </a:r>
          </a:p>
          <a:p>
            <a:pPr lvl="1"/>
            <a:r>
              <a:rPr lang="en-US" sz="1200" dirty="0">
                <a:solidFill>
                  <a:schemeClr val="tx1"/>
                </a:solidFill>
              </a:rPr>
              <a:t>Use scenario-based planning to customize reform efforts</a:t>
            </a:r>
          </a:p>
          <a:p>
            <a:r>
              <a:rPr lang="en-US" sz="1200" dirty="0"/>
              <a:t>NML works to </a:t>
            </a:r>
            <a:r>
              <a:rPr lang="en-US" sz="1200" b="1" dirty="0"/>
              <a:t>build legal capacity </a:t>
            </a:r>
            <a:r>
              <a:rPr lang="en-US" sz="1200" dirty="0"/>
              <a:t>through our legal tools, stakeholder consultations, ongoing partnerships, and scenario-based regulatory models </a:t>
            </a:r>
          </a:p>
          <a:p>
            <a:pPr lvl="1"/>
            <a:r>
              <a:rPr lang="en-US" sz="1200" dirty="0"/>
              <a:t>Improve the design and implementation of economic laws and regulations, </a:t>
            </a:r>
          </a:p>
          <a:p>
            <a:pPr lvl="1"/>
            <a:r>
              <a:rPr lang="en-US" sz="1200" dirty="0"/>
              <a:t>Address regulatory bottlenecks as they arise</a:t>
            </a:r>
          </a:p>
          <a:p>
            <a:pPr lvl="1"/>
            <a:r>
              <a:rPr lang="en-US" sz="1200" dirty="0"/>
              <a:t>Support local efforts to strengthen the feedback loop between regulators and local communities</a:t>
            </a:r>
          </a:p>
        </p:txBody>
      </p:sp>
    </p:spTree>
    <p:extLst>
      <p:ext uri="{BB962C8B-B14F-4D97-AF65-F5344CB8AC3E}">
        <p14:creationId xmlns:p14="http://schemas.microsoft.com/office/powerpoint/2010/main" val="205592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NML’s Regulatory Toolkit </a:t>
            </a:r>
          </a:p>
        </p:txBody>
      </p:sp>
      <p:pic>
        <p:nvPicPr>
          <p:cNvPr id="2081" name="Picture 11">
            <a:extLst>
              <a:ext uri="{FF2B5EF4-FFF2-40B4-BE49-F238E27FC236}">
                <a16:creationId xmlns:a16="http://schemas.microsoft.com/office/drawing/2014/main" id="{1D019265-CBA8-4140-8527-B4BA3CFBF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28" r="62627" b="18259"/>
          <a:stretch/>
        </p:blipFill>
        <p:spPr bwMode="auto">
          <a:xfrm>
            <a:off x="1488037" y="2265742"/>
            <a:ext cx="6516710" cy="4100371"/>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 Box 2">
            <a:extLst>
              <a:ext uri="{FF2B5EF4-FFF2-40B4-BE49-F238E27FC236}">
                <a16:creationId xmlns:a16="http://schemas.microsoft.com/office/drawing/2014/main" id="{BF9AA565-30FD-44E5-B0D7-38ACA3597DDC}"/>
              </a:ext>
            </a:extLst>
          </p:cNvPr>
          <p:cNvSpPr txBox="1">
            <a:spLocks noChangeArrowheads="1"/>
          </p:cNvSpPr>
          <p:nvPr/>
        </p:nvSpPr>
        <p:spPr bwMode="auto">
          <a:xfrm>
            <a:off x="5762250" y="4057539"/>
            <a:ext cx="1547812" cy="696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152352"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ea typeface="Century Gothic" charset="0"/>
                <a:cs typeface="Century Gothic" charset="0"/>
              </a:rPr>
              <a:t>Test Cases/Case Studies</a:t>
            </a:r>
            <a:endParaRPr kumimoji="0" lang="en-US" altLang="en-US" sz="1400" b="0" i="0" u="none" strike="noStrike" cap="none" normalizeH="0" baseline="0" dirty="0">
              <a:ln>
                <a:noFill/>
              </a:ln>
              <a:effectLst/>
              <a:ea typeface="Century Gothic" charset="0"/>
              <a:cs typeface="Century Gothic" charset="0"/>
            </a:endParaRPr>
          </a:p>
        </p:txBody>
      </p:sp>
      <p:sp>
        <p:nvSpPr>
          <p:cNvPr id="28" name="Text Box 28">
            <a:extLst>
              <a:ext uri="{FF2B5EF4-FFF2-40B4-BE49-F238E27FC236}">
                <a16:creationId xmlns:a16="http://schemas.microsoft.com/office/drawing/2014/main" id="{EAD10477-40D4-4260-AF40-FA7AAD656B30}"/>
              </a:ext>
            </a:extLst>
          </p:cNvPr>
          <p:cNvSpPr txBox="1">
            <a:spLocks noChangeArrowheads="1"/>
          </p:cNvSpPr>
          <p:nvPr/>
        </p:nvSpPr>
        <p:spPr bwMode="auto">
          <a:xfrm>
            <a:off x="5762250" y="3014480"/>
            <a:ext cx="165417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bmk="_Hlk498005864">
                <a:ea typeface="Calibri" panose="020F0502020204030204" pitchFamily="34" charset="0"/>
                <a:cs typeface="Times New Roman" panose="02020603050405020304" pitchFamily="18" charset="0"/>
              </a:rPr>
              <a:t>Legal &amp; Regulatory Guides</a:t>
            </a:r>
            <a:endParaRPr kumimoji="0" lang="en-US" altLang="en-US" sz="1400" b="0" i="0" u="none" strike="noStrike" cap="none" normalizeH="0" baseline="0" dirty="0">
              <a:ln>
                <a:noFill/>
              </a:ln>
              <a:effectLst/>
            </a:endParaRPr>
          </a:p>
        </p:txBody>
      </p:sp>
      <p:sp>
        <p:nvSpPr>
          <p:cNvPr id="29" name="Text Box 32">
            <a:extLst>
              <a:ext uri="{FF2B5EF4-FFF2-40B4-BE49-F238E27FC236}">
                <a16:creationId xmlns:a16="http://schemas.microsoft.com/office/drawing/2014/main" id="{DAF658F9-C80E-425B-9D8B-05CC60EB2AAC}"/>
              </a:ext>
            </a:extLst>
          </p:cNvPr>
          <p:cNvSpPr txBox="1">
            <a:spLocks noChangeArrowheads="1"/>
          </p:cNvSpPr>
          <p:nvPr/>
        </p:nvSpPr>
        <p:spPr bwMode="auto">
          <a:xfrm>
            <a:off x="1669133" y="5264163"/>
            <a:ext cx="1260673" cy="65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Regulatory</a:t>
            </a:r>
            <a:r>
              <a:rPr kumimoji="0" lang="en-US" altLang="en-US" sz="1500" b="1" i="0" u="none" strike="noStrike" cap="none" normalizeH="0" dirty="0">
                <a:ln>
                  <a:noFill/>
                </a:ln>
                <a:solidFill>
                  <a:schemeClr val="bg1"/>
                </a:solidFill>
                <a:effectLst/>
                <a:ea typeface="Calibri" panose="020F0502020204030204" pitchFamily="34" charset="0"/>
                <a:cs typeface="Times New Roman" panose="02020603050405020304" pitchFamily="18" charset="0"/>
              </a:rPr>
              <a:t> Systems Maps</a:t>
            </a:r>
            <a:endParaRPr kumimoji="0" lang="en-US" altLang="en-US" sz="1500" b="1" i="0" u="none" strike="noStrike" cap="none" normalizeH="0" baseline="0" dirty="0">
              <a:ln>
                <a:noFill/>
              </a:ln>
              <a:solidFill>
                <a:schemeClr val="bg1"/>
              </a:solidFill>
              <a:effectLst/>
              <a:ea typeface="Calibri" panose="020F0502020204030204" pitchFamily="34" charset="0"/>
              <a:cs typeface="Times New Roman" panose="02020603050405020304" pitchFamily="18" charset="0"/>
            </a:endParaRPr>
          </a:p>
        </p:txBody>
      </p:sp>
      <p:sp>
        <p:nvSpPr>
          <p:cNvPr id="31" name="Text Box 31">
            <a:extLst>
              <a:ext uri="{FF2B5EF4-FFF2-40B4-BE49-F238E27FC236}">
                <a16:creationId xmlns:a16="http://schemas.microsoft.com/office/drawing/2014/main" id="{529B85D9-9ED1-41D3-92ED-10E4B5543DEA}"/>
              </a:ext>
            </a:extLst>
          </p:cNvPr>
          <p:cNvSpPr txBox="1">
            <a:spLocks noChangeArrowheads="1"/>
          </p:cNvSpPr>
          <p:nvPr/>
        </p:nvSpPr>
        <p:spPr bwMode="auto">
          <a:xfrm>
            <a:off x="5817019" y="5240370"/>
            <a:ext cx="143827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ea typeface="Calibri" panose="020F0502020204030204" pitchFamily="34" charset="0"/>
                <a:cs typeface="Times New Roman" panose="02020603050405020304" pitchFamily="18" charset="0"/>
              </a:rPr>
              <a:t>Annotated Model Laws</a:t>
            </a:r>
            <a:endParaRPr kumimoji="0" lang="en-US" altLang="en-US" sz="1800" b="0" i="0" u="none" strike="noStrike" cap="none" normalizeH="0" baseline="0" dirty="0">
              <a:ln>
                <a:noFill/>
              </a:ln>
              <a:effectLst/>
            </a:endParaRPr>
          </a:p>
        </p:txBody>
      </p:sp>
      <p:sp>
        <p:nvSpPr>
          <p:cNvPr id="2048" name="Text Box 26">
            <a:extLst>
              <a:ext uri="{FF2B5EF4-FFF2-40B4-BE49-F238E27FC236}">
                <a16:creationId xmlns:a16="http://schemas.microsoft.com/office/drawing/2014/main" id="{B109341C-7A3D-4FFF-B87C-E726B5EA6B36}"/>
              </a:ext>
            </a:extLst>
          </p:cNvPr>
          <p:cNvSpPr txBox="1">
            <a:spLocks noChangeArrowheads="1"/>
          </p:cNvSpPr>
          <p:nvPr/>
        </p:nvSpPr>
        <p:spPr bwMode="auto">
          <a:xfrm>
            <a:off x="3781903" y="4057539"/>
            <a:ext cx="1379538" cy="846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500" b="1" dirty="0">
                <a:solidFill>
                  <a:schemeClr val="bg1"/>
                </a:solidFill>
                <a:ea typeface="Calibri" panose="020F0502020204030204" pitchFamily="34" charset="0"/>
                <a:cs typeface="Times New Roman" panose="02020603050405020304" pitchFamily="18" charset="0"/>
              </a:rPr>
              <a:t>Scenario-Based Workshops</a:t>
            </a:r>
            <a:r>
              <a:rPr kumimoji="0" lang="en-US" altLang="en-US" sz="1500" b="1"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 </a:t>
            </a:r>
            <a:endParaRPr kumimoji="0" lang="en-US" altLang="en-US" sz="1500" b="0" i="0" u="none" strike="noStrike" cap="none" normalizeH="0" baseline="0" dirty="0">
              <a:ln>
                <a:noFill/>
              </a:ln>
              <a:solidFill>
                <a:schemeClr val="bg1"/>
              </a:solidFill>
              <a:effectLst/>
            </a:endParaRPr>
          </a:p>
        </p:txBody>
      </p:sp>
      <p:sp>
        <p:nvSpPr>
          <p:cNvPr id="2049" name="Text Box 27">
            <a:extLst>
              <a:ext uri="{FF2B5EF4-FFF2-40B4-BE49-F238E27FC236}">
                <a16:creationId xmlns:a16="http://schemas.microsoft.com/office/drawing/2014/main" id="{5476857C-3089-482B-9788-F3887CB970DF}"/>
              </a:ext>
            </a:extLst>
          </p:cNvPr>
          <p:cNvSpPr txBox="1">
            <a:spLocks noChangeArrowheads="1"/>
          </p:cNvSpPr>
          <p:nvPr/>
        </p:nvSpPr>
        <p:spPr bwMode="auto">
          <a:xfrm>
            <a:off x="3781903" y="5316569"/>
            <a:ext cx="1379537" cy="716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Regulatory Options for Policymakers </a:t>
            </a:r>
            <a:endParaRPr kumimoji="0" lang="en-US" altLang="en-US" sz="1800" b="0" i="0" u="none" strike="noStrike" cap="none" normalizeH="0" baseline="0" dirty="0">
              <a:ln>
                <a:noFill/>
              </a:ln>
              <a:solidFill>
                <a:schemeClr val="bg1"/>
              </a:solidFill>
              <a:effectLst/>
            </a:endParaRPr>
          </a:p>
        </p:txBody>
      </p:sp>
      <p:sp>
        <p:nvSpPr>
          <p:cNvPr id="2051" name="Rectangle 35">
            <a:extLst>
              <a:ext uri="{FF2B5EF4-FFF2-40B4-BE49-F238E27FC236}">
                <a16:creationId xmlns:a16="http://schemas.microsoft.com/office/drawing/2014/main" id="{A5A6EED3-B0BF-4FD5-86D4-49A3405006B8}"/>
              </a:ext>
            </a:extLst>
          </p:cNvPr>
          <p:cNvSpPr>
            <a:spLocks noChangeArrowheads="1"/>
          </p:cNvSpPr>
          <p:nvPr/>
        </p:nvSpPr>
        <p:spPr bwMode="auto">
          <a:xfrm>
            <a:off x="-45976"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1" name="Picture 10" descr="A picture containing clipart&#10;&#10;Description generated with very high confidence">
            <a:extLst>
              <a:ext uri="{FF2B5EF4-FFF2-40B4-BE49-F238E27FC236}">
                <a16:creationId xmlns:a16="http://schemas.microsoft.com/office/drawing/2014/main" id="{7E45A71C-866D-4D13-8CB7-E20C3089D8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1774" y="196247"/>
            <a:ext cx="2489302" cy="822061"/>
          </a:xfrm>
          <a:prstGeom prst="rect">
            <a:avLst/>
          </a:prstGeom>
        </p:spPr>
      </p:pic>
    </p:spTree>
    <p:extLst>
      <p:ext uri="{BB962C8B-B14F-4D97-AF65-F5344CB8AC3E}">
        <p14:creationId xmlns:p14="http://schemas.microsoft.com/office/powerpoint/2010/main" val="242947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C997F-9F88-DE47-9BBC-87258949C71C}"/>
              </a:ext>
            </a:extLst>
          </p:cNvPr>
          <p:cNvSpPr>
            <a:spLocks noGrp="1"/>
          </p:cNvSpPr>
          <p:nvPr>
            <p:ph type="title"/>
          </p:nvPr>
        </p:nvSpPr>
        <p:spPr/>
        <p:txBody>
          <a:bodyPr/>
          <a:lstStyle/>
          <a:p>
            <a:r>
              <a:rPr lang="en-US" dirty="0"/>
              <a:t>Update on Legal and Regulatory Harmonization</a:t>
            </a:r>
          </a:p>
        </p:txBody>
      </p:sp>
      <p:sp>
        <p:nvSpPr>
          <p:cNvPr id="5" name="Text Placeholder 4">
            <a:extLst>
              <a:ext uri="{FF2B5EF4-FFF2-40B4-BE49-F238E27FC236}">
                <a16:creationId xmlns:a16="http://schemas.microsoft.com/office/drawing/2014/main" id="{F0052879-5759-984A-913C-C859FC58F84D}"/>
              </a:ext>
            </a:extLst>
          </p:cNvPr>
          <p:cNvSpPr>
            <a:spLocks noGrp="1"/>
          </p:cNvSpPr>
          <p:nvPr>
            <p:ph type="body" idx="1"/>
          </p:nvPr>
        </p:nvSpPr>
        <p:spPr/>
        <p:txBody>
          <a:bodyPr/>
          <a:lstStyle/>
          <a:p>
            <a:r>
              <a:rPr lang="en-US" dirty="0"/>
              <a:t>March 2019</a:t>
            </a:r>
          </a:p>
        </p:txBody>
      </p:sp>
    </p:spTree>
    <p:extLst>
      <p:ext uri="{BB962C8B-B14F-4D97-AF65-F5344CB8AC3E}">
        <p14:creationId xmlns:p14="http://schemas.microsoft.com/office/powerpoint/2010/main" val="287975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C2E2-132A-4F89-B5F9-66BC95AF1573}"/>
              </a:ext>
            </a:extLst>
          </p:cNvPr>
          <p:cNvSpPr>
            <a:spLocks noGrp="1"/>
          </p:cNvSpPr>
          <p:nvPr>
            <p:ph type="title"/>
          </p:nvPr>
        </p:nvSpPr>
        <p:spPr/>
        <p:txBody>
          <a:bodyPr>
            <a:normAutofit fontScale="90000"/>
          </a:bodyPr>
          <a:lstStyle/>
          <a:p>
            <a:r>
              <a:rPr lang="en-US" dirty="0"/>
              <a:t>Regional Regulatory Harmonization</a:t>
            </a:r>
          </a:p>
        </p:txBody>
      </p:sp>
      <p:sp>
        <p:nvSpPr>
          <p:cNvPr id="3" name="Content Placeholder 2">
            <a:extLst>
              <a:ext uri="{FF2B5EF4-FFF2-40B4-BE49-F238E27FC236}">
                <a16:creationId xmlns:a16="http://schemas.microsoft.com/office/drawing/2014/main" id="{0041281E-22B6-40DC-8F69-F83DC5037475}"/>
              </a:ext>
            </a:extLst>
          </p:cNvPr>
          <p:cNvSpPr>
            <a:spLocks noGrp="1"/>
          </p:cNvSpPr>
          <p:nvPr>
            <p:ph idx="1"/>
          </p:nvPr>
        </p:nvSpPr>
        <p:spPr>
          <a:xfrm>
            <a:off x="998747" y="2161309"/>
            <a:ext cx="7610476" cy="4607625"/>
          </a:xfrm>
        </p:spPr>
        <p:txBody>
          <a:bodyPr>
            <a:noAutofit/>
          </a:bodyPr>
          <a:lstStyle/>
          <a:p>
            <a:r>
              <a:rPr lang="en-US" sz="1400" b="1" dirty="0">
                <a:solidFill>
                  <a:srgbClr val="000000"/>
                </a:solidFill>
              </a:rPr>
              <a:t>Harmonization in Regional Regulatory Systems </a:t>
            </a:r>
            <a:r>
              <a:rPr lang="en-US" sz="1400" dirty="0">
                <a:solidFill>
                  <a:srgbClr val="000000"/>
                </a:solidFill>
              </a:rPr>
              <a:t>(COMESA, SADC, ECOWAS and EAC (under ASARECA and now EAC)) </a:t>
            </a:r>
            <a:r>
              <a:rPr lang="en-US" sz="1400" b="1" dirty="0">
                <a:solidFill>
                  <a:srgbClr val="000000"/>
                </a:solidFill>
              </a:rPr>
              <a:t>proceeding at different speeds</a:t>
            </a:r>
          </a:p>
          <a:p>
            <a:pPr lvl="1"/>
            <a:r>
              <a:rPr lang="en-GB" sz="1400" dirty="0">
                <a:solidFill>
                  <a:schemeClr val="tx1"/>
                </a:solidFill>
              </a:rPr>
              <a:t>New regulatory framework under development in the East African Community (EAC) will incorporate elements of the existing ASARECA/ECAPAPA variety release agreement and the COMESA Seed Regulations</a:t>
            </a:r>
            <a:endParaRPr lang="en-US" sz="1400" dirty="0">
              <a:solidFill>
                <a:schemeClr val="tx1"/>
              </a:solidFill>
            </a:endParaRPr>
          </a:p>
          <a:p>
            <a:pPr lvl="1"/>
            <a:r>
              <a:rPr lang="en-US" sz="1400" dirty="0">
                <a:solidFill>
                  <a:srgbClr val="000000"/>
                </a:solidFill>
              </a:rPr>
              <a:t>ECOWAS has made significant strides toward regional harmonization in recent years – full implementation will still take time</a:t>
            </a:r>
          </a:p>
          <a:p>
            <a:r>
              <a:rPr lang="en-US" sz="1400" dirty="0">
                <a:solidFill>
                  <a:srgbClr val="000000"/>
                </a:solidFill>
              </a:rPr>
              <a:t>Nearly all regional level rules and regulations are </a:t>
            </a:r>
            <a:r>
              <a:rPr lang="en-US" sz="1400" b="1" dirty="0">
                <a:solidFill>
                  <a:srgbClr val="000000"/>
                </a:solidFill>
              </a:rPr>
              <a:t>not fully binding unless further domesticated </a:t>
            </a:r>
            <a:r>
              <a:rPr lang="en-US" sz="1400" dirty="0">
                <a:solidFill>
                  <a:srgbClr val="000000"/>
                </a:solidFill>
              </a:rPr>
              <a:t>at national level</a:t>
            </a:r>
          </a:p>
          <a:p>
            <a:pPr lvl="1"/>
            <a:r>
              <a:rPr lang="en-US" sz="1400" dirty="0">
                <a:solidFill>
                  <a:srgbClr val="000000"/>
                </a:solidFill>
              </a:rPr>
              <a:t>NML and SFSA have mapped </a:t>
            </a:r>
            <a:r>
              <a:rPr lang="en-US" sz="1400" b="1" dirty="0">
                <a:solidFill>
                  <a:srgbClr val="000000"/>
                </a:solidFill>
              </a:rPr>
              <a:t>10 countries’ regulatory systems for variety registration and release </a:t>
            </a:r>
            <a:r>
              <a:rPr lang="en-US" sz="1400" dirty="0">
                <a:solidFill>
                  <a:srgbClr val="000000"/>
                </a:solidFill>
              </a:rPr>
              <a:t>(NML has done a comprehensive mapping of TZ with AGRA/SAGCOT/USAID) </a:t>
            </a:r>
            <a:r>
              <a:rPr lang="en-US" sz="1400" b="1" dirty="0">
                <a:solidFill>
                  <a:srgbClr val="000000"/>
                </a:solidFill>
              </a:rPr>
              <a:t>across 4 regional economic communities (COMESA, SADC, EAC, and ECOWAS)</a:t>
            </a:r>
            <a:r>
              <a:rPr lang="en-US" sz="1400" dirty="0">
                <a:solidFill>
                  <a:srgbClr val="000000"/>
                </a:solidFill>
              </a:rPr>
              <a:t>, which show </a:t>
            </a:r>
            <a:r>
              <a:rPr lang="en-US" sz="1400" b="1" dirty="0">
                <a:solidFill>
                  <a:srgbClr val="000000"/>
                </a:solidFill>
              </a:rPr>
              <a:t>notable variations </a:t>
            </a:r>
            <a:r>
              <a:rPr lang="en-US" sz="1400" dirty="0">
                <a:solidFill>
                  <a:srgbClr val="000000"/>
                </a:solidFill>
              </a:rPr>
              <a:t>in regulatory steps even when aligned with regional rules</a:t>
            </a:r>
          </a:p>
          <a:p>
            <a:r>
              <a:rPr lang="en-US" sz="1400" b="1" dirty="0">
                <a:solidFill>
                  <a:srgbClr val="000000"/>
                </a:solidFill>
              </a:rPr>
              <a:t>Interoperability of regulatory systems </a:t>
            </a:r>
            <a:r>
              <a:rPr lang="en-US" sz="1400" dirty="0">
                <a:solidFill>
                  <a:srgbClr val="000000"/>
                </a:solidFill>
              </a:rPr>
              <a:t>becomes increasingly important with AfCFTA/TFTA</a:t>
            </a:r>
          </a:p>
          <a:p>
            <a:pPr marL="0" indent="0">
              <a:buNone/>
            </a:pPr>
            <a:endParaRPr lang="en-US" sz="1800" dirty="0">
              <a:solidFill>
                <a:srgbClr val="000000"/>
              </a:solidFill>
            </a:endParaRPr>
          </a:p>
          <a:p>
            <a:pPr marL="0" indent="0">
              <a:buNone/>
            </a:pPr>
            <a:endParaRPr lang="en-US" sz="1500" dirty="0">
              <a:solidFill>
                <a:srgbClr val="000000"/>
              </a:solidFill>
            </a:endParaRPr>
          </a:p>
        </p:txBody>
      </p:sp>
    </p:spTree>
    <p:extLst>
      <p:ext uri="{BB962C8B-B14F-4D97-AF65-F5344CB8AC3E}">
        <p14:creationId xmlns:p14="http://schemas.microsoft.com/office/powerpoint/2010/main" val="387320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77E7EC-0366-441B-A6AE-E693721DA00D}"/>
              </a:ext>
            </a:extLst>
          </p:cNvPr>
          <p:cNvGraphicFramePr>
            <a:graphicFrameLocks noGrp="1"/>
          </p:cNvGraphicFramePr>
          <p:nvPr>
            <p:extLst>
              <p:ext uri="{D42A27DB-BD31-4B8C-83A1-F6EECF244321}">
                <p14:modId xmlns:p14="http://schemas.microsoft.com/office/powerpoint/2010/main" val="3898538683"/>
              </p:ext>
            </p:extLst>
          </p:nvPr>
        </p:nvGraphicFramePr>
        <p:xfrm>
          <a:off x="76200" y="1125281"/>
          <a:ext cx="8952708" cy="5777037"/>
        </p:xfrm>
        <a:graphic>
          <a:graphicData uri="http://schemas.openxmlformats.org/drawingml/2006/table">
            <a:tbl>
              <a:tblPr firstRow="1" firstCol="1" bandRow="1">
                <a:tableStyleId>{93296810-A885-4BE3-A3E7-6D5BEEA58F35}</a:tableStyleId>
              </a:tblPr>
              <a:tblGrid>
                <a:gridCol w="1397000">
                  <a:extLst>
                    <a:ext uri="{9D8B030D-6E8A-4147-A177-3AD203B41FA5}">
                      <a16:colId xmlns:a16="http://schemas.microsoft.com/office/drawing/2014/main" val="221802900"/>
                    </a:ext>
                  </a:extLst>
                </a:gridCol>
                <a:gridCol w="1650802">
                  <a:extLst>
                    <a:ext uri="{9D8B030D-6E8A-4147-A177-3AD203B41FA5}">
                      <a16:colId xmlns:a16="http://schemas.microsoft.com/office/drawing/2014/main" val="2031045533"/>
                    </a:ext>
                  </a:extLst>
                </a:gridCol>
                <a:gridCol w="1968302">
                  <a:extLst>
                    <a:ext uri="{9D8B030D-6E8A-4147-A177-3AD203B41FA5}">
                      <a16:colId xmlns:a16="http://schemas.microsoft.com/office/drawing/2014/main" val="1391916360"/>
                    </a:ext>
                  </a:extLst>
                </a:gridCol>
                <a:gridCol w="1968302">
                  <a:extLst>
                    <a:ext uri="{9D8B030D-6E8A-4147-A177-3AD203B41FA5}">
                      <a16:colId xmlns:a16="http://schemas.microsoft.com/office/drawing/2014/main" val="1490427069"/>
                    </a:ext>
                  </a:extLst>
                </a:gridCol>
                <a:gridCol w="1968302">
                  <a:extLst>
                    <a:ext uri="{9D8B030D-6E8A-4147-A177-3AD203B41FA5}">
                      <a16:colId xmlns:a16="http://schemas.microsoft.com/office/drawing/2014/main" val="2272085982"/>
                    </a:ext>
                  </a:extLst>
                </a:gridCol>
              </a:tblGrid>
              <a:tr h="230893">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solidFill>
                      <a:schemeClr val="bg1"/>
                    </a:solidFill>
                  </a:tcPr>
                </a:tc>
                <a:tc>
                  <a:txBody>
                    <a:bodyPr/>
                    <a:lstStyle/>
                    <a:p>
                      <a:pPr marL="0" marR="0" algn="ctr">
                        <a:lnSpc>
                          <a:spcPct val="107000"/>
                        </a:lnSpc>
                        <a:spcBef>
                          <a:spcPts val="0"/>
                        </a:spcBef>
                        <a:spcAft>
                          <a:spcPts val="0"/>
                        </a:spcAft>
                      </a:pPr>
                      <a:r>
                        <a:rPr lang="en-US" sz="1400" dirty="0">
                          <a:effectLst/>
                        </a:rPr>
                        <a:t>COMESA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solidFill>
                      <a:schemeClr val="accent6">
                        <a:lumMod val="75000"/>
                      </a:schemeClr>
                    </a:solidFill>
                  </a:tcPr>
                </a:tc>
                <a:tc>
                  <a:txBody>
                    <a:bodyPr/>
                    <a:lstStyle/>
                    <a:p>
                      <a:pPr marL="0" marR="0" algn="ctr">
                        <a:lnSpc>
                          <a:spcPct val="107000"/>
                        </a:lnSpc>
                        <a:spcBef>
                          <a:spcPts val="0"/>
                        </a:spcBef>
                        <a:spcAft>
                          <a:spcPts val="0"/>
                        </a:spcAft>
                      </a:pPr>
                      <a:r>
                        <a:rPr lang="en-US" sz="1400" dirty="0">
                          <a:effectLst/>
                        </a:rPr>
                        <a:t>SADC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solidFill>
                      <a:schemeClr val="accent6">
                        <a:lumMod val="75000"/>
                      </a:schemeClr>
                    </a:solidFill>
                  </a:tcPr>
                </a:tc>
                <a:tc>
                  <a:txBody>
                    <a:bodyPr/>
                    <a:lstStyle/>
                    <a:p>
                      <a:pPr marL="0" marR="0" algn="ctr">
                        <a:lnSpc>
                          <a:spcPct val="107000"/>
                        </a:lnSpc>
                        <a:spcBef>
                          <a:spcPts val="0"/>
                        </a:spcBef>
                        <a:spcAft>
                          <a:spcPts val="0"/>
                        </a:spcAft>
                      </a:pPr>
                      <a:r>
                        <a:rPr lang="en-US" sz="1400" dirty="0">
                          <a:effectLst/>
                        </a:rPr>
                        <a:t>EAC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solidFill>
                      <a:schemeClr val="accent6">
                        <a:lumMod val="75000"/>
                      </a:schemeClr>
                    </a:solidFill>
                  </a:tcPr>
                </a:tc>
                <a:tc>
                  <a:txBody>
                    <a:bodyPr/>
                    <a:lstStyle/>
                    <a:p>
                      <a:pPr marL="0" marR="0" algn="ctr">
                        <a:lnSpc>
                          <a:spcPct val="107000"/>
                        </a:lnSpc>
                        <a:spcBef>
                          <a:spcPts val="0"/>
                        </a:spcBef>
                        <a:spcAft>
                          <a:spcPts val="0"/>
                        </a:spcAft>
                      </a:pPr>
                      <a:r>
                        <a:rPr lang="en-US" sz="1400" dirty="0">
                          <a:effectLst/>
                        </a:rPr>
                        <a:t>ECOWAS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solidFill>
                      <a:schemeClr val="accent6">
                        <a:lumMod val="75000"/>
                      </a:schemeClr>
                    </a:solidFill>
                  </a:tcPr>
                </a:tc>
                <a:extLst>
                  <a:ext uri="{0D108BD9-81ED-4DB2-BD59-A6C34878D82A}">
                    <a16:rowId xmlns:a16="http://schemas.microsoft.com/office/drawing/2014/main" val="3393544424"/>
                  </a:ext>
                </a:extLst>
              </a:tr>
              <a:tr h="1610030">
                <a:tc>
                  <a:txBody>
                    <a:bodyPr/>
                    <a:lstStyle/>
                    <a:p>
                      <a:pPr marL="0" marR="0" algn="ctr">
                        <a:lnSpc>
                          <a:spcPct val="107000"/>
                        </a:lnSpc>
                        <a:spcBef>
                          <a:spcPts val="0"/>
                        </a:spcBef>
                        <a:spcAft>
                          <a:spcPts val="0"/>
                        </a:spcAft>
                      </a:pPr>
                      <a:r>
                        <a:rPr lang="en-US" sz="1200" dirty="0">
                          <a:effectLst/>
                        </a:rPr>
                        <a:t>Legal Instrument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solidFill>
                      <a:schemeClr val="accent6">
                        <a:lumMod val="75000"/>
                      </a:schemeClr>
                    </a:solidFill>
                  </a:tcPr>
                </a:tc>
                <a:tc>
                  <a:txBody>
                    <a:bodyPr/>
                    <a:lstStyle/>
                    <a:p>
                      <a:pPr marL="0" marR="0" algn="ctr">
                        <a:lnSpc>
                          <a:spcPct val="107000"/>
                        </a:lnSpc>
                        <a:spcBef>
                          <a:spcPts val="0"/>
                        </a:spcBef>
                        <a:spcAft>
                          <a:spcPts val="0"/>
                        </a:spcAft>
                      </a:pPr>
                      <a:r>
                        <a:rPr lang="en-US" sz="1050" dirty="0">
                          <a:effectLst/>
                        </a:rPr>
                        <a:t>COMESA Seed Trade Harmonisation (2014 Seed Regulations)</a:t>
                      </a:r>
                    </a:p>
                    <a:p>
                      <a:pPr marL="0" marR="0" algn="ctr">
                        <a:lnSpc>
                          <a:spcPct val="107000"/>
                        </a:lnSpc>
                        <a:spcBef>
                          <a:spcPts val="0"/>
                        </a:spcBef>
                        <a:spcAft>
                          <a:spcPts val="0"/>
                        </a:spcAft>
                      </a:pPr>
                      <a:endParaRPr lang="en-US" sz="1050" dirty="0">
                        <a:effectLst/>
                      </a:endParaRPr>
                    </a:p>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 Memorandum of Understanding (MoU) for the implementation of the</a:t>
                      </a:r>
                    </a:p>
                    <a:p>
                      <a:pPr marL="0" marR="0" algn="ctr">
                        <a:lnSpc>
                          <a:spcPct val="107000"/>
                        </a:lnSpc>
                        <a:spcBef>
                          <a:spcPts val="0"/>
                        </a:spcBef>
                        <a:spcAft>
                          <a:spcPts val="0"/>
                        </a:spcAft>
                      </a:pPr>
                      <a:r>
                        <a:rPr lang="en-US" sz="1050" dirty="0">
                          <a:effectLst/>
                        </a:rPr>
                        <a:t>SADC Harmonised Seed Regulatory System (approved 2007, 2009). </a:t>
                      </a:r>
                    </a:p>
                    <a:p>
                      <a:pPr marL="0" marR="0" algn="ctr">
                        <a:lnSpc>
                          <a:spcPct val="107000"/>
                        </a:lnSpc>
                        <a:spcBef>
                          <a:spcPts val="0"/>
                        </a:spcBef>
                        <a:spcAft>
                          <a:spcPts val="0"/>
                        </a:spcAft>
                      </a:pPr>
                      <a:r>
                        <a:rPr lang="en-US" sz="1050" dirty="0">
                          <a:effectLst/>
                        </a:rPr>
                        <a:t>In 2017 The SADC Seed Centre was given legal status via charter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EAC rules under development; existing system based on Association for Strengthening Agricultural Research in Eastern and Southern Africa (ASARECA)/Eastern and Central Africa Programme for Agricultural Policy (ECAPAPA)</a:t>
                      </a:r>
                    </a:p>
                  </a:txBody>
                  <a:tcPr marL="28263" marR="28263" marT="0" marB="0" anchor="ctr"/>
                </a:tc>
                <a:tc>
                  <a:txBody>
                    <a:bodyPr/>
                    <a:lstStyle/>
                    <a:p>
                      <a:pPr marL="0" marR="0" algn="ctr">
                        <a:lnSpc>
                          <a:spcPct val="107000"/>
                        </a:lnSpc>
                        <a:spcBef>
                          <a:spcPts val="0"/>
                        </a:spcBef>
                        <a:spcAft>
                          <a:spcPts val="0"/>
                        </a:spcAft>
                      </a:pPr>
                      <a:r>
                        <a:rPr lang="en-US" sz="1050" dirty="0">
                          <a:effectLst/>
                        </a:rPr>
                        <a:t>Regulation C/Reg.4/05/2008 On Harmonization of the Rules Governing Quality Control, Certification and Marketing of Plant Seeds and Seedlings in ECOWAS Region.</a:t>
                      </a:r>
                    </a:p>
                  </a:txBody>
                  <a:tcPr marL="28263" marR="28263" marT="0" marB="0" anchor="ctr"/>
                </a:tc>
                <a:extLst>
                  <a:ext uri="{0D108BD9-81ED-4DB2-BD59-A6C34878D82A}">
                    <a16:rowId xmlns:a16="http://schemas.microsoft.com/office/drawing/2014/main" val="1779416180"/>
                  </a:ext>
                </a:extLst>
              </a:tr>
              <a:tr h="640654">
                <a:tc>
                  <a:txBody>
                    <a:bodyPr/>
                    <a:lstStyle/>
                    <a:p>
                      <a:pPr marL="0" marR="0" algn="ctr">
                        <a:lnSpc>
                          <a:spcPct val="107000"/>
                        </a:lnSpc>
                        <a:spcBef>
                          <a:spcPts val="0"/>
                        </a:spcBef>
                        <a:spcAft>
                          <a:spcPts val="0"/>
                        </a:spcAft>
                      </a:pPr>
                      <a:r>
                        <a:rPr lang="en-US" sz="1200" dirty="0">
                          <a:effectLst/>
                        </a:rPr>
                        <a:t>Nature of Instrument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solidFill>
                      <a:schemeClr val="accent6">
                        <a:lumMod val="75000"/>
                      </a:schemeClr>
                    </a:solidFill>
                  </a:tcPr>
                </a:tc>
                <a:tc>
                  <a:txBody>
                    <a:bodyPr/>
                    <a:lstStyle/>
                    <a:p>
                      <a:pPr marL="0" marR="0" algn="ctr">
                        <a:lnSpc>
                          <a:spcPct val="107000"/>
                        </a:lnSpc>
                        <a:spcBef>
                          <a:spcPts val="0"/>
                        </a:spcBef>
                        <a:spcAft>
                          <a:spcPts val="0"/>
                        </a:spcAft>
                      </a:pPr>
                      <a:r>
                        <a:rPr lang="en-US" sz="1050" dirty="0">
                          <a:effectLst/>
                        </a:rPr>
                        <a:t>Binding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Non-binding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Non-binding, although when incorporated into national legal framework it becomes binding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Binding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extLst>
                  <a:ext uri="{0D108BD9-81ED-4DB2-BD59-A6C34878D82A}">
                    <a16:rowId xmlns:a16="http://schemas.microsoft.com/office/drawing/2014/main" val="2922349160"/>
                  </a:ext>
                </a:extLst>
              </a:tr>
              <a:tr h="798756">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Varieties Registered in Regional Catalogue </a:t>
                      </a:r>
                    </a:p>
                  </a:txBody>
                  <a:tcPr marL="28263" marR="28263" marT="0" marB="0" anchor="ctr">
                    <a:solidFill>
                      <a:schemeClr val="accent6">
                        <a:lumMod val="75000"/>
                      </a:schemeClr>
                    </a:solidFill>
                  </a:tcPr>
                </a:tc>
                <a:tc>
                  <a:txBody>
                    <a:bodyPr/>
                    <a:lstStyle/>
                    <a:p>
                      <a:pPr marL="0" marR="0" algn="ctr">
                        <a:lnSpc>
                          <a:spcPct val="107000"/>
                        </a:lnSpc>
                        <a:spcBef>
                          <a:spcPts val="0"/>
                        </a:spcBef>
                        <a:spcAft>
                          <a:spcPts val="0"/>
                        </a:spcAft>
                      </a:pPr>
                      <a:r>
                        <a:rPr lang="en-US" sz="1050" dirty="0">
                          <a:effectLst/>
                        </a:rPr>
                        <a:t>58 Varieties in COMESA Plant Variety Catalogue</a:t>
                      </a:r>
                    </a:p>
                    <a:p>
                      <a:pPr marL="0" marR="0" algn="ctr">
                        <a:lnSpc>
                          <a:spcPct val="107000"/>
                        </a:lnSpc>
                        <a:spcBef>
                          <a:spcPts val="0"/>
                        </a:spcBef>
                        <a:spcAft>
                          <a:spcPts val="0"/>
                        </a:spcAft>
                      </a:pPr>
                      <a:r>
                        <a:rPr lang="en-US" sz="1050" dirty="0">
                          <a:effectLst/>
                        </a:rPr>
                        <a:t>Available online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47 Varieties in SADC Seed Variety Catalogue</a:t>
                      </a:r>
                    </a:p>
                    <a:p>
                      <a:pPr marL="0" marR="0" algn="ctr">
                        <a:lnSpc>
                          <a:spcPct val="107000"/>
                        </a:lnSpc>
                        <a:spcBef>
                          <a:spcPts val="0"/>
                        </a:spcBef>
                        <a:spcAft>
                          <a:spcPts val="0"/>
                        </a:spcAft>
                      </a:pPr>
                      <a:r>
                        <a:rPr lang="en-US" sz="1050" dirty="0">
                          <a:effectLst/>
                        </a:rPr>
                        <a:t>Available online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1,496 Varieties in West African Catalogue of Plant Species and Varieties (COAFEV)</a:t>
                      </a:r>
                    </a:p>
                  </a:txBody>
                  <a:tcPr marL="28263" marR="28263" marT="0" marB="0" anchor="ctr"/>
                </a:tc>
                <a:extLst>
                  <a:ext uri="{0D108BD9-81ED-4DB2-BD59-A6C34878D82A}">
                    <a16:rowId xmlns:a16="http://schemas.microsoft.com/office/drawing/2014/main" val="2608588928"/>
                  </a:ext>
                </a:extLst>
              </a:tr>
              <a:tr h="641797">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NML-SFSA Test Cases</a:t>
                      </a:r>
                    </a:p>
                  </a:txBody>
                  <a:tcPr marL="28263" marR="28263" marT="0" marB="0" anchor="ctr">
                    <a:solidFill>
                      <a:schemeClr val="accent6">
                        <a:lumMod val="7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dirty="0">
                          <a:effectLst/>
                        </a:rPr>
                        <a:t>Irish potatoes, bean, sorghum, maize, soybean, and wheat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dirty="0">
                          <a:effectLst/>
                        </a:rPr>
                        <a:t>Irish potatoes and maize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rPr>
                        <a:t>Some  bean varieties under the ASARECA expedited seed variety registration process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latin typeface="+mj-lt"/>
                          <a:ea typeface="Calibri" panose="020F0502020204030204" pitchFamily="34" charset="0"/>
                          <a:cs typeface="Times New Roman" panose="02020603050405020304" pitchFamily="18" charset="0"/>
                        </a:rPr>
                        <a:t>Soybean Ghana/Mali</a:t>
                      </a:r>
                    </a:p>
                  </a:txBody>
                  <a:tcPr marL="28263" marR="28263" marT="0" marB="0" anchor="ctr"/>
                </a:tc>
                <a:extLst>
                  <a:ext uri="{0D108BD9-81ED-4DB2-BD59-A6C34878D82A}">
                    <a16:rowId xmlns:a16="http://schemas.microsoft.com/office/drawing/2014/main" val="3377103467"/>
                  </a:ext>
                </a:extLst>
              </a:tr>
              <a:tr h="950277">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Recent Updates</a:t>
                      </a:r>
                    </a:p>
                  </a:txBody>
                  <a:tcPr marL="28263" marR="28263" marT="0" marB="0" anchor="ctr">
                    <a:solidFill>
                      <a:schemeClr val="accent6">
                        <a:lumMod val="75000"/>
                      </a:schemeClr>
                    </a:solidFill>
                  </a:tcPr>
                </a:tc>
                <a:tc>
                  <a:txBody>
                    <a:bodyPr/>
                    <a:lstStyle/>
                    <a:p>
                      <a:pPr marL="0" marR="0" algn="ctr">
                        <a:lnSpc>
                          <a:spcPct val="107000"/>
                        </a:lnSpc>
                        <a:spcBef>
                          <a:spcPts val="0"/>
                        </a:spcBef>
                        <a:spcAft>
                          <a:spcPts val="0"/>
                        </a:spcAft>
                      </a:pPr>
                      <a:r>
                        <a:rPr lang="en-US" sz="1050" dirty="0">
                          <a:effectLst/>
                          <a:latin typeface="+mj-lt"/>
                          <a:ea typeface="Calibri" panose="020F0502020204030204" pitchFamily="34" charset="0"/>
                          <a:cs typeface="Times New Roman" panose="02020603050405020304" pitchFamily="18" charset="0"/>
                        </a:rPr>
                        <a:t>National level alignment ongoing; COMESA seed labels and certificates will be rolled out in 2019</a:t>
                      </a:r>
                    </a:p>
                  </a:txBody>
                  <a:tcPr marL="28263" marR="28263" marT="0" marB="0" anchor="ctr"/>
                </a:tc>
                <a:tc>
                  <a:txBody>
                    <a:bodyPr/>
                    <a:lstStyle/>
                    <a:p>
                      <a:pPr marL="0" marR="0" algn="ctr">
                        <a:lnSpc>
                          <a:spcPct val="107000"/>
                        </a:lnSpc>
                        <a:spcBef>
                          <a:spcPts val="0"/>
                        </a:spcBef>
                        <a:spcAft>
                          <a:spcPts val="0"/>
                        </a:spcAft>
                      </a:pPr>
                      <a:r>
                        <a:rPr lang="en-US" sz="1050" dirty="0">
                          <a:effectLst/>
                          <a:latin typeface="+mj-lt"/>
                          <a:ea typeface="Calibri" panose="020F0502020204030204" pitchFamily="34" charset="0"/>
                          <a:cs typeface="Times New Roman" panose="02020603050405020304" pitchFamily="18" charset="0"/>
                        </a:rPr>
                        <a:t>National level alignment ongoing; formalization of SADC Seed Centre in 2017</a:t>
                      </a:r>
                    </a:p>
                  </a:txBody>
                  <a:tcPr marL="28263" marR="28263" marT="0" marB="0" anchor="ctr"/>
                </a:tc>
                <a:tc>
                  <a:txBody>
                    <a:bodyPr/>
                    <a:lstStyle/>
                    <a:p>
                      <a:pPr marL="0" marR="0" algn="ctr">
                        <a:lnSpc>
                          <a:spcPct val="107000"/>
                        </a:lnSpc>
                        <a:spcBef>
                          <a:spcPts val="0"/>
                        </a:spcBef>
                        <a:spcAft>
                          <a:spcPts val="0"/>
                        </a:spcAft>
                      </a:pPr>
                      <a:r>
                        <a:rPr lang="en-US" sz="1050" dirty="0">
                          <a:effectLst/>
                        </a:rPr>
                        <a:t>EAC Seed Regulations under development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GB" sz="1050" kern="1200" dirty="0">
                          <a:solidFill>
                            <a:schemeClr val="dk1"/>
                          </a:solidFill>
                          <a:effectLst/>
                          <a:latin typeface="+mn-lt"/>
                          <a:ea typeface="+mn-ea"/>
                          <a:cs typeface="+mn-cs"/>
                        </a:rPr>
                        <a:t>First edition of regional variety catalogue published 2018; two enabling regulations crucial to the implementation of the system</a:t>
                      </a:r>
                      <a:r>
                        <a:rPr lang="en-US" sz="1050" dirty="0">
                          <a:effectLst/>
                        </a:rPr>
                        <a:t>  completed in 2016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extLst>
                  <a:ext uri="{0D108BD9-81ED-4DB2-BD59-A6C34878D82A}">
                    <a16:rowId xmlns:a16="http://schemas.microsoft.com/office/drawing/2014/main" val="2666546900"/>
                  </a:ext>
                </a:extLst>
              </a:tr>
              <a:tr h="44121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Implementation Challenges</a:t>
                      </a:r>
                    </a:p>
                  </a:txBody>
                  <a:tcPr marL="28263" marR="28263" marT="0" marB="0" anchor="ctr">
                    <a:solidFill>
                      <a:schemeClr val="accent6">
                        <a:lumMod val="75000"/>
                      </a:schemeClr>
                    </a:solidFill>
                  </a:tcPr>
                </a:tc>
                <a:tc>
                  <a:txBody>
                    <a:bodyPr/>
                    <a:lstStyle/>
                    <a:p>
                      <a:pPr marL="0" marR="0" algn="ctr">
                        <a:lnSpc>
                          <a:spcPct val="107000"/>
                        </a:lnSpc>
                        <a:spcBef>
                          <a:spcPts val="0"/>
                        </a:spcBef>
                        <a:spcAft>
                          <a:spcPts val="0"/>
                        </a:spcAft>
                      </a:pPr>
                      <a:r>
                        <a:rPr lang="en-US" sz="1050" dirty="0">
                          <a:effectLst/>
                          <a:latin typeface="+mj-lt"/>
                          <a:ea typeface="Calibri" panose="020F0502020204030204" pitchFamily="34" charset="0"/>
                          <a:cs typeface="Times New Roman" panose="02020603050405020304" pitchFamily="18" charset="0"/>
                        </a:rPr>
                        <a:t>National level alignment at differing stages; mutual recognition critical</a:t>
                      </a:r>
                    </a:p>
                  </a:txBody>
                  <a:tcPr marL="28263" marR="28263"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kern="1200" dirty="0">
                          <a:solidFill>
                            <a:schemeClr val="dk1"/>
                          </a:solidFill>
                          <a:effectLst/>
                          <a:latin typeface="+mn-lt"/>
                          <a:ea typeface="Calibri" panose="020F0502020204030204" pitchFamily="34" charset="0"/>
                          <a:cs typeface="Times New Roman" panose="02020603050405020304" pitchFamily="18" charset="0"/>
                        </a:rPr>
                        <a:t>National level alignment at differing stages; mutual recognition critical</a:t>
                      </a:r>
                    </a:p>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263" marR="28263" marT="0" marB="0" anchor="ctr"/>
                </a:tc>
                <a:tc>
                  <a:txBody>
                    <a:bodyPr/>
                    <a:lstStyle/>
                    <a:p>
                      <a:pPr marL="0" marR="0" algn="ctr">
                        <a:lnSpc>
                          <a:spcPct val="107000"/>
                        </a:lnSpc>
                        <a:spcBef>
                          <a:spcPts val="0"/>
                        </a:spcBef>
                        <a:spcAft>
                          <a:spcPts val="0"/>
                        </a:spcAft>
                      </a:pPr>
                      <a:r>
                        <a:rPr lang="en-US" sz="1050" dirty="0">
                          <a:effectLst/>
                          <a:latin typeface="+mj-lt"/>
                          <a:ea typeface="Calibri" panose="020F0502020204030204" pitchFamily="34" charset="0"/>
                          <a:cs typeface="Times New Roman" panose="02020603050405020304" pitchFamily="18" charset="0"/>
                        </a:rPr>
                        <a:t>Mutual recognition critical</a:t>
                      </a:r>
                    </a:p>
                  </a:txBody>
                  <a:tcPr marL="28263" marR="28263" marT="0" marB="0" anchor="ctr"/>
                </a:tc>
                <a:tc>
                  <a:txBody>
                    <a:bodyPr/>
                    <a:lstStyle/>
                    <a:p>
                      <a:pPr marL="0" marR="0" algn="ctr">
                        <a:lnSpc>
                          <a:spcPct val="107000"/>
                        </a:lnSpc>
                        <a:spcBef>
                          <a:spcPts val="0"/>
                        </a:spcBef>
                        <a:spcAft>
                          <a:spcPts val="0"/>
                        </a:spcAft>
                      </a:pPr>
                      <a:r>
                        <a:rPr lang="en-US" sz="1050" dirty="0">
                          <a:effectLst/>
                          <a:latin typeface="+mj-lt"/>
                          <a:ea typeface="Calibri" panose="020F0502020204030204" pitchFamily="34" charset="0"/>
                          <a:cs typeface="Times New Roman" panose="02020603050405020304" pitchFamily="18" charset="0"/>
                        </a:rPr>
                        <a:t>National systems may differ from ECOWAS; mutual recognition critical</a:t>
                      </a:r>
                    </a:p>
                  </a:txBody>
                  <a:tcPr marL="28263" marR="28263" marT="0" marB="0" anchor="ctr"/>
                </a:tc>
                <a:extLst>
                  <a:ext uri="{0D108BD9-81ED-4DB2-BD59-A6C34878D82A}">
                    <a16:rowId xmlns:a16="http://schemas.microsoft.com/office/drawing/2014/main" val="1244989146"/>
                  </a:ext>
                </a:extLst>
              </a:tr>
            </a:tbl>
          </a:graphicData>
        </a:graphic>
      </p:graphicFrame>
      <p:sp>
        <p:nvSpPr>
          <p:cNvPr id="5" name="Title 1">
            <a:extLst>
              <a:ext uri="{FF2B5EF4-FFF2-40B4-BE49-F238E27FC236}">
                <a16:creationId xmlns:a16="http://schemas.microsoft.com/office/drawing/2014/main" id="{FDD48396-5E4B-418A-9848-3B724CA0B37E}"/>
              </a:ext>
            </a:extLst>
          </p:cNvPr>
          <p:cNvSpPr>
            <a:spLocks noGrp="1"/>
          </p:cNvSpPr>
          <p:nvPr>
            <p:ph type="title"/>
          </p:nvPr>
        </p:nvSpPr>
        <p:spPr>
          <a:xfrm>
            <a:off x="0" y="179573"/>
            <a:ext cx="6239435" cy="896192"/>
          </a:xfrm>
        </p:spPr>
        <p:txBody>
          <a:bodyPr>
            <a:normAutofit fontScale="90000"/>
          </a:bodyPr>
          <a:lstStyle/>
          <a:p>
            <a:r>
              <a:rPr lang="en-US" dirty="0"/>
              <a:t>Regional Regulatory Harmonization Updates</a:t>
            </a:r>
          </a:p>
        </p:txBody>
      </p:sp>
    </p:spTree>
    <p:extLst>
      <p:ext uri="{BB962C8B-B14F-4D97-AF65-F5344CB8AC3E}">
        <p14:creationId xmlns:p14="http://schemas.microsoft.com/office/powerpoint/2010/main" val="38390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C2E2-132A-4F89-B5F9-66BC95AF1573}"/>
              </a:ext>
            </a:extLst>
          </p:cNvPr>
          <p:cNvSpPr>
            <a:spLocks noGrp="1"/>
          </p:cNvSpPr>
          <p:nvPr>
            <p:ph type="title"/>
          </p:nvPr>
        </p:nvSpPr>
        <p:spPr/>
        <p:txBody>
          <a:bodyPr>
            <a:normAutofit fontScale="90000"/>
          </a:bodyPr>
          <a:lstStyle/>
          <a:p>
            <a:r>
              <a:rPr lang="en-US" dirty="0"/>
              <a:t>Regulatory Lessons Learned from Test Cases</a:t>
            </a:r>
          </a:p>
        </p:txBody>
      </p:sp>
      <p:sp>
        <p:nvSpPr>
          <p:cNvPr id="3" name="Content Placeholder 2">
            <a:extLst>
              <a:ext uri="{FF2B5EF4-FFF2-40B4-BE49-F238E27FC236}">
                <a16:creationId xmlns:a16="http://schemas.microsoft.com/office/drawing/2014/main" id="{0041281E-22B6-40DC-8F69-F83DC5037475}"/>
              </a:ext>
            </a:extLst>
          </p:cNvPr>
          <p:cNvSpPr>
            <a:spLocks noGrp="1"/>
          </p:cNvSpPr>
          <p:nvPr>
            <p:ph idx="1"/>
          </p:nvPr>
        </p:nvSpPr>
        <p:spPr>
          <a:xfrm>
            <a:off x="998747" y="2125683"/>
            <a:ext cx="7610476" cy="4732317"/>
          </a:xfrm>
        </p:spPr>
        <p:txBody>
          <a:bodyPr>
            <a:noAutofit/>
          </a:bodyPr>
          <a:lstStyle/>
          <a:p>
            <a:r>
              <a:rPr lang="en-US" sz="1200" dirty="0">
                <a:solidFill>
                  <a:schemeClr val="tx1"/>
                </a:solidFill>
              </a:rPr>
              <a:t>NML and SFSA have facilitated registration of nearly </a:t>
            </a:r>
            <a:r>
              <a:rPr lang="en-US" sz="1200" b="1" dirty="0">
                <a:solidFill>
                  <a:schemeClr val="tx1"/>
                </a:solidFill>
              </a:rPr>
              <a:t>30 seed varieties</a:t>
            </a:r>
            <a:r>
              <a:rPr lang="en-US" sz="1200" dirty="0">
                <a:solidFill>
                  <a:schemeClr val="tx1"/>
                </a:solidFill>
              </a:rPr>
              <a:t> across </a:t>
            </a:r>
            <a:r>
              <a:rPr lang="en-US" sz="1200" b="1" dirty="0">
                <a:solidFill>
                  <a:schemeClr val="tx1"/>
                </a:solidFill>
              </a:rPr>
              <a:t>7 crops </a:t>
            </a:r>
            <a:r>
              <a:rPr lang="en-US" sz="1200" dirty="0">
                <a:solidFill>
                  <a:schemeClr val="tx1"/>
                </a:solidFill>
              </a:rPr>
              <a:t>in East Africa, COMESA, and SADC</a:t>
            </a:r>
            <a:endParaRPr lang="en-GB" sz="1200" dirty="0">
              <a:solidFill>
                <a:schemeClr val="tx1"/>
              </a:solidFill>
            </a:endParaRPr>
          </a:p>
          <a:p>
            <a:r>
              <a:rPr lang="en-GB" sz="1200" b="1" dirty="0">
                <a:solidFill>
                  <a:schemeClr val="tx1"/>
                </a:solidFill>
              </a:rPr>
              <a:t>Regional Test Cases </a:t>
            </a:r>
            <a:r>
              <a:rPr lang="en-GB" sz="1200" dirty="0">
                <a:solidFill>
                  <a:schemeClr val="tx1"/>
                </a:solidFill>
              </a:rPr>
              <a:t>have been a </a:t>
            </a:r>
            <a:r>
              <a:rPr lang="en-GB" sz="1200" b="1" dirty="0">
                <a:solidFill>
                  <a:schemeClr val="tx1"/>
                </a:solidFill>
              </a:rPr>
              <a:t>useful tool for highlighting pressing issues and new developments in regional regulation and its implementation</a:t>
            </a:r>
          </a:p>
          <a:p>
            <a:r>
              <a:rPr lang="en-GB" sz="1200" dirty="0">
                <a:solidFill>
                  <a:schemeClr val="tx1"/>
                </a:solidFill>
              </a:rPr>
              <a:t>Since 2016, NML and SFSA have </a:t>
            </a:r>
            <a:r>
              <a:rPr lang="en-GB" sz="1200" b="1" dirty="0">
                <a:solidFill>
                  <a:schemeClr val="tx1"/>
                </a:solidFill>
              </a:rPr>
              <a:t>completed or initiated Test Cases </a:t>
            </a:r>
            <a:r>
              <a:rPr lang="en-GB" sz="1200" dirty="0">
                <a:solidFill>
                  <a:schemeClr val="tx1"/>
                </a:solidFill>
              </a:rPr>
              <a:t>which have been instrumental in registering new seed varieties in: 1) </a:t>
            </a:r>
            <a:r>
              <a:rPr lang="en-GB" sz="1200" b="1" dirty="0">
                <a:solidFill>
                  <a:schemeClr val="tx1"/>
                </a:solidFill>
              </a:rPr>
              <a:t>COMESA</a:t>
            </a:r>
            <a:r>
              <a:rPr lang="en-GB" sz="1200" dirty="0">
                <a:solidFill>
                  <a:schemeClr val="tx1"/>
                </a:solidFill>
              </a:rPr>
              <a:t> (seed potatoes, soybean, groundnuts, sorghum, wheat, hybrid maize), 2) </a:t>
            </a:r>
            <a:r>
              <a:rPr lang="en-GB" sz="1200" b="1" dirty="0">
                <a:solidFill>
                  <a:schemeClr val="tx1"/>
                </a:solidFill>
              </a:rPr>
              <a:t>SADC </a:t>
            </a:r>
            <a:r>
              <a:rPr lang="en-GB" sz="1200" dirty="0">
                <a:solidFill>
                  <a:schemeClr val="tx1"/>
                </a:solidFill>
              </a:rPr>
              <a:t>(seed potatoes and maize), and 3) the </a:t>
            </a:r>
            <a:r>
              <a:rPr lang="en-GB" sz="1200" b="1" dirty="0">
                <a:solidFill>
                  <a:schemeClr val="tx1"/>
                </a:solidFill>
              </a:rPr>
              <a:t>EAC </a:t>
            </a:r>
            <a:r>
              <a:rPr lang="en-GB" sz="1200" dirty="0">
                <a:solidFill>
                  <a:schemeClr val="tx1"/>
                </a:solidFill>
              </a:rPr>
              <a:t>(beans).  </a:t>
            </a:r>
          </a:p>
          <a:p>
            <a:r>
              <a:rPr lang="en-US" sz="1200" b="1" dirty="0">
                <a:solidFill>
                  <a:srgbClr val="000000"/>
                </a:solidFill>
              </a:rPr>
              <a:t>Key Findings</a:t>
            </a:r>
            <a:r>
              <a:rPr lang="en-US" sz="1200" dirty="0">
                <a:solidFill>
                  <a:srgbClr val="000000"/>
                </a:solidFill>
              </a:rPr>
              <a:t>: </a:t>
            </a:r>
          </a:p>
          <a:p>
            <a:pPr lvl="1"/>
            <a:r>
              <a:rPr lang="en-US" sz="1200" dirty="0">
                <a:solidFill>
                  <a:srgbClr val="000000"/>
                </a:solidFill>
              </a:rPr>
              <a:t>COMESA system has been noted as user-friendly, yet SADC process now moving forward at greater speed</a:t>
            </a:r>
          </a:p>
          <a:p>
            <a:pPr lvl="2"/>
            <a:r>
              <a:rPr lang="en-GB" sz="1200" dirty="0">
                <a:solidFill>
                  <a:schemeClr val="tx1"/>
                </a:solidFill>
              </a:rPr>
              <a:t>While the SADC Catalogue had been slower to populate than the COMESA Regional Seed Catalogue, this dynamic shifted in 2018; perhaps because the SADC HSRS MOU was given heightened legal status in 2017</a:t>
            </a:r>
            <a:endParaRPr lang="en-US" sz="1200" dirty="0">
              <a:solidFill>
                <a:srgbClr val="000000"/>
              </a:solidFill>
            </a:endParaRPr>
          </a:p>
          <a:p>
            <a:pPr lvl="1"/>
            <a:r>
              <a:rPr lang="en-US" sz="1200" dirty="0">
                <a:solidFill>
                  <a:srgbClr val="000000"/>
                </a:solidFill>
              </a:rPr>
              <a:t>Regional variety catalogues overall underutilized</a:t>
            </a:r>
            <a:endParaRPr lang="en-GB" sz="1200" dirty="0"/>
          </a:p>
          <a:p>
            <a:pPr lvl="1"/>
            <a:r>
              <a:rPr lang="en-GB" sz="1200" dirty="0">
                <a:solidFill>
                  <a:schemeClr val="tx1"/>
                </a:solidFill>
              </a:rPr>
              <a:t>Decisions regarding which varieties to list at the regional level and which regional variety release systems to use are based on a number of factors, including the perceived level of implementation of regional variety systems at the national level</a:t>
            </a:r>
          </a:p>
        </p:txBody>
      </p:sp>
    </p:spTree>
    <p:extLst>
      <p:ext uri="{BB962C8B-B14F-4D97-AF65-F5344CB8AC3E}">
        <p14:creationId xmlns:p14="http://schemas.microsoft.com/office/powerpoint/2010/main" val="104870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9484-D871-4081-91CF-45B034DC49F0}"/>
              </a:ext>
            </a:extLst>
          </p:cNvPr>
          <p:cNvSpPr>
            <a:spLocks noGrp="1"/>
          </p:cNvSpPr>
          <p:nvPr>
            <p:ph type="title"/>
          </p:nvPr>
        </p:nvSpPr>
        <p:spPr/>
        <p:txBody>
          <a:bodyPr>
            <a:normAutofit fontScale="90000"/>
          </a:bodyPr>
          <a:lstStyle/>
          <a:p>
            <a:r>
              <a:rPr lang="en-US" dirty="0"/>
              <a:t>Test Case Findings – COMESA Regional Seed Registration</a:t>
            </a:r>
          </a:p>
        </p:txBody>
      </p:sp>
      <p:sp>
        <p:nvSpPr>
          <p:cNvPr id="11" name="Text Box 2">
            <a:extLst>
              <a:ext uri="{FF2B5EF4-FFF2-40B4-BE49-F238E27FC236}">
                <a16:creationId xmlns:a16="http://schemas.microsoft.com/office/drawing/2014/main" id="{058A751F-6A60-4CCD-A7B5-E59DD8C433DD}"/>
              </a:ext>
            </a:extLst>
          </p:cNvPr>
          <p:cNvSpPr txBox="1"/>
          <p:nvPr/>
        </p:nvSpPr>
        <p:spPr>
          <a:xfrm>
            <a:off x="391748" y="6283978"/>
            <a:ext cx="4113197" cy="233231"/>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788"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Source: New Markets Lab (2019), COMESA Plant Variety Catalogue</a:t>
            </a:r>
            <a:endParaRPr lang="en-US" sz="13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0D19859-BC9B-45A0-933A-C89E932EA693}"/>
              </a:ext>
            </a:extLst>
          </p:cNvPr>
          <p:cNvSpPr txBox="1"/>
          <p:nvPr/>
        </p:nvSpPr>
        <p:spPr>
          <a:xfrm>
            <a:off x="512454" y="6028779"/>
            <a:ext cx="775734" cy="246221"/>
          </a:xfrm>
          <a:prstGeom prst="rect">
            <a:avLst/>
          </a:prstGeom>
          <a:noFill/>
        </p:spPr>
        <p:txBody>
          <a:bodyPr wrap="square" rtlCol="0">
            <a:spAutoFit/>
          </a:bodyPr>
          <a:lstStyle/>
          <a:p>
            <a:r>
              <a:rPr lang="en-US" sz="1000" b="1" dirty="0"/>
              <a:t>Total: 16</a:t>
            </a:r>
          </a:p>
        </p:txBody>
      </p:sp>
      <p:sp>
        <p:nvSpPr>
          <p:cNvPr id="12" name="TextBox 11">
            <a:extLst>
              <a:ext uri="{FF2B5EF4-FFF2-40B4-BE49-F238E27FC236}">
                <a16:creationId xmlns:a16="http://schemas.microsoft.com/office/drawing/2014/main" id="{D37C21E0-5BE5-49CC-9A20-BEB7D6DBD05A}"/>
              </a:ext>
            </a:extLst>
          </p:cNvPr>
          <p:cNvSpPr txBox="1"/>
          <p:nvPr/>
        </p:nvSpPr>
        <p:spPr>
          <a:xfrm>
            <a:off x="2745522" y="6037757"/>
            <a:ext cx="775734" cy="246221"/>
          </a:xfrm>
          <a:prstGeom prst="rect">
            <a:avLst/>
          </a:prstGeom>
          <a:noFill/>
        </p:spPr>
        <p:txBody>
          <a:bodyPr wrap="square" rtlCol="0">
            <a:spAutoFit/>
          </a:bodyPr>
          <a:lstStyle/>
          <a:p>
            <a:r>
              <a:rPr lang="en-US" sz="1000" b="1" dirty="0"/>
              <a:t>Total: 16</a:t>
            </a:r>
          </a:p>
        </p:txBody>
      </p:sp>
      <p:sp>
        <p:nvSpPr>
          <p:cNvPr id="13" name="TextBox 12">
            <a:extLst>
              <a:ext uri="{FF2B5EF4-FFF2-40B4-BE49-F238E27FC236}">
                <a16:creationId xmlns:a16="http://schemas.microsoft.com/office/drawing/2014/main" id="{01724C65-B195-4414-818A-0279378F3B1E}"/>
              </a:ext>
            </a:extLst>
          </p:cNvPr>
          <p:cNvSpPr txBox="1"/>
          <p:nvPr/>
        </p:nvSpPr>
        <p:spPr>
          <a:xfrm>
            <a:off x="1563198" y="6037757"/>
            <a:ext cx="775734" cy="246221"/>
          </a:xfrm>
          <a:prstGeom prst="rect">
            <a:avLst/>
          </a:prstGeom>
          <a:noFill/>
        </p:spPr>
        <p:txBody>
          <a:bodyPr wrap="square" rtlCol="0">
            <a:spAutoFit/>
          </a:bodyPr>
          <a:lstStyle/>
          <a:p>
            <a:r>
              <a:rPr lang="en-US" sz="1000" b="1" dirty="0"/>
              <a:t>Total: 24</a:t>
            </a:r>
          </a:p>
        </p:txBody>
      </p:sp>
      <p:sp>
        <p:nvSpPr>
          <p:cNvPr id="14" name="TextBox 13">
            <a:extLst>
              <a:ext uri="{FF2B5EF4-FFF2-40B4-BE49-F238E27FC236}">
                <a16:creationId xmlns:a16="http://schemas.microsoft.com/office/drawing/2014/main" id="{09EDDCA3-C993-4D04-A6FE-0DA603DB50A8}"/>
              </a:ext>
            </a:extLst>
          </p:cNvPr>
          <p:cNvSpPr txBox="1"/>
          <p:nvPr/>
        </p:nvSpPr>
        <p:spPr>
          <a:xfrm>
            <a:off x="5434242" y="5433841"/>
            <a:ext cx="1975295" cy="246221"/>
          </a:xfrm>
          <a:prstGeom prst="rect">
            <a:avLst/>
          </a:prstGeom>
          <a:noFill/>
        </p:spPr>
        <p:txBody>
          <a:bodyPr wrap="square" rtlCol="0">
            <a:spAutoFit/>
          </a:bodyPr>
          <a:lstStyle/>
          <a:p>
            <a:r>
              <a:rPr lang="en-US" sz="1000" b="1" dirty="0"/>
              <a:t>Total Varieties Registered: 58</a:t>
            </a:r>
          </a:p>
        </p:txBody>
      </p:sp>
      <p:graphicFrame>
        <p:nvGraphicFramePr>
          <p:cNvPr id="15" name="Chart 14">
            <a:extLst>
              <a:ext uri="{FF2B5EF4-FFF2-40B4-BE49-F238E27FC236}">
                <a16:creationId xmlns:a16="http://schemas.microsoft.com/office/drawing/2014/main" id="{B1012417-2518-427D-A60B-9853CE0088A5}"/>
              </a:ext>
            </a:extLst>
          </p:cNvPr>
          <p:cNvGraphicFramePr>
            <a:graphicFrameLocks/>
          </p:cNvGraphicFramePr>
          <p:nvPr>
            <p:extLst>
              <p:ext uri="{D42A27DB-BD31-4B8C-83A1-F6EECF244321}">
                <p14:modId xmlns:p14="http://schemas.microsoft.com/office/powerpoint/2010/main" val="518028489"/>
              </p:ext>
            </p:extLst>
          </p:nvPr>
        </p:nvGraphicFramePr>
        <p:xfrm>
          <a:off x="4504945" y="2690641"/>
          <a:ext cx="42337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2">
            <a:extLst>
              <a:ext uri="{FF2B5EF4-FFF2-40B4-BE49-F238E27FC236}">
                <a16:creationId xmlns:a16="http://schemas.microsoft.com/office/drawing/2014/main" id="{1AE000DF-2100-4A53-9B73-12789B8D17D4}"/>
              </a:ext>
            </a:extLst>
          </p:cNvPr>
          <p:cNvSpPr txBox="1"/>
          <p:nvPr/>
        </p:nvSpPr>
        <p:spPr>
          <a:xfrm>
            <a:off x="5108657" y="5678405"/>
            <a:ext cx="3439217" cy="208305"/>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788"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Source: New Markets Lab (2019), COMESA Plant Variety Catalogue</a:t>
            </a:r>
            <a:endParaRPr lang="en-US" sz="13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Chart 16">
            <a:extLst>
              <a:ext uri="{FF2B5EF4-FFF2-40B4-BE49-F238E27FC236}">
                <a16:creationId xmlns:a16="http://schemas.microsoft.com/office/drawing/2014/main" id="{1C4FA71F-0AD3-1D43-AD3C-BE21B6374C2F}"/>
              </a:ext>
            </a:extLst>
          </p:cNvPr>
          <p:cNvGraphicFramePr>
            <a:graphicFrameLocks/>
          </p:cNvGraphicFramePr>
          <p:nvPr>
            <p:extLst>
              <p:ext uri="{D42A27DB-BD31-4B8C-83A1-F6EECF244321}">
                <p14:modId xmlns:p14="http://schemas.microsoft.com/office/powerpoint/2010/main" val="707234624"/>
              </p:ext>
            </p:extLst>
          </p:nvPr>
        </p:nvGraphicFramePr>
        <p:xfrm>
          <a:off x="310212" y="2090489"/>
          <a:ext cx="4575055" cy="394726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1B2BFDD2-863B-481F-84CD-3A080A606C8F}"/>
              </a:ext>
            </a:extLst>
          </p:cNvPr>
          <p:cNvSpPr txBox="1"/>
          <p:nvPr/>
        </p:nvSpPr>
        <p:spPr>
          <a:xfrm>
            <a:off x="3796266" y="6037757"/>
            <a:ext cx="775734" cy="246221"/>
          </a:xfrm>
          <a:prstGeom prst="rect">
            <a:avLst/>
          </a:prstGeom>
          <a:noFill/>
        </p:spPr>
        <p:txBody>
          <a:bodyPr wrap="square" rtlCol="0">
            <a:spAutoFit/>
          </a:bodyPr>
          <a:lstStyle/>
          <a:p>
            <a:r>
              <a:rPr lang="en-US" sz="1000" b="1" dirty="0"/>
              <a:t>Total: 2</a:t>
            </a:r>
          </a:p>
        </p:txBody>
      </p:sp>
    </p:spTree>
    <p:extLst>
      <p:ext uri="{BB962C8B-B14F-4D97-AF65-F5344CB8AC3E}">
        <p14:creationId xmlns:p14="http://schemas.microsoft.com/office/powerpoint/2010/main" val="285927346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NML PPT 2018">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L PPT 2018" id="{E2F2A7B8-97D0-4E58-9461-BBF0870A46CA}" vid="{A374C302-75C4-42BB-AF3B-404ADF4974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{BFE71361-1D4F-DA46-AC32-264A8DDF67A9}tf16401369</Template>
  <TotalTime>22872</TotalTime>
  <Words>3128</Words>
  <Application>Microsoft Macintosh PowerPoint</Application>
  <PresentationFormat>On-screen Show (4:3)</PresentationFormat>
  <Paragraphs>308</Paragraphs>
  <Slides>26</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Calibri</vt:lpstr>
      <vt:lpstr>Calibri Light</vt:lpstr>
      <vt:lpstr>Cambria</vt:lpstr>
      <vt:lpstr>Century Gothic</vt:lpstr>
      <vt:lpstr>Georgia</vt:lpstr>
      <vt:lpstr>Rockwell</vt:lpstr>
      <vt:lpstr>Times New Roman</vt:lpstr>
      <vt:lpstr>Wingdings</vt:lpstr>
      <vt:lpstr>Wingdings 2</vt:lpstr>
      <vt:lpstr>Atlas</vt:lpstr>
      <vt:lpstr>NML PPT 2018</vt:lpstr>
      <vt:lpstr>Update on Legal and Regulatory Frameworks for Seed in Eastern and Southern Africa</vt:lpstr>
      <vt:lpstr>Agenda</vt:lpstr>
      <vt:lpstr>The New Markets Lab</vt:lpstr>
      <vt:lpstr>NML’s Regulatory Toolkit </vt:lpstr>
      <vt:lpstr>Update on Legal and Regulatory Harmonization</vt:lpstr>
      <vt:lpstr>Regional Regulatory Harmonization</vt:lpstr>
      <vt:lpstr>Regional Regulatory Harmonization Updates</vt:lpstr>
      <vt:lpstr>Regulatory Lessons Learned from Test Cases</vt:lpstr>
      <vt:lpstr>Test Case Findings – COMESA Regional Seed Registration</vt:lpstr>
      <vt:lpstr>Test Case Findings – Regional Variety Registration COMESA vs. SADC</vt:lpstr>
      <vt:lpstr>Test Case Findings – Regional Variety Registration COMESA vs. SADC</vt:lpstr>
      <vt:lpstr>PowerPoint Presentation</vt:lpstr>
      <vt:lpstr>Other Considerations on Regulatory Domestication and Implementation</vt:lpstr>
      <vt:lpstr>NML Regulatory Systems Map: Variety Registration in Kenya</vt:lpstr>
      <vt:lpstr>COMESA Manual on Regional Seed Regulations </vt:lpstr>
      <vt:lpstr>COMESA Manual on Seed Regulations</vt:lpstr>
      <vt:lpstr>Implementation of the COMESA Seed Regulations</vt:lpstr>
      <vt:lpstr>COMESA Seed Harmonization Implementation Plan (COMSHIP)</vt:lpstr>
      <vt:lpstr>COMESA:  Current Status of Regulatory Implementation</vt:lpstr>
      <vt:lpstr>COMSHIP’s Priorities for 2019-2023</vt:lpstr>
      <vt:lpstr>Variety Release and Registration Requirements </vt:lpstr>
      <vt:lpstr>Application Process for Registration in the COMESA Variety Catalogue</vt:lpstr>
      <vt:lpstr>Seed Certification in COMESA</vt:lpstr>
      <vt:lpstr>Cross Border Trade in COMESA</vt:lpstr>
      <vt:lpstr>Cross Border Trade in COMESA</vt:lpstr>
      <vt:lpstr>Contact Us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Glaub</dc:creator>
  <cp:lastModifiedBy>Katrin Kuhlmann</cp:lastModifiedBy>
  <cp:revision>198</cp:revision>
  <dcterms:created xsi:type="dcterms:W3CDTF">2018-07-19T15:16:24Z</dcterms:created>
  <dcterms:modified xsi:type="dcterms:W3CDTF">2019-03-12T19:41:55Z</dcterms:modified>
</cp:coreProperties>
</file>