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  <p:sldMasterId id="2147483687" r:id="rId3"/>
    <p:sldMasterId id="2147483675" r:id="rId4"/>
  </p:sldMasterIdLst>
  <p:notesMasterIdLst>
    <p:notesMasterId r:id="rId30"/>
  </p:notesMasterIdLst>
  <p:handoutMasterIdLst>
    <p:handoutMasterId r:id="rId31"/>
  </p:handoutMasterIdLst>
  <p:sldIdLst>
    <p:sldId id="263" r:id="rId5"/>
    <p:sldId id="311" r:id="rId6"/>
    <p:sldId id="330" r:id="rId7"/>
    <p:sldId id="334" r:id="rId8"/>
    <p:sldId id="335" r:id="rId9"/>
    <p:sldId id="336" r:id="rId10"/>
    <p:sldId id="342" r:id="rId11"/>
    <p:sldId id="264" r:id="rId12"/>
    <p:sldId id="269" r:id="rId13"/>
    <p:sldId id="287" r:id="rId14"/>
    <p:sldId id="313" r:id="rId15"/>
    <p:sldId id="324" r:id="rId16"/>
    <p:sldId id="325" r:id="rId17"/>
    <p:sldId id="338" r:id="rId18"/>
    <p:sldId id="283" r:id="rId19"/>
    <p:sldId id="281" r:id="rId20"/>
    <p:sldId id="339" r:id="rId21"/>
    <p:sldId id="340" r:id="rId22"/>
    <p:sldId id="341" r:id="rId23"/>
    <p:sldId id="333" r:id="rId24"/>
    <p:sldId id="329" r:id="rId25"/>
    <p:sldId id="332" r:id="rId26"/>
    <p:sldId id="343" r:id="rId27"/>
    <p:sldId id="262" r:id="rId28"/>
    <p:sldId id="328" r:id="rId29"/>
  </p:sldIdLst>
  <p:sldSz cx="6858000" cy="51435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689"/>
    <a:srgbClr val="FF3300"/>
    <a:srgbClr val="FFFF99"/>
    <a:srgbClr val="CCECFF"/>
    <a:srgbClr val="FF99FF"/>
    <a:srgbClr val="FFFFCC"/>
    <a:srgbClr val="FF9966"/>
    <a:srgbClr val="FFCCFF"/>
    <a:srgbClr val="CC99FF"/>
    <a:srgbClr val="7D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11" autoAdjust="0"/>
  </p:normalViewPr>
  <p:slideViewPr>
    <p:cSldViewPr snapToGrid="0">
      <p:cViewPr varScale="1">
        <p:scale>
          <a:sx n="93" d="100"/>
          <a:sy n="93" d="100"/>
        </p:scale>
        <p:origin x="1092" y="6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62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4005876528894"/>
          <c:y val="7.1424174276378247E-2"/>
          <c:w val="0.80969985670280775"/>
          <c:h val="0.71010736438567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2003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A3AE1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3AE16"/>
              </a:solidFill>
              <a:ln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8.9350132565344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1106328"/>
        <c:axId val="221103976"/>
      </c:barChart>
      <c:catAx>
        <c:axId val="2211063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.49780398596144348"/>
              <c:y val="0.91702833138992856"/>
            </c:manualLayout>
          </c:layout>
          <c:overlay val="0"/>
        </c:title>
        <c:numFmt formatCode="m/d/yyyy" sourceLinked="0"/>
        <c:majorTickMark val="out"/>
        <c:minorTickMark val="in"/>
        <c:tickLblPos val="nextTo"/>
        <c:crossAx val="221103976"/>
        <c:crosses val="autoZero"/>
        <c:auto val="0"/>
        <c:lblAlgn val="ctr"/>
        <c:lblOffset val="100"/>
        <c:noMultiLvlLbl val="0"/>
      </c:catAx>
      <c:valAx>
        <c:axId val="221103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defRPr>
                </a:pPr>
                <a:r>
                  <a:rPr lang="en-US" sz="1400" dirty="0">
                    <a:solidFill>
                      <a:schemeClr val="tx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Cumulative number food crops sequenced</a:t>
                </a:r>
              </a:p>
            </c:rich>
          </c:tx>
          <c:layout>
            <c:manualLayout>
              <c:xMode val="edge"/>
              <c:yMode val="edge"/>
              <c:x val="1.4791474242991755E-3"/>
              <c:y val="0.106210154220437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1106328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459CE-9ECA-4D18-98F5-5842C68EF95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B5046BD-F74A-4B23-91BD-687E0C8A75A8}">
      <dgm:prSet phldrT="[Text]" custT="1"/>
      <dgm:spPr/>
      <dgm:t>
        <a:bodyPr/>
        <a:lstStyle/>
        <a:p>
          <a:endParaRPr lang="de-CH" sz="1300" b="0" dirty="0" smtClean="0"/>
        </a:p>
      </dgm:t>
    </dgm:pt>
    <dgm:pt modelId="{229BC710-4968-40C1-8CEF-6837EF87DA39}" type="sibTrans" cxnId="{90A3021D-1D9F-41A3-A6E0-D39A947F673E}">
      <dgm:prSet/>
      <dgm:spPr/>
      <dgm:t>
        <a:bodyPr/>
        <a:lstStyle/>
        <a:p>
          <a:endParaRPr lang="en-US"/>
        </a:p>
      </dgm:t>
    </dgm:pt>
    <dgm:pt modelId="{B4331394-AD34-4AF4-8F3C-5461907C78D0}" type="parTrans" cxnId="{90A3021D-1D9F-41A3-A6E0-D39A947F673E}">
      <dgm:prSet/>
      <dgm:spPr/>
      <dgm:t>
        <a:bodyPr/>
        <a:lstStyle/>
        <a:p>
          <a:endParaRPr lang="en-US"/>
        </a:p>
      </dgm:t>
    </dgm:pt>
    <dgm:pt modelId="{EE5E974F-202F-4F16-A15D-1ECC3EB3395F}" type="pres">
      <dgm:prSet presAssocID="{B2A459CE-9ECA-4D18-98F5-5842C68EF955}" presName="arrowDiagram" presStyleCnt="0">
        <dgm:presLayoutVars>
          <dgm:chMax val="5"/>
          <dgm:dir/>
          <dgm:resizeHandles val="exact"/>
        </dgm:presLayoutVars>
      </dgm:prSet>
      <dgm:spPr/>
    </dgm:pt>
    <dgm:pt modelId="{AF78B202-59A6-4A85-BAE5-1DE25908746E}" type="pres">
      <dgm:prSet presAssocID="{B2A459CE-9ECA-4D18-98F5-5842C68EF955}" presName="arrow" presStyleLbl="bgShp" presStyleIdx="0" presStyleCnt="1" custLinFactNeighborX="1000" custLinFactNeighborY="1920"/>
      <dgm:spPr/>
    </dgm:pt>
    <dgm:pt modelId="{461801FC-C324-4FCF-90C7-DF1765DA250F}" type="pres">
      <dgm:prSet presAssocID="{B2A459CE-9ECA-4D18-98F5-5842C68EF955}" presName="arrowDiagram1" presStyleCnt="0">
        <dgm:presLayoutVars>
          <dgm:bulletEnabled val="1"/>
        </dgm:presLayoutVars>
      </dgm:prSet>
      <dgm:spPr/>
    </dgm:pt>
    <dgm:pt modelId="{A604F324-807E-48B4-9B13-B73318F92EA8}" type="pres">
      <dgm:prSet presAssocID="{DB5046BD-F74A-4B23-91BD-687E0C8A75A8}" presName="bullet1" presStyleLbl="node1" presStyleIdx="0" presStyleCnt="1" custLinFactNeighborX="-28967" custLinFactNeighborY="-424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462163-3649-4F71-9ACC-7FB37B274FEC}" type="pres">
      <dgm:prSet presAssocID="{DB5046BD-F74A-4B23-91BD-687E0C8A75A8}" presName="textBox1" presStyleLbl="revTx" presStyleIdx="0" presStyleCnt="1" custLinFactNeighborX="-68991" custLinFactNeighborY="18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0B81A2-4E55-44A9-8942-D7FCF4801FA6}" type="presOf" srcId="{B2A459CE-9ECA-4D18-98F5-5842C68EF955}" destId="{EE5E974F-202F-4F16-A15D-1ECC3EB3395F}" srcOrd="0" destOrd="0" presId="urn:microsoft.com/office/officeart/2005/8/layout/arrow2"/>
    <dgm:cxn modelId="{90A3021D-1D9F-41A3-A6E0-D39A947F673E}" srcId="{B2A459CE-9ECA-4D18-98F5-5842C68EF955}" destId="{DB5046BD-F74A-4B23-91BD-687E0C8A75A8}" srcOrd="0" destOrd="0" parTransId="{B4331394-AD34-4AF4-8F3C-5461907C78D0}" sibTransId="{229BC710-4968-40C1-8CEF-6837EF87DA39}"/>
    <dgm:cxn modelId="{FC2ADA8D-04C6-42D0-8F84-304E2F26F702}" type="presOf" srcId="{DB5046BD-F74A-4B23-91BD-687E0C8A75A8}" destId="{AE462163-3649-4F71-9ACC-7FB37B274FEC}" srcOrd="0" destOrd="0" presId="urn:microsoft.com/office/officeart/2005/8/layout/arrow2"/>
    <dgm:cxn modelId="{B120B9F2-CDC6-461A-B3AB-63C0DFF4D955}" type="presParOf" srcId="{EE5E974F-202F-4F16-A15D-1ECC3EB3395F}" destId="{AF78B202-59A6-4A85-BAE5-1DE25908746E}" srcOrd="0" destOrd="0" presId="urn:microsoft.com/office/officeart/2005/8/layout/arrow2"/>
    <dgm:cxn modelId="{554CCF86-8408-41C0-A8AE-25E9E82A2F32}" type="presParOf" srcId="{EE5E974F-202F-4F16-A15D-1ECC3EB3395F}" destId="{461801FC-C324-4FCF-90C7-DF1765DA250F}" srcOrd="1" destOrd="0" presId="urn:microsoft.com/office/officeart/2005/8/layout/arrow2"/>
    <dgm:cxn modelId="{88C4221F-49E9-47CF-830E-0EF0969BE538}" type="presParOf" srcId="{461801FC-C324-4FCF-90C7-DF1765DA250F}" destId="{A604F324-807E-48B4-9B13-B73318F92EA8}" srcOrd="0" destOrd="0" presId="urn:microsoft.com/office/officeart/2005/8/layout/arrow2"/>
    <dgm:cxn modelId="{4F3F81F0-70E8-4B84-9EDD-0BF13B74FDCB}" type="presParOf" srcId="{461801FC-C324-4FCF-90C7-DF1765DA250F}" destId="{AE462163-3649-4F71-9ACC-7FB37B274FEC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B202-59A6-4A85-BAE5-1DE25908746E}">
      <dsp:nvSpPr>
        <dsp:cNvPr id="0" name=""/>
        <dsp:cNvSpPr/>
      </dsp:nvSpPr>
      <dsp:spPr>
        <a:xfrm>
          <a:off x="1159051" y="0"/>
          <a:ext cx="4408952" cy="27555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4F324-807E-48B4-9B13-B73318F92EA8}">
      <dsp:nvSpPr>
        <dsp:cNvPr id="0" name=""/>
        <dsp:cNvSpPr/>
      </dsp:nvSpPr>
      <dsp:spPr>
        <a:xfrm>
          <a:off x="4384483" y="420323"/>
          <a:ext cx="326262" cy="326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62163-3649-4F71-9ACC-7FB37B274FEC}">
      <dsp:nvSpPr>
        <dsp:cNvPr id="0" name=""/>
        <dsp:cNvSpPr/>
      </dsp:nvSpPr>
      <dsp:spPr>
        <a:xfrm>
          <a:off x="1661830" y="721965"/>
          <a:ext cx="1763580" cy="203362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2880" bIns="0" numCol="1" spcCol="1270" anchor="t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1300" b="0" kern="1200" dirty="0" smtClean="0"/>
        </a:p>
      </dsp:txBody>
      <dsp:txXfrm>
        <a:off x="1747921" y="808056"/>
        <a:ext cx="1591398" cy="186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0.86592</cdr:x>
      <cdr:y>0.84574</cdr:y>
    </cdr:from>
    <cdr:to>
      <cdr:x>0.88744</cdr:x>
      <cdr:y>0.93878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434620" y="3357461"/>
          <a:ext cx="1847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0.28713</cdr:x>
      <cdr:y>0.81767</cdr:y>
    </cdr:from>
    <cdr:to>
      <cdr:x>0.46083</cdr:x>
      <cdr:y>0.81767</cdr:y>
    </cdr:to>
    <cdr:cxnSp macro="">
      <cdr:nvCxnSpPr>
        <cdr:cNvPr id="32" name="Straight Connector 31"/>
        <cdr:cNvCxnSpPr/>
      </cdr:nvCxnSpPr>
      <cdr:spPr>
        <a:xfrm xmlns:a="http://schemas.openxmlformats.org/drawingml/2006/main">
          <a:off x="2465227" y="3246021"/>
          <a:ext cx="1491382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lgDash"/>
          <a:headEnd type="none" w="med" len="med"/>
          <a:tailEnd type="triangl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0D17-7B6B-A24D-8169-1218189019BF}" type="datetimeFigureOut">
              <a:t>02.05.2019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D92A-3377-4940-90CA-F9BDD08FF3A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0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1596F-3972-C243-8F9E-E3395F030118}" type="datetimeFigureOut">
              <a:t>02.05.2019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5ACB-54A5-694A-8264-E02EC7F57F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0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133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97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381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45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4"/>
          <a:stretch/>
        </p:blipFill>
        <p:spPr bwMode="auto">
          <a:xfrm>
            <a:off x="3356" y="1554604"/>
            <a:ext cx="6878729" cy="358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flipH="1">
            <a:off x="-8223" y="-17636"/>
            <a:ext cx="6890307" cy="2827511"/>
          </a:xfrm>
          <a:prstGeom prst="rect">
            <a:avLst/>
          </a:prstGeom>
          <a:solidFill>
            <a:srgbClr val="3436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71" tIns="68586" rIns="137171" bIns="68586" rtlCol="0" anchor="ctr"/>
          <a:lstStyle/>
          <a:p>
            <a:pPr algn="ctr"/>
            <a:endParaRPr lang="en-US" sz="2026" dirty="0">
              <a:latin typeface="Calibri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2433" y="-13729"/>
            <a:ext cx="6878729" cy="104908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4795" y="1214954"/>
            <a:ext cx="6252386" cy="8964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3337" y="2200683"/>
            <a:ext cx="6265121" cy="4901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44" y="196413"/>
            <a:ext cx="1807369" cy="6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6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1694126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51" y="2881106"/>
            <a:ext cx="317808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0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1694126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831" y="2860094"/>
            <a:ext cx="31780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9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1694126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845" y="2874102"/>
            <a:ext cx="31780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1694126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 descr="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854" y="2881106"/>
            <a:ext cx="31780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85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/>
          <a:stretch/>
        </p:blipFill>
        <p:spPr bwMode="auto">
          <a:xfrm>
            <a:off x="-83511" y="0"/>
            <a:ext cx="70320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83511" y="3095361"/>
            <a:ext cx="7032089" cy="2048141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8000">
                <a:schemeClr val="accent6">
                  <a:lumMod val="50000"/>
                  <a:alpha val="72000"/>
                </a:schemeClr>
              </a:gs>
              <a:gs pos="69000">
                <a:schemeClr val="accent6">
                  <a:lumMod val="50000"/>
                  <a:alpha val="32000"/>
                </a:schemeClr>
              </a:gs>
              <a:gs pos="0">
                <a:schemeClr val="accent1">
                  <a:lumMod val="1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-21326" y="-15548"/>
            <a:ext cx="6900651" cy="1188434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accent6">
                  <a:lumMod val="50000"/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42900" y="4786568"/>
            <a:ext cx="6172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05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05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05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05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46434" y="3127554"/>
            <a:ext cx="6172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spc="0" dirty="0" smtClean="0">
                <a:solidFill>
                  <a:schemeClr val="bg1"/>
                </a:solidFill>
                <a:latin typeface="Helvetica"/>
                <a:cs typeface="Helvetica"/>
              </a:rPr>
              <a:t>THANK YOU</a:t>
            </a:r>
          </a:p>
          <a:p>
            <a:pPr algn="ctr" eaLnBrk="1" hangingPunct="1">
              <a:defRPr/>
            </a:pPr>
            <a:r>
              <a:rPr lang="en-US" sz="21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900" y="4747622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5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0"/>
          <a:stretch/>
        </p:blipFill>
        <p:spPr bwMode="auto">
          <a:xfrm>
            <a:off x="-41755" y="777240"/>
            <a:ext cx="6948578" cy="496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42900" y="4786568"/>
            <a:ext cx="6172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05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05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05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05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900" y="4747622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492049" y="3610425"/>
            <a:ext cx="3633880" cy="41549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1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432514" y="4224402"/>
            <a:ext cx="3752950" cy="41549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1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Demand-driven variety</a:t>
            </a:r>
            <a:r>
              <a:rPr lang="en-US" sz="2100" b="0" spc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design</a:t>
            </a:r>
            <a:endParaRPr lang="en-US" sz="2100" b="0" spc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915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83511" y="3611599"/>
            <a:ext cx="7032089" cy="1531903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8000">
                <a:schemeClr val="accent6">
                  <a:lumMod val="50000"/>
                  <a:alpha val="72000"/>
                </a:schemeClr>
              </a:gs>
              <a:gs pos="69000">
                <a:schemeClr val="accent6">
                  <a:lumMod val="50000"/>
                  <a:alpha val="32000"/>
                </a:schemeClr>
              </a:gs>
              <a:gs pos="0">
                <a:schemeClr val="accent1">
                  <a:lumMod val="1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-249524"/>
            <a:ext cx="6900651" cy="1188434"/>
          </a:xfrm>
          <a:prstGeom prst="rect">
            <a:avLst/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0">
                <a:schemeClr val="accent6">
                  <a:lumMod val="50000"/>
                  <a:alpha val="32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42900" y="4786568"/>
            <a:ext cx="6172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 smtClean="0">
                <a:solidFill>
                  <a:srgbClr val="FFFFFF"/>
                </a:solidFill>
                <a:latin typeface="Helvetica"/>
                <a:cs typeface="Helvetica"/>
              </a:rPr>
              <a:t>  All material © 2015</a:t>
            </a:r>
            <a:r>
              <a:rPr lang="en-US" sz="105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lang="en-US" sz="1050" dirty="0" smtClean="0">
                <a:solidFill>
                  <a:srgbClr val="FFFFFF"/>
                </a:solidFill>
                <a:latin typeface="Helvetica"/>
                <a:cs typeface="Helvetica"/>
              </a:rPr>
              <a:t>Syngenta</a:t>
            </a:r>
            <a:r>
              <a:rPr lang="en-US" sz="1050" baseline="0" dirty="0" smtClean="0">
                <a:solidFill>
                  <a:srgbClr val="FFFFFF"/>
                </a:solidFill>
                <a:latin typeface="Helvetica"/>
                <a:cs typeface="Helvetica"/>
              </a:rPr>
              <a:t> Foundation for Sustainable Agriculture</a:t>
            </a:r>
            <a:endParaRPr lang="en-US" sz="1050" dirty="0" smtClea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77854" y="3611598"/>
            <a:ext cx="6172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 spc="0" dirty="0" smtClean="0">
                <a:solidFill>
                  <a:schemeClr val="bg1"/>
                </a:solidFill>
                <a:latin typeface="Helvetica"/>
                <a:cs typeface="Helvetica"/>
              </a:rPr>
              <a:t>Thank you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900" y="4747622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1178219" y="354136"/>
            <a:ext cx="4141518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www.syngentafoundation.org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372503" y="1069722"/>
            <a:ext cx="3752950" cy="41549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100" b="0" spc="0" dirty="0" smtClean="0">
                <a:solidFill>
                  <a:schemeClr val="bg1"/>
                </a:solidFill>
                <a:latin typeface="Helvetica"/>
                <a:cs typeface="Helvetica"/>
              </a:rPr>
              <a:t>Demand-driven variety</a:t>
            </a:r>
            <a:r>
              <a:rPr lang="en-US" sz="2100" b="0" spc="0" baseline="0" dirty="0" smtClean="0">
                <a:solidFill>
                  <a:schemeClr val="bg1"/>
                </a:solidFill>
                <a:latin typeface="Helvetica"/>
                <a:cs typeface="Helvetica"/>
              </a:rPr>
              <a:t> design</a:t>
            </a:r>
            <a:endParaRPr lang="en-US" sz="2100" b="0" spc="0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6221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0364" y="-15548"/>
            <a:ext cx="6889690" cy="5159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42900" y="4786568"/>
            <a:ext cx="61722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 smtClean="0">
                <a:solidFill>
                  <a:srgbClr val="404040"/>
                </a:solidFill>
                <a:latin typeface="Helvetica"/>
                <a:cs typeface="Helvetica"/>
              </a:rPr>
              <a:t>  All material © Syngenta</a:t>
            </a:r>
            <a:r>
              <a:rPr lang="en-US" sz="1050" baseline="0" dirty="0" smtClean="0">
                <a:solidFill>
                  <a:srgbClr val="404040"/>
                </a:solidFill>
                <a:latin typeface="Helvetica"/>
                <a:cs typeface="Helvetica"/>
              </a:rPr>
              <a:t> Foundation for Sustainable Agriculture</a:t>
            </a:r>
            <a:endParaRPr lang="en-US" sz="1050" dirty="0" smtClean="0">
              <a:solidFill>
                <a:srgbClr val="404040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342900" y="3467877"/>
            <a:ext cx="61722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5400" b="1" spc="0" dirty="0" err="1" smtClean="0">
                <a:solidFill>
                  <a:schemeClr val="accent4"/>
                </a:solidFill>
                <a:latin typeface="Helvetica"/>
                <a:cs typeface="Helvetica"/>
              </a:rPr>
              <a:t>THANK YOU</a:t>
            </a:r>
          </a:p>
          <a:p>
            <a:pPr algn="ctr" eaLnBrk="1" hangingPunct="1">
              <a:defRPr/>
            </a:pPr>
            <a:r>
              <a:rPr lang="en-US" sz="2100" b="0" spc="0" dirty="0" smtClean="0">
                <a:solidFill>
                  <a:schemeClr val="accent4"/>
                </a:solidFill>
                <a:latin typeface="Helvetica"/>
                <a:cs typeface="Helvetica"/>
              </a:rPr>
              <a:t>www.syngentafoundation.com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900" y="4747622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8038" y="267903"/>
            <a:ext cx="1472272" cy="45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armers_INTER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394"/>
            <a:ext cx="6858000" cy="271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0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>
            <a:spLocks noChangeArrowheads="1"/>
          </p:cNvSpPr>
          <p:nvPr/>
        </p:nvSpPr>
        <p:spPr bwMode="auto">
          <a:xfrm>
            <a:off x="0" y="3574"/>
            <a:ext cx="6858000" cy="17287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Shape 16"/>
          <p:cNvSpPr/>
          <p:nvPr/>
        </p:nvSpPr>
        <p:spPr>
          <a:xfrm>
            <a:off x="228600" y="338140"/>
            <a:ext cx="6400800" cy="124649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4289" rIns="34289">
            <a:spAutoFit/>
          </a:bodyPr>
          <a:lstStyle/>
          <a:p>
            <a:pPr algn="ctr">
              <a:defRPr/>
            </a:pPr>
            <a:r>
              <a:rPr sz="375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Cambria"/>
                <a:cs typeface="Cambria"/>
                <a:sym typeface="Cambria"/>
              </a:rPr>
              <a:t>Demand-Led Plant Breeding</a:t>
            </a:r>
            <a:br>
              <a:rPr sz="375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Cambria"/>
                <a:cs typeface="Cambria"/>
                <a:sym typeface="Cambria"/>
              </a:rPr>
            </a:br>
            <a:r>
              <a:rPr sz="3750" b="1" dirty="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Cambria"/>
                <a:cs typeface="Cambria"/>
                <a:sym typeface="Cambria"/>
              </a:rPr>
              <a:t>Training Manual</a:t>
            </a:r>
          </a:p>
        </p:txBody>
      </p:sp>
    </p:spTree>
    <p:extLst>
      <p:ext uri="{BB962C8B-B14F-4D97-AF65-F5344CB8AC3E}">
        <p14:creationId xmlns:p14="http://schemas.microsoft.com/office/powerpoint/2010/main" val="3372569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"/>
            <a:ext cx="6858000" cy="535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de-CH" sz="2400" b="1">
                <a:solidFill>
                  <a:srgbClr val="77933C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" name="Picture 3" descr="SYF_Logo_E_color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49" y="4735116"/>
            <a:ext cx="1163240" cy="358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8" y="53560"/>
            <a:ext cx="5229240" cy="383367"/>
          </a:xfrm>
        </p:spPr>
        <p:txBody>
          <a:bodyPr/>
          <a:lstStyle>
            <a:lvl1pPr algn="l">
              <a:defRPr sz="1500" b="1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75000"/>
                </a:schemeClr>
              </a:buClr>
              <a:buSzPct val="80000"/>
              <a:buFont typeface="Arial" pitchFamily="34" charset="0"/>
              <a:buChar char="●"/>
              <a:defRPr sz="15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75000"/>
                </a:schemeClr>
              </a:buClr>
              <a:defRPr sz="135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75000"/>
                </a:schemeClr>
              </a:buClr>
              <a:defRPr sz="12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75000"/>
                </a:schemeClr>
              </a:buClr>
              <a:defRPr sz="105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3">
                  <a:lumMod val="75000"/>
                </a:schemeClr>
              </a:buClr>
              <a:defRPr sz="10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67879" y="4869657"/>
            <a:ext cx="1600200" cy="273844"/>
          </a:xfrm>
          <a:prstGeom prst="rect">
            <a:avLst/>
          </a:prstGeom>
        </p:spPr>
        <p:txBody>
          <a:bodyPr/>
          <a:lstStyle>
            <a:lvl1pPr algn="l">
              <a:defRPr sz="750">
                <a:latin typeface="Arial" charset="0"/>
              </a:defRPr>
            </a:lvl1pPr>
          </a:lstStyle>
          <a:p>
            <a:pPr>
              <a:defRPr/>
            </a:pPr>
            <a:fld id="{BD3C081C-6D88-4BE5-AA7B-EE3C0A3CC68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194762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iStock_000044716782Lar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" y="-15547"/>
            <a:ext cx="6878729" cy="515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10364" y="-15547"/>
            <a:ext cx="6889690" cy="29155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35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0817" y="1037763"/>
            <a:ext cx="51963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4795" y="1214954"/>
            <a:ext cx="6252386" cy="8964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3337" y="2200683"/>
            <a:ext cx="6265121" cy="4901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rgbClr val="4040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9" y="196413"/>
            <a:ext cx="2128202" cy="6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05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8614"/>
            <a:ext cx="58293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10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0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5"/>
            <a:ext cx="58293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79639"/>
            <a:ext cx="58293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46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90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0938"/>
            <a:ext cx="303014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951"/>
            <a:ext cx="303014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0938"/>
            <a:ext cx="303133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951"/>
            <a:ext cx="303133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41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9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3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9"/>
            <a:ext cx="2256235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5"/>
            <a:ext cx="2256235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58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375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900"/>
            <a:ext cx="41148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92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0364" y="-15548"/>
            <a:ext cx="6889690" cy="5159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350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0817" y="1037763"/>
            <a:ext cx="51963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4795" y="1214954"/>
            <a:ext cx="6252386" cy="89646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3337" y="2200683"/>
            <a:ext cx="6265121" cy="4901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rgbClr val="4040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5" name="Picture 8" descr="farmer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81" y="2580569"/>
            <a:ext cx="6858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99" y="196413"/>
            <a:ext cx="2128202" cy="6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4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375"/>
            <a:ext cx="154305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375"/>
            <a:ext cx="451485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7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8614"/>
            <a:ext cx="58293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2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4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5"/>
            <a:ext cx="58293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79639"/>
            <a:ext cx="58293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93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3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0938"/>
            <a:ext cx="303014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951"/>
            <a:ext cx="303014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0938"/>
            <a:ext cx="303133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951"/>
            <a:ext cx="303133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20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5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3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9"/>
            <a:ext cx="2256235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5"/>
            <a:ext cx="2256235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31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375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900"/>
            <a:ext cx="41148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8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75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89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375"/>
            <a:ext cx="154305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375"/>
            <a:ext cx="451485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31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8614"/>
            <a:ext cx="58293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53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6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5"/>
            <a:ext cx="58293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79639"/>
            <a:ext cx="58293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6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12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0938"/>
            <a:ext cx="303014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951"/>
            <a:ext cx="303014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150938"/>
            <a:ext cx="3031331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631951"/>
            <a:ext cx="3031331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9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88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59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9"/>
            <a:ext cx="2256235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076325"/>
            <a:ext cx="2256235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273847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5500" y="1012030"/>
            <a:ext cx="6507000" cy="36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636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60375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900"/>
            <a:ext cx="41148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91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39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6375"/>
            <a:ext cx="154305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6375"/>
            <a:ext cx="451485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273847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5500" y="1012030"/>
            <a:ext cx="6507000" cy="36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FARMFORCE-RV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883" y="4706273"/>
            <a:ext cx="1127415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6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273847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5500" y="1012030"/>
            <a:ext cx="6507000" cy="36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4554" y="4603996"/>
            <a:ext cx="719339" cy="53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08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273847"/>
            <a:ext cx="6490979" cy="67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5500" y="1012030"/>
            <a:ext cx="6507000" cy="36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t="34799" r="44453" b="60416"/>
          <a:stretch/>
        </p:blipFill>
        <p:spPr bwMode="auto">
          <a:xfrm>
            <a:off x="1328739" y="4707732"/>
            <a:ext cx="992981" cy="35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29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8" y="4730201"/>
            <a:ext cx="1051925" cy="323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83512" y="273847"/>
            <a:ext cx="6490979" cy="67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3512" y="1006578"/>
            <a:ext cx="6490979" cy="362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ardrop 7"/>
          <p:cNvSpPr/>
          <p:nvPr/>
        </p:nvSpPr>
        <p:spPr>
          <a:xfrm>
            <a:off x="6296310" y="4707501"/>
            <a:ext cx="369394" cy="369394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6117826" y="4762956"/>
            <a:ext cx="559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10D1ACC-8D97-D84C-9FC5-0871E3D33733}" type="slidenum">
              <a:rPr lang="en-US" sz="1050">
                <a:solidFill>
                  <a:srgbClr val="FFFFFF"/>
                </a:solidFill>
                <a:latin typeface="Helvetica"/>
                <a:cs typeface="Helvetica"/>
              </a:rPr>
              <a:pPr algn="r"/>
              <a:t>‹#›</a:t>
            </a:fld>
            <a:endParaRPr lang="en-US" sz="105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205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1" r:id="rId4"/>
    <p:sldLayoutId id="2147483665" r:id="rId5"/>
    <p:sldLayoutId id="2147483673" r:id="rId6"/>
    <p:sldLayoutId id="2147483672" r:id="rId7"/>
    <p:sldLayoutId id="2147483671" r:id="rId8"/>
    <p:sldLayoutId id="2147483655" r:id="rId9"/>
    <p:sldLayoutId id="2147483666" r:id="rId10"/>
    <p:sldLayoutId id="2147483667" r:id="rId11"/>
    <p:sldLayoutId id="2147483668" r:id="rId12"/>
    <p:sldLayoutId id="2147483669" r:id="rId13"/>
    <p:sldLayoutId id="2147483660" r:id="rId14"/>
    <p:sldLayoutId id="2147483713" r:id="rId15"/>
    <p:sldLayoutId id="2147483712" r:id="rId16"/>
    <p:sldLayoutId id="2147483664" r:id="rId17"/>
    <p:sldLayoutId id="2147483674" r:id="rId18"/>
    <p:sldLayoutId id="2147483714" r:id="rId19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43689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Courier New"/>
        <a:buChar char="o"/>
        <a:defRPr sz="1500" kern="1200">
          <a:solidFill>
            <a:srgbClr val="343689"/>
          </a:solidFill>
          <a:latin typeface="Helvetica"/>
          <a:ea typeface="+mn-ea"/>
          <a:cs typeface="Helvetica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ü"/>
        <a:defRPr sz="135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C671-35FD-441F-B4E1-24D50A2331A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22151-FE0E-4C48-8C23-1E2611598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B1B5-1445-4522-9E4B-542E35DDBBB9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E0D3-5AA7-4034-B8FC-4202C7674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EEE9-7C90-4FD6-BFB3-7BB069315E4A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994EA-2FF0-4F38-A48B-3545AA3EE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12" Type="http://schemas.openxmlformats.org/officeDocument/2006/relationships/image" Target="../media/image46.jpeg"/><Relationship Id="rId2" Type="http://schemas.openxmlformats.org/officeDocument/2006/relationships/image" Target="../media/image41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11" Type="http://schemas.openxmlformats.org/officeDocument/2006/relationships/image" Target="../media/image45.jpeg"/><Relationship Id="rId5" Type="http://schemas.openxmlformats.org/officeDocument/2006/relationships/image" Target="../media/image50.jpeg"/><Relationship Id="rId15" Type="http://schemas.openxmlformats.org/officeDocument/2006/relationships/image" Target="../media/image47.jpeg"/><Relationship Id="rId10" Type="http://schemas.openxmlformats.org/officeDocument/2006/relationships/image" Target="../media/image44.jpeg"/><Relationship Id="rId4" Type="http://schemas.openxmlformats.org/officeDocument/2006/relationships/image" Target="../media/image42.jpeg"/><Relationship Id="rId9" Type="http://schemas.openxmlformats.org/officeDocument/2006/relationships/image" Target="../media/image43.jpeg"/><Relationship Id="rId1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6072" y="1312069"/>
            <a:ext cx="6252386" cy="876329"/>
          </a:xfrm>
        </p:spPr>
        <p:txBody>
          <a:bodyPr>
            <a:noAutofit/>
          </a:bodyPr>
          <a:lstStyle/>
          <a:p>
            <a:r>
              <a:rPr lang="en-GB" sz="2400" dirty="0" smtClean="0"/>
              <a:t>Demand-Led Breeding </a:t>
            </a:r>
            <a:br>
              <a:rPr lang="en-GB" sz="2400" dirty="0" smtClean="0"/>
            </a:br>
            <a:r>
              <a:rPr lang="en-GB" sz="2400" dirty="0" smtClean="0"/>
              <a:t>Introduction</a:t>
            </a:r>
            <a:r>
              <a:rPr lang="en-GB" sz="2400" dirty="0"/>
              <a:t/>
            </a:r>
            <a:br>
              <a:rPr lang="en-GB" sz="2400" dirty="0"/>
            </a:br>
            <a:endParaRPr lang="fr-F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337" y="2107712"/>
            <a:ext cx="6265121" cy="367607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Dr Viv Anthony </a:t>
            </a:r>
            <a:br>
              <a:rPr lang="en-US" sz="1800" b="1" dirty="0" smtClean="0"/>
            </a:br>
            <a:r>
              <a:rPr lang="en-US" sz="1800" b="1" dirty="0" smtClean="0"/>
              <a:t>EIAR, Addis Ababa - 2 May 2019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453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 smtClean="0"/>
              <a:t>Supply-led</a:t>
            </a:r>
            <a:endParaRPr lang="en-US" sz="2100" dirty="0"/>
          </a:p>
        </p:txBody>
      </p:sp>
      <p:sp>
        <p:nvSpPr>
          <p:cNvPr id="31" name="TextBox 76"/>
          <p:cNvSpPr txBox="1">
            <a:spLocks noChangeArrowheads="1"/>
          </p:cNvSpPr>
          <p:nvPr/>
        </p:nvSpPr>
        <p:spPr bwMode="auto">
          <a:xfrm>
            <a:off x="1215344" y="2833818"/>
            <a:ext cx="1085206" cy="5078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Seed </a:t>
            </a:r>
            <a:b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Distributors</a:t>
            </a:r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91916" y="2607400"/>
            <a:ext cx="1428" cy="1796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45" name="Group 59"/>
          <p:cNvGrpSpPr>
            <a:grpSpLocks/>
          </p:cNvGrpSpPr>
          <p:nvPr/>
        </p:nvGrpSpPr>
        <p:grpSpPr bwMode="auto">
          <a:xfrm>
            <a:off x="308141" y="2056378"/>
            <a:ext cx="6243638" cy="1865672"/>
            <a:chOff x="360772" y="2821393"/>
            <a:chExt cx="8321004" cy="2466721"/>
          </a:xfrm>
        </p:grpSpPr>
        <p:sp>
          <p:nvSpPr>
            <p:cNvPr id="12299" name="TextBox 80"/>
            <p:cNvSpPr txBox="1">
              <a:spLocks noChangeArrowheads="1"/>
            </p:cNvSpPr>
            <p:nvPr/>
          </p:nvSpPr>
          <p:spPr bwMode="auto">
            <a:xfrm>
              <a:off x="7256859" y="4018571"/>
              <a:ext cx="1424917" cy="3967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CH" sz="1350" dirty="0">
                  <a:latin typeface="Helvetica" panose="020B0604020202020204" pitchFamily="34" charset="0"/>
                  <a:cs typeface="Helvetica" panose="020B0604020202020204" pitchFamily="34" charset="0"/>
                </a:rPr>
                <a:t>Consumers</a:t>
              </a:r>
              <a:endParaRPr lang="en-US" sz="13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5854" name="Group 58"/>
            <p:cNvGrpSpPr>
              <a:grpSpLocks/>
            </p:cNvGrpSpPr>
            <p:nvPr/>
          </p:nvGrpSpPr>
          <p:grpSpPr bwMode="auto">
            <a:xfrm>
              <a:off x="360772" y="2821393"/>
              <a:ext cx="6702831" cy="2466721"/>
              <a:chOff x="360772" y="2821393"/>
              <a:chExt cx="6702831" cy="2466721"/>
            </a:xfrm>
          </p:grpSpPr>
          <p:sp>
            <p:nvSpPr>
              <p:cNvPr id="35855" name="TextBox 74"/>
              <p:cNvSpPr txBox="1">
                <a:spLocks noChangeArrowheads="1"/>
              </p:cNvSpPr>
              <p:nvPr/>
            </p:nvSpPr>
            <p:spPr bwMode="auto">
              <a:xfrm>
                <a:off x="360772" y="2824348"/>
                <a:ext cx="1198577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Plant </a:t>
                </a:r>
              </a:p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breeders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6" name="TextBox 76"/>
              <p:cNvSpPr txBox="1">
                <a:spLocks noChangeArrowheads="1"/>
              </p:cNvSpPr>
              <p:nvPr/>
            </p:nvSpPr>
            <p:spPr bwMode="auto">
              <a:xfrm>
                <a:off x="1693881" y="2821393"/>
                <a:ext cx="1271555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Seed </a:t>
                </a:r>
                <a:b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producers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7" name="TextBox 77"/>
              <p:cNvSpPr txBox="1">
                <a:spLocks noChangeArrowheads="1"/>
              </p:cNvSpPr>
              <p:nvPr/>
            </p:nvSpPr>
            <p:spPr bwMode="auto">
              <a:xfrm>
                <a:off x="3059832" y="2821393"/>
                <a:ext cx="1449389" cy="396757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Farmers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8" name="TextBox 113"/>
              <p:cNvSpPr txBox="1">
                <a:spLocks noChangeArrowheads="1"/>
              </p:cNvSpPr>
              <p:nvPr/>
            </p:nvSpPr>
            <p:spPr bwMode="auto">
              <a:xfrm>
                <a:off x="3059832" y="3147514"/>
                <a:ext cx="1449387" cy="3967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Consumers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9" name="TextBox 78"/>
              <p:cNvSpPr txBox="1">
                <a:spLocks noChangeArrowheads="1"/>
              </p:cNvSpPr>
              <p:nvPr/>
            </p:nvSpPr>
            <p:spPr bwMode="auto">
              <a:xfrm>
                <a:off x="4167621" y="3957579"/>
                <a:ext cx="1567253" cy="94611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Traders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Whole-salers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67344" y="4891357"/>
                <a:ext cx="1563044" cy="396757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Processors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61" name="TextBox 79"/>
              <p:cNvSpPr txBox="1">
                <a:spLocks noChangeArrowheads="1"/>
              </p:cNvSpPr>
              <p:nvPr/>
            </p:nvSpPr>
            <p:spPr bwMode="auto">
              <a:xfrm>
                <a:off x="5907411" y="3997354"/>
                <a:ext cx="1156192" cy="671435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Markets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Retailers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27" name="Elbow Connector 26"/>
              <p:cNvCxnSpPr/>
              <p:nvPr/>
            </p:nvCxnSpPr>
            <p:spPr>
              <a:xfrm rot="16200000" flipH="1">
                <a:off x="3486697" y="3699291"/>
                <a:ext cx="595048" cy="525219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 rot="16200000" flipH="1">
                <a:off x="3486697" y="4365178"/>
                <a:ext cx="595048" cy="525219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lbow Connector 42"/>
              <p:cNvCxnSpPr/>
              <p:nvPr/>
            </p:nvCxnSpPr>
            <p:spPr>
              <a:xfrm flipV="1">
                <a:off x="5735150" y="4717517"/>
                <a:ext cx="720392" cy="282175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35855" idx="3"/>
                <a:endCxn id="35856" idx="1"/>
              </p:cNvCxnSpPr>
              <p:nvPr/>
            </p:nvCxnSpPr>
            <p:spPr>
              <a:xfrm flipV="1">
                <a:off x="1559349" y="3157111"/>
                <a:ext cx="134532" cy="29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934507" y="3167323"/>
                <a:ext cx="1253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5730390" y="4253521"/>
                <a:ext cx="165024" cy="354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2350296" y="2685695"/>
            <a:ext cx="176212" cy="303519"/>
            <a:chOff x="3133727" y="2723677"/>
            <a:chExt cx="234949" cy="4046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133727" y="3112294"/>
              <a:ext cx="2349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368676" y="2723677"/>
              <a:ext cx="0" cy="4046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09166" y="1301957"/>
            <a:ext cx="6253846" cy="369332"/>
            <a:chOff x="295551" y="1470431"/>
            <a:chExt cx="6253846" cy="369332"/>
          </a:xfrm>
        </p:grpSpPr>
        <p:sp>
          <p:nvSpPr>
            <p:cNvPr id="35" name="Right Arrow 34"/>
            <p:cNvSpPr/>
            <p:nvPr/>
          </p:nvSpPr>
          <p:spPr bwMode="auto">
            <a:xfrm>
              <a:off x="308141" y="1528541"/>
              <a:ext cx="6241256" cy="202704"/>
            </a:xfrm>
            <a:prstGeom prst="rightArrow">
              <a:avLst/>
            </a:prstGeom>
            <a:solidFill>
              <a:schemeClr val="tx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852" name="TextBox 120"/>
            <p:cNvSpPr txBox="1">
              <a:spLocks noChangeArrowheads="1"/>
            </p:cNvSpPr>
            <p:nvPr/>
          </p:nvSpPr>
          <p:spPr bwMode="auto">
            <a:xfrm>
              <a:off x="295551" y="1470431"/>
              <a:ext cx="3672800" cy="3693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FFCC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“Science and technology push”</a:t>
              </a:r>
              <a:endParaRPr lang="en-US" b="1" dirty="0">
                <a:solidFill>
                  <a:srgbClr val="FFFFCC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 bwMode="auto">
          <a:xfrm flipV="1">
            <a:off x="5346590" y="3139549"/>
            <a:ext cx="123825" cy="2679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endCxn id="12299" idx="1"/>
          </p:cNvCxnSpPr>
          <p:nvPr/>
        </p:nvCxnSpPr>
        <p:spPr>
          <a:xfrm>
            <a:off x="4323678" y="2554705"/>
            <a:ext cx="1153338" cy="7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 </a:t>
            </a:r>
            <a:r>
              <a:rPr lang="en-GB" sz="2100" dirty="0" smtClean="0"/>
              <a:t>Demand-led </a:t>
            </a:r>
            <a:endParaRPr lang="en-US" sz="2100" dirty="0"/>
          </a:p>
        </p:txBody>
      </p:sp>
      <p:sp>
        <p:nvSpPr>
          <p:cNvPr id="31" name="TextBox 76"/>
          <p:cNvSpPr txBox="1">
            <a:spLocks noChangeArrowheads="1"/>
          </p:cNvSpPr>
          <p:nvPr/>
        </p:nvSpPr>
        <p:spPr bwMode="auto">
          <a:xfrm>
            <a:off x="1221720" y="2392426"/>
            <a:ext cx="1085206" cy="5078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Seed </a:t>
            </a:r>
            <a:b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Distributors</a:t>
            </a:r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5845" name="Group 59"/>
          <p:cNvGrpSpPr>
            <a:grpSpLocks/>
          </p:cNvGrpSpPr>
          <p:nvPr/>
        </p:nvGrpSpPr>
        <p:grpSpPr bwMode="auto">
          <a:xfrm>
            <a:off x="291032" y="1556385"/>
            <a:ext cx="6275938" cy="1864545"/>
            <a:chOff x="360772" y="2821393"/>
            <a:chExt cx="8364052" cy="2465231"/>
          </a:xfrm>
        </p:grpSpPr>
        <p:sp>
          <p:nvSpPr>
            <p:cNvPr id="12299" name="TextBox 80"/>
            <p:cNvSpPr txBox="1">
              <a:spLocks noChangeArrowheads="1"/>
            </p:cNvSpPr>
            <p:nvPr/>
          </p:nvSpPr>
          <p:spPr bwMode="auto">
            <a:xfrm>
              <a:off x="7272223" y="3952234"/>
              <a:ext cx="1452601" cy="3967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CH" sz="135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Consumers</a:t>
              </a:r>
              <a:endParaRPr lang="en-US" sz="13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5854" name="Group 58"/>
            <p:cNvGrpSpPr>
              <a:grpSpLocks/>
            </p:cNvGrpSpPr>
            <p:nvPr/>
          </p:nvGrpSpPr>
          <p:grpSpPr bwMode="auto">
            <a:xfrm>
              <a:off x="360772" y="2821393"/>
              <a:ext cx="6703628" cy="2465231"/>
              <a:chOff x="360772" y="2821393"/>
              <a:chExt cx="6703628" cy="2465231"/>
            </a:xfrm>
          </p:grpSpPr>
          <p:sp>
            <p:nvSpPr>
              <p:cNvPr id="35855" name="TextBox 74"/>
              <p:cNvSpPr txBox="1">
                <a:spLocks noChangeArrowheads="1"/>
              </p:cNvSpPr>
              <p:nvPr/>
            </p:nvSpPr>
            <p:spPr bwMode="auto">
              <a:xfrm>
                <a:off x="360772" y="2824348"/>
                <a:ext cx="1198577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Plant </a:t>
                </a:r>
              </a:p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breeders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6" name="TextBox 76"/>
              <p:cNvSpPr txBox="1">
                <a:spLocks noChangeArrowheads="1"/>
              </p:cNvSpPr>
              <p:nvPr/>
            </p:nvSpPr>
            <p:spPr bwMode="auto">
              <a:xfrm>
                <a:off x="1693881" y="2821393"/>
                <a:ext cx="1271555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Seed </a:t>
                </a:r>
                <a:b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producers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7" name="TextBox 77"/>
              <p:cNvSpPr txBox="1">
                <a:spLocks noChangeArrowheads="1"/>
              </p:cNvSpPr>
              <p:nvPr/>
            </p:nvSpPr>
            <p:spPr bwMode="auto">
              <a:xfrm>
                <a:off x="3059831" y="2821393"/>
                <a:ext cx="1449388" cy="396757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Farmers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8" name="TextBox 113"/>
              <p:cNvSpPr txBox="1">
                <a:spLocks noChangeArrowheads="1"/>
              </p:cNvSpPr>
              <p:nvPr/>
            </p:nvSpPr>
            <p:spPr bwMode="auto">
              <a:xfrm>
                <a:off x="3059831" y="3147514"/>
                <a:ext cx="1449388" cy="3967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Consumers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9" name="TextBox 78"/>
              <p:cNvSpPr txBox="1">
                <a:spLocks noChangeArrowheads="1"/>
              </p:cNvSpPr>
              <p:nvPr/>
            </p:nvSpPr>
            <p:spPr bwMode="auto">
              <a:xfrm>
                <a:off x="4167622" y="3957579"/>
                <a:ext cx="1567528" cy="94611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Traders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Whole-salers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79827" y="4889867"/>
                <a:ext cx="1555323" cy="396757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Processors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61" name="TextBox 79"/>
              <p:cNvSpPr txBox="1">
                <a:spLocks noChangeArrowheads="1"/>
              </p:cNvSpPr>
              <p:nvPr/>
            </p:nvSpPr>
            <p:spPr bwMode="auto">
              <a:xfrm>
                <a:off x="5908208" y="3957578"/>
                <a:ext cx="1156192" cy="671435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Markets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Retailers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7" name="Straight Connector 46"/>
              <p:cNvCxnSpPr>
                <a:stCxn id="35855" idx="3"/>
                <a:endCxn id="35856" idx="1"/>
              </p:cNvCxnSpPr>
              <p:nvPr/>
            </p:nvCxnSpPr>
            <p:spPr>
              <a:xfrm flipV="1">
                <a:off x="1559349" y="3157111"/>
                <a:ext cx="134532" cy="29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934507" y="3167323"/>
                <a:ext cx="1253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261592" y="3674476"/>
            <a:ext cx="6255485" cy="369332"/>
            <a:chOff x="363538" y="6192838"/>
            <a:chExt cx="8407475" cy="658431"/>
          </a:xfrm>
        </p:grpSpPr>
        <p:sp>
          <p:nvSpPr>
            <p:cNvPr id="29" name="Right Arrow 28"/>
            <p:cNvSpPr/>
            <p:nvPr/>
          </p:nvSpPr>
          <p:spPr bwMode="auto">
            <a:xfrm rot="10800000">
              <a:off x="363538" y="6291539"/>
              <a:ext cx="8320088" cy="326349"/>
            </a:xfrm>
            <a:prstGeom prst="rightArrow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350" dirty="0"/>
                <a:t>                                     </a:t>
              </a:r>
              <a:endParaRPr lang="en-US" sz="1350" dirty="0"/>
            </a:p>
          </p:txBody>
        </p:sp>
        <p:sp>
          <p:nvSpPr>
            <p:cNvPr id="30" name="TextBox 91"/>
            <p:cNvSpPr txBox="1">
              <a:spLocks noChangeArrowheads="1"/>
            </p:cNvSpPr>
            <p:nvPr/>
          </p:nvSpPr>
          <p:spPr bwMode="auto">
            <a:xfrm>
              <a:off x="6542166" y="6192838"/>
              <a:ext cx="2228847" cy="6584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“Market</a:t>
              </a:r>
              <a:r>
                <a:rPr lang="de-CH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pull</a:t>
              </a:r>
              <a:r>
                <a:rPr lang="en-GB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”    </a:t>
              </a:r>
              <a:endParaRPr lang="en-US" b="1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784298" y="2087269"/>
            <a:ext cx="0" cy="224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32203" y="2201191"/>
            <a:ext cx="222403" cy="221760"/>
            <a:chOff x="3109603" y="2077671"/>
            <a:chExt cx="296537" cy="2956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406140" y="2077671"/>
              <a:ext cx="0" cy="2956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109603" y="2373351"/>
              <a:ext cx="2965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0" name="Group 35839"/>
          <p:cNvGrpSpPr/>
          <p:nvPr/>
        </p:nvGrpSpPr>
        <p:grpSpPr>
          <a:xfrm>
            <a:off x="2700265" y="2167399"/>
            <a:ext cx="402551" cy="450056"/>
            <a:chOff x="3600354" y="2032614"/>
            <a:chExt cx="536734" cy="600075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3611625" y="2617145"/>
              <a:ext cx="525463" cy="23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600354" y="2032614"/>
              <a:ext cx="0" cy="600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8" name="Group 35847"/>
          <p:cNvGrpSpPr/>
          <p:nvPr/>
        </p:nvGrpSpPr>
        <p:grpSpPr>
          <a:xfrm>
            <a:off x="2717532" y="2743497"/>
            <a:ext cx="394442" cy="459474"/>
            <a:chOff x="3611166" y="2736628"/>
            <a:chExt cx="525922" cy="612632"/>
          </a:xfrm>
        </p:grpSpPr>
        <p:cxnSp>
          <p:nvCxnSpPr>
            <p:cNvPr id="35843" name="Straight Connector 35842"/>
            <p:cNvCxnSpPr/>
            <p:nvPr/>
          </p:nvCxnSpPr>
          <p:spPr>
            <a:xfrm>
              <a:off x="3611625" y="3349260"/>
              <a:ext cx="5254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6" name="Straight Arrow Connector 35845"/>
            <p:cNvCxnSpPr/>
            <p:nvPr/>
          </p:nvCxnSpPr>
          <p:spPr>
            <a:xfrm flipV="1">
              <a:off x="3611166" y="2736628"/>
              <a:ext cx="0" cy="612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71" name="Group 35870"/>
          <p:cNvGrpSpPr/>
          <p:nvPr/>
        </p:nvGrpSpPr>
        <p:grpSpPr>
          <a:xfrm>
            <a:off x="4407349" y="2973234"/>
            <a:ext cx="540543" cy="249514"/>
            <a:chOff x="5876465" y="3107062"/>
            <a:chExt cx="720724" cy="332685"/>
          </a:xfrm>
        </p:grpSpPr>
        <p:cxnSp>
          <p:nvCxnSpPr>
            <p:cNvPr id="35864" name="Straight Connector 35863"/>
            <p:cNvCxnSpPr/>
            <p:nvPr/>
          </p:nvCxnSpPr>
          <p:spPr>
            <a:xfrm>
              <a:off x="6597189" y="3107062"/>
              <a:ext cx="0" cy="332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66" name="Straight Arrow Connector 35865"/>
            <p:cNvCxnSpPr/>
            <p:nvPr/>
          </p:nvCxnSpPr>
          <p:spPr>
            <a:xfrm flipH="1">
              <a:off x="5876465" y="3439151"/>
              <a:ext cx="720724" cy="5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6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endCxn id="12299" idx="1"/>
          </p:cNvCxnSpPr>
          <p:nvPr/>
        </p:nvCxnSpPr>
        <p:spPr>
          <a:xfrm>
            <a:off x="4323678" y="2554705"/>
            <a:ext cx="1153338" cy="7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 </a:t>
            </a:r>
            <a:r>
              <a:rPr lang="en-GB" sz="2100" dirty="0" smtClean="0"/>
              <a:t>Demand-led </a:t>
            </a:r>
            <a:endParaRPr lang="en-US" sz="2100" dirty="0"/>
          </a:p>
        </p:txBody>
      </p:sp>
      <p:sp>
        <p:nvSpPr>
          <p:cNvPr id="31" name="TextBox 76"/>
          <p:cNvSpPr txBox="1">
            <a:spLocks noChangeArrowheads="1"/>
          </p:cNvSpPr>
          <p:nvPr/>
        </p:nvSpPr>
        <p:spPr bwMode="auto">
          <a:xfrm>
            <a:off x="1221720" y="2392426"/>
            <a:ext cx="1085206" cy="5078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Seed </a:t>
            </a:r>
            <a:b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Distributors</a:t>
            </a:r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5845" name="Group 59"/>
          <p:cNvGrpSpPr>
            <a:grpSpLocks/>
          </p:cNvGrpSpPr>
          <p:nvPr/>
        </p:nvGrpSpPr>
        <p:grpSpPr bwMode="auto">
          <a:xfrm>
            <a:off x="291032" y="1556385"/>
            <a:ext cx="6275938" cy="1864545"/>
            <a:chOff x="360772" y="2821393"/>
            <a:chExt cx="8364052" cy="2465231"/>
          </a:xfrm>
        </p:grpSpPr>
        <p:sp>
          <p:nvSpPr>
            <p:cNvPr id="12299" name="TextBox 80"/>
            <p:cNvSpPr txBox="1">
              <a:spLocks noChangeArrowheads="1"/>
            </p:cNvSpPr>
            <p:nvPr/>
          </p:nvSpPr>
          <p:spPr bwMode="auto">
            <a:xfrm>
              <a:off x="7272223" y="3952234"/>
              <a:ext cx="1452601" cy="3967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CH" sz="135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Consumers</a:t>
              </a:r>
              <a:endParaRPr lang="en-US" sz="13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5854" name="Group 58"/>
            <p:cNvGrpSpPr>
              <a:grpSpLocks/>
            </p:cNvGrpSpPr>
            <p:nvPr/>
          </p:nvGrpSpPr>
          <p:grpSpPr bwMode="auto">
            <a:xfrm>
              <a:off x="360772" y="2821393"/>
              <a:ext cx="6703628" cy="2465231"/>
              <a:chOff x="360772" y="2821393"/>
              <a:chExt cx="6703628" cy="2465231"/>
            </a:xfrm>
          </p:grpSpPr>
          <p:sp>
            <p:nvSpPr>
              <p:cNvPr id="35855" name="TextBox 74"/>
              <p:cNvSpPr txBox="1">
                <a:spLocks noChangeArrowheads="1"/>
              </p:cNvSpPr>
              <p:nvPr/>
            </p:nvSpPr>
            <p:spPr bwMode="auto">
              <a:xfrm>
                <a:off x="360772" y="2824348"/>
                <a:ext cx="1198577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Plant </a:t>
                </a:r>
              </a:p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breeders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6" name="TextBox 76"/>
              <p:cNvSpPr txBox="1">
                <a:spLocks noChangeArrowheads="1"/>
              </p:cNvSpPr>
              <p:nvPr/>
            </p:nvSpPr>
            <p:spPr bwMode="auto">
              <a:xfrm>
                <a:off x="1693881" y="2821393"/>
                <a:ext cx="1271555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Seed </a:t>
                </a:r>
                <a:b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producers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7" name="TextBox 77"/>
              <p:cNvSpPr txBox="1">
                <a:spLocks noChangeArrowheads="1"/>
              </p:cNvSpPr>
              <p:nvPr/>
            </p:nvSpPr>
            <p:spPr bwMode="auto">
              <a:xfrm>
                <a:off x="3059831" y="2821393"/>
                <a:ext cx="1449388" cy="396757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Farmers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8" name="TextBox 113"/>
              <p:cNvSpPr txBox="1">
                <a:spLocks noChangeArrowheads="1"/>
              </p:cNvSpPr>
              <p:nvPr/>
            </p:nvSpPr>
            <p:spPr bwMode="auto">
              <a:xfrm>
                <a:off x="3059831" y="3147514"/>
                <a:ext cx="1449388" cy="3967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Consumers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9" name="TextBox 78"/>
              <p:cNvSpPr txBox="1">
                <a:spLocks noChangeArrowheads="1"/>
              </p:cNvSpPr>
              <p:nvPr/>
            </p:nvSpPr>
            <p:spPr bwMode="auto">
              <a:xfrm>
                <a:off x="4167622" y="3957579"/>
                <a:ext cx="1567528" cy="94611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Traders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Whole-salers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79827" y="4889867"/>
                <a:ext cx="1555323" cy="396757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Processors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61" name="TextBox 79"/>
              <p:cNvSpPr txBox="1">
                <a:spLocks noChangeArrowheads="1"/>
              </p:cNvSpPr>
              <p:nvPr/>
            </p:nvSpPr>
            <p:spPr bwMode="auto">
              <a:xfrm>
                <a:off x="5908208" y="3957578"/>
                <a:ext cx="1156192" cy="671435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Markets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Retailers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7" name="Straight Connector 46"/>
              <p:cNvCxnSpPr>
                <a:stCxn id="35855" idx="3"/>
                <a:endCxn id="35856" idx="1"/>
              </p:cNvCxnSpPr>
              <p:nvPr/>
            </p:nvCxnSpPr>
            <p:spPr>
              <a:xfrm flipV="1">
                <a:off x="1559349" y="3157111"/>
                <a:ext cx="134532" cy="29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934507" y="3167323"/>
                <a:ext cx="1253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261592" y="3674476"/>
            <a:ext cx="6255485" cy="369332"/>
            <a:chOff x="363538" y="6192838"/>
            <a:chExt cx="8407475" cy="658431"/>
          </a:xfrm>
        </p:grpSpPr>
        <p:sp>
          <p:nvSpPr>
            <p:cNvPr id="29" name="Right Arrow 28"/>
            <p:cNvSpPr/>
            <p:nvPr/>
          </p:nvSpPr>
          <p:spPr bwMode="auto">
            <a:xfrm rot="10800000">
              <a:off x="363538" y="6291539"/>
              <a:ext cx="8320088" cy="326349"/>
            </a:xfrm>
            <a:prstGeom prst="rightArrow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350" dirty="0"/>
                <a:t>                                     </a:t>
              </a:r>
              <a:endParaRPr lang="en-US" sz="1350" dirty="0"/>
            </a:p>
          </p:txBody>
        </p:sp>
        <p:sp>
          <p:nvSpPr>
            <p:cNvPr id="30" name="TextBox 91"/>
            <p:cNvSpPr txBox="1">
              <a:spLocks noChangeArrowheads="1"/>
            </p:cNvSpPr>
            <p:nvPr/>
          </p:nvSpPr>
          <p:spPr bwMode="auto">
            <a:xfrm>
              <a:off x="6542166" y="6192838"/>
              <a:ext cx="2228847" cy="6584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“Market</a:t>
              </a:r>
              <a:r>
                <a:rPr lang="de-CH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pull</a:t>
              </a:r>
              <a:r>
                <a:rPr lang="en-GB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”    </a:t>
              </a:r>
              <a:endParaRPr lang="en-US" b="1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784298" y="2087269"/>
            <a:ext cx="0" cy="224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32203" y="2201191"/>
            <a:ext cx="222403" cy="221760"/>
            <a:chOff x="3109603" y="2077671"/>
            <a:chExt cx="296537" cy="2956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406140" y="2077671"/>
              <a:ext cx="0" cy="2956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109603" y="2373351"/>
              <a:ext cx="2965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0" name="Group 35839"/>
          <p:cNvGrpSpPr/>
          <p:nvPr/>
        </p:nvGrpSpPr>
        <p:grpSpPr>
          <a:xfrm>
            <a:off x="2700265" y="2167399"/>
            <a:ext cx="402551" cy="450056"/>
            <a:chOff x="3600354" y="2032614"/>
            <a:chExt cx="536734" cy="600075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3611625" y="2617145"/>
              <a:ext cx="525463" cy="23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600354" y="2032614"/>
              <a:ext cx="0" cy="600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8" name="Group 35847"/>
          <p:cNvGrpSpPr/>
          <p:nvPr/>
        </p:nvGrpSpPr>
        <p:grpSpPr>
          <a:xfrm>
            <a:off x="2717532" y="2743497"/>
            <a:ext cx="394442" cy="459474"/>
            <a:chOff x="3611166" y="2736628"/>
            <a:chExt cx="525922" cy="612632"/>
          </a:xfrm>
        </p:grpSpPr>
        <p:cxnSp>
          <p:nvCxnSpPr>
            <p:cNvPr id="35843" name="Straight Connector 35842"/>
            <p:cNvCxnSpPr/>
            <p:nvPr/>
          </p:nvCxnSpPr>
          <p:spPr>
            <a:xfrm>
              <a:off x="3611625" y="3349260"/>
              <a:ext cx="5254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6" name="Straight Arrow Connector 35845"/>
            <p:cNvCxnSpPr/>
            <p:nvPr/>
          </p:nvCxnSpPr>
          <p:spPr>
            <a:xfrm flipV="1">
              <a:off x="3611166" y="2736628"/>
              <a:ext cx="0" cy="612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71" name="Group 35870"/>
          <p:cNvGrpSpPr/>
          <p:nvPr/>
        </p:nvGrpSpPr>
        <p:grpSpPr>
          <a:xfrm>
            <a:off x="4407349" y="2973234"/>
            <a:ext cx="540543" cy="249514"/>
            <a:chOff x="5876465" y="3107062"/>
            <a:chExt cx="720724" cy="332685"/>
          </a:xfrm>
        </p:grpSpPr>
        <p:cxnSp>
          <p:nvCxnSpPr>
            <p:cNvPr id="35864" name="Straight Connector 35863"/>
            <p:cNvCxnSpPr/>
            <p:nvPr/>
          </p:nvCxnSpPr>
          <p:spPr>
            <a:xfrm>
              <a:off x="6597189" y="3107062"/>
              <a:ext cx="0" cy="332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66" name="Straight Arrow Connector 35865"/>
            <p:cNvCxnSpPr/>
            <p:nvPr/>
          </p:nvCxnSpPr>
          <p:spPr>
            <a:xfrm flipH="1">
              <a:off x="5876465" y="3439151"/>
              <a:ext cx="720724" cy="5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636978" y="3463612"/>
            <a:ext cx="2101850" cy="83942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6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endCxn id="12299" idx="1"/>
          </p:cNvCxnSpPr>
          <p:nvPr/>
        </p:nvCxnSpPr>
        <p:spPr>
          <a:xfrm>
            <a:off x="4323678" y="2554705"/>
            <a:ext cx="1153338" cy="70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 </a:t>
            </a:r>
            <a:r>
              <a:rPr lang="en-GB" sz="2100" dirty="0" smtClean="0"/>
              <a:t>Demand-led </a:t>
            </a:r>
            <a:endParaRPr lang="en-US" sz="2100" dirty="0"/>
          </a:p>
        </p:txBody>
      </p:sp>
      <p:sp>
        <p:nvSpPr>
          <p:cNvPr id="31" name="TextBox 76"/>
          <p:cNvSpPr txBox="1">
            <a:spLocks noChangeArrowheads="1"/>
          </p:cNvSpPr>
          <p:nvPr/>
        </p:nvSpPr>
        <p:spPr bwMode="auto">
          <a:xfrm>
            <a:off x="1221720" y="2392426"/>
            <a:ext cx="1085206" cy="507831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Seed </a:t>
            </a:r>
            <a:b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350" dirty="0">
                <a:latin typeface="Helvetica" panose="020B0604020202020204" pitchFamily="34" charset="0"/>
                <a:cs typeface="Helvetica" panose="020B0604020202020204" pitchFamily="34" charset="0"/>
              </a:rPr>
              <a:t>Distributors</a:t>
            </a:r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5845" name="Group 59"/>
          <p:cNvGrpSpPr>
            <a:grpSpLocks/>
          </p:cNvGrpSpPr>
          <p:nvPr/>
        </p:nvGrpSpPr>
        <p:grpSpPr bwMode="auto">
          <a:xfrm>
            <a:off x="291032" y="1556385"/>
            <a:ext cx="6275938" cy="1864545"/>
            <a:chOff x="360772" y="2821393"/>
            <a:chExt cx="8364052" cy="2465231"/>
          </a:xfrm>
        </p:grpSpPr>
        <p:sp>
          <p:nvSpPr>
            <p:cNvPr id="12299" name="TextBox 80"/>
            <p:cNvSpPr txBox="1">
              <a:spLocks noChangeArrowheads="1"/>
            </p:cNvSpPr>
            <p:nvPr/>
          </p:nvSpPr>
          <p:spPr bwMode="auto">
            <a:xfrm>
              <a:off x="7272223" y="3952234"/>
              <a:ext cx="1452601" cy="39675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CH" sz="135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Consumers</a:t>
              </a:r>
              <a:endParaRPr lang="en-US" sz="13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5854" name="Group 58"/>
            <p:cNvGrpSpPr>
              <a:grpSpLocks/>
            </p:cNvGrpSpPr>
            <p:nvPr/>
          </p:nvGrpSpPr>
          <p:grpSpPr bwMode="auto">
            <a:xfrm>
              <a:off x="360772" y="2821393"/>
              <a:ext cx="6703628" cy="2465231"/>
              <a:chOff x="360772" y="2821393"/>
              <a:chExt cx="6703628" cy="2465231"/>
            </a:xfrm>
          </p:grpSpPr>
          <p:sp>
            <p:nvSpPr>
              <p:cNvPr id="35855" name="TextBox 74"/>
              <p:cNvSpPr txBox="1">
                <a:spLocks noChangeArrowheads="1"/>
              </p:cNvSpPr>
              <p:nvPr/>
            </p:nvSpPr>
            <p:spPr bwMode="auto">
              <a:xfrm>
                <a:off x="360772" y="2824348"/>
                <a:ext cx="1198577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Plant </a:t>
                </a:r>
              </a:p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breeders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6" name="TextBox 76"/>
              <p:cNvSpPr txBox="1">
                <a:spLocks noChangeArrowheads="1"/>
              </p:cNvSpPr>
              <p:nvPr/>
            </p:nvSpPr>
            <p:spPr bwMode="auto">
              <a:xfrm>
                <a:off x="1693881" y="2821393"/>
                <a:ext cx="1271555" cy="671435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Seed </a:t>
                </a:r>
                <a:b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producers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7" name="TextBox 77"/>
              <p:cNvSpPr txBox="1">
                <a:spLocks noChangeArrowheads="1"/>
              </p:cNvSpPr>
              <p:nvPr/>
            </p:nvSpPr>
            <p:spPr bwMode="auto">
              <a:xfrm>
                <a:off x="3059831" y="2821393"/>
                <a:ext cx="1449388" cy="396757"/>
              </a:xfrm>
              <a:prstGeom prst="rect">
                <a:avLst/>
              </a:prstGeom>
              <a:solidFill>
                <a:srgbClr val="CC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Farmers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8" name="TextBox 113"/>
              <p:cNvSpPr txBox="1">
                <a:spLocks noChangeArrowheads="1"/>
              </p:cNvSpPr>
              <p:nvPr/>
            </p:nvSpPr>
            <p:spPr bwMode="auto">
              <a:xfrm>
                <a:off x="3059831" y="3147514"/>
                <a:ext cx="1449388" cy="396757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Consumers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59" name="TextBox 78"/>
              <p:cNvSpPr txBox="1">
                <a:spLocks noChangeArrowheads="1"/>
              </p:cNvSpPr>
              <p:nvPr/>
            </p:nvSpPr>
            <p:spPr bwMode="auto">
              <a:xfrm>
                <a:off x="4167622" y="3957579"/>
                <a:ext cx="1567528" cy="946114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Traders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Whole-salers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79827" y="4889867"/>
                <a:ext cx="1555323" cy="396757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Processors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5861" name="TextBox 79"/>
              <p:cNvSpPr txBox="1">
                <a:spLocks noChangeArrowheads="1"/>
              </p:cNvSpPr>
              <p:nvPr/>
            </p:nvSpPr>
            <p:spPr bwMode="auto">
              <a:xfrm>
                <a:off x="5908208" y="3957578"/>
                <a:ext cx="1156192" cy="671435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Markets</a:t>
                </a:r>
              </a:p>
              <a:p>
                <a:pPr eaLnBrk="1" hangingPunct="1"/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Retailers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47" name="Straight Connector 46"/>
              <p:cNvCxnSpPr>
                <a:stCxn id="35855" idx="3"/>
                <a:endCxn id="35856" idx="1"/>
              </p:cNvCxnSpPr>
              <p:nvPr/>
            </p:nvCxnSpPr>
            <p:spPr>
              <a:xfrm flipV="1">
                <a:off x="1559349" y="3157111"/>
                <a:ext cx="134532" cy="295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934507" y="3167323"/>
                <a:ext cx="1253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261592" y="3674476"/>
            <a:ext cx="6255485" cy="369332"/>
            <a:chOff x="363538" y="6192838"/>
            <a:chExt cx="8407475" cy="658431"/>
          </a:xfrm>
        </p:grpSpPr>
        <p:sp>
          <p:nvSpPr>
            <p:cNvPr id="29" name="Right Arrow 28"/>
            <p:cNvSpPr/>
            <p:nvPr/>
          </p:nvSpPr>
          <p:spPr bwMode="auto">
            <a:xfrm rot="10800000">
              <a:off x="363538" y="6291539"/>
              <a:ext cx="8320088" cy="326349"/>
            </a:xfrm>
            <a:prstGeom prst="rightArrow">
              <a:avLst/>
            </a:prstGeom>
            <a:solidFill>
              <a:schemeClr val="tx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CH" sz="1350" dirty="0"/>
                <a:t>                                     </a:t>
              </a:r>
              <a:endParaRPr lang="en-US" sz="1350" dirty="0"/>
            </a:p>
          </p:txBody>
        </p:sp>
        <p:sp>
          <p:nvSpPr>
            <p:cNvPr id="30" name="TextBox 91"/>
            <p:cNvSpPr txBox="1">
              <a:spLocks noChangeArrowheads="1"/>
            </p:cNvSpPr>
            <p:nvPr/>
          </p:nvSpPr>
          <p:spPr bwMode="auto">
            <a:xfrm>
              <a:off x="6542166" y="6192838"/>
              <a:ext cx="2228847" cy="6584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“Market</a:t>
              </a:r>
              <a:r>
                <a:rPr lang="de-CH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pull</a:t>
              </a:r>
              <a:r>
                <a:rPr lang="en-GB" b="1" dirty="0">
                  <a:solidFill>
                    <a:srgbClr val="FFFF99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”    </a:t>
              </a:r>
              <a:endParaRPr lang="en-US" b="1" dirty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784298" y="2087269"/>
            <a:ext cx="0" cy="2248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332203" y="2201191"/>
            <a:ext cx="222403" cy="221760"/>
            <a:chOff x="3109603" y="2077671"/>
            <a:chExt cx="296537" cy="29568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406140" y="2077671"/>
              <a:ext cx="0" cy="2956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3109603" y="2373351"/>
              <a:ext cx="29653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0" name="Group 35839"/>
          <p:cNvGrpSpPr/>
          <p:nvPr/>
        </p:nvGrpSpPr>
        <p:grpSpPr>
          <a:xfrm>
            <a:off x="2700265" y="2167399"/>
            <a:ext cx="402551" cy="450056"/>
            <a:chOff x="3600354" y="2032614"/>
            <a:chExt cx="536734" cy="600075"/>
          </a:xfrm>
        </p:grpSpPr>
        <p:cxnSp>
          <p:nvCxnSpPr>
            <p:cNvPr id="23" name="Straight Connector 22"/>
            <p:cNvCxnSpPr/>
            <p:nvPr/>
          </p:nvCxnSpPr>
          <p:spPr>
            <a:xfrm flipH="1" flipV="1">
              <a:off x="3611625" y="2617145"/>
              <a:ext cx="525463" cy="238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600354" y="2032614"/>
              <a:ext cx="0" cy="600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48" name="Group 35847"/>
          <p:cNvGrpSpPr/>
          <p:nvPr/>
        </p:nvGrpSpPr>
        <p:grpSpPr>
          <a:xfrm>
            <a:off x="2717532" y="2743497"/>
            <a:ext cx="394442" cy="459474"/>
            <a:chOff x="3611166" y="2736628"/>
            <a:chExt cx="525922" cy="612632"/>
          </a:xfrm>
        </p:grpSpPr>
        <p:cxnSp>
          <p:nvCxnSpPr>
            <p:cNvPr id="35843" name="Straight Connector 35842"/>
            <p:cNvCxnSpPr/>
            <p:nvPr/>
          </p:nvCxnSpPr>
          <p:spPr>
            <a:xfrm>
              <a:off x="3611625" y="3349260"/>
              <a:ext cx="52546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46" name="Straight Arrow Connector 35845"/>
            <p:cNvCxnSpPr/>
            <p:nvPr/>
          </p:nvCxnSpPr>
          <p:spPr>
            <a:xfrm flipV="1">
              <a:off x="3611166" y="2736628"/>
              <a:ext cx="0" cy="6126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871" name="Group 35870"/>
          <p:cNvGrpSpPr/>
          <p:nvPr/>
        </p:nvGrpSpPr>
        <p:grpSpPr>
          <a:xfrm>
            <a:off x="4407349" y="2973234"/>
            <a:ext cx="540543" cy="249514"/>
            <a:chOff x="5876465" y="3107062"/>
            <a:chExt cx="720724" cy="332685"/>
          </a:xfrm>
        </p:grpSpPr>
        <p:cxnSp>
          <p:nvCxnSpPr>
            <p:cNvPr id="35864" name="Straight Connector 35863"/>
            <p:cNvCxnSpPr/>
            <p:nvPr/>
          </p:nvCxnSpPr>
          <p:spPr>
            <a:xfrm>
              <a:off x="6597189" y="3107062"/>
              <a:ext cx="0" cy="332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66" name="Straight Arrow Connector 35865"/>
            <p:cNvCxnSpPr/>
            <p:nvPr/>
          </p:nvCxnSpPr>
          <p:spPr>
            <a:xfrm flipH="1">
              <a:off x="5876465" y="3439151"/>
              <a:ext cx="720724" cy="59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91"/>
          <p:cNvSpPr txBox="1">
            <a:spLocks noChangeArrowheads="1"/>
          </p:cNvSpPr>
          <p:nvPr/>
        </p:nvSpPr>
        <p:spPr bwMode="auto">
          <a:xfrm>
            <a:off x="653659" y="3589733"/>
            <a:ext cx="1445453" cy="64633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FF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variety use      </a:t>
            </a:r>
            <a:endParaRPr lang="en-US" b="1" dirty="0">
              <a:solidFill>
                <a:srgbClr val="FFFF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61" y="212515"/>
            <a:ext cx="6490979" cy="674999"/>
          </a:xfrm>
        </p:spPr>
        <p:txBody>
          <a:bodyPr>
            <a:normAutofit/>
          </a:bodyPr>
          <a:lstStyle/>
          <a:p>
            <a:r>
              <a:rPr lang="de-CH" dirty="0" smtClean="0"/>
              <a:t>Demand-led breeding </a:t>
            </a:r>
            <a:endParaRPr lang="de-CH" dirty="0"/>
          </a:p>
        </p:txBody>
      </p:sp>
      <p:sp>
        <p:nvSpPr>
          <p:cNvPr id="7" name="TextBox 6"/>
          <p:cNvSpPr txBox="1"/>
          <p:nvPr/>
        </p:nvSpPr>
        <p:spPr>
          <a:xfrm>
            <a:off x="341095" y="887514"/>
            <a:ext cx="639797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to accelerate modern </a:t>
            </a: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improved variety </a:t>
            </a: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adoption?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</a:t>
            </a: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drives variety </a:t>
            </a: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Private sector seed companies thrive or fail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desiging and selling new varieties that customers want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Swiss-Australian-African public-private collaboration 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formed in 2014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e-CH" dirty="0" smtClean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identify and encourage best practices in variety design 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acclerate the use of improved varieties in 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term ‘Demand-Led Breeding’ was created within 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partnership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45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Swiss-Australian-African collaboration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50281" y="1422268"/>
            <a:ext cx="6507956" cy="2734865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 smtClean="0"/>
              <a:t>Biosciences </a:t>
            </a:r>
            <a:r>
              <a:rPr lang="de-CH" sz="1800" dirty="0"/>
              <a:t>Eastern and Central Africa, Kenya (</a:t>
            </a:r>
            <a:r>
              <a:rPr lang="de-CH" sz="1800" dirty="0" smtClean="0"/>
              <a:t>BecA/ILRI)</a:t>
            </a:r>
            <a:endParaRPr lang="de-CH" sz="18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/>
              <a:t>African crop improvement centre, South Africa (ACCI</a:t>
            </a:r>
            <a:r>
              <a:rPr lang="de-CH" sz="1800" dirty="0" smtClean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/>
              <a:t>West African crop improvement </a:t>
            </a:r>
            <a:r>
              <a:rPr lang="de-CH" sz="1800" dirty="0" smtClean="0"/>
              <a:t>centre </a:t>
            </a:r>
            <a:r>
              <a:rPr lang="de-CH" sz="1800" dirty="0"/>
              <a:t>Ghana (WACCI)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 smtClean="0"/>
              <a:t>University </a:t>
            </a:r>
            <a:r>
              <a:rPr lang="de-CH" sz="1800" dirty="0"/>
              <a:t>of Makerere, </a:t>
            </a:r>
            <a:r>
              <a:rPr lang="de-CH" sz="1800" dirty="0" smtClean="0"/>
              <a:t>and Ruforum</a:t>
            </a:r>
            <a:r>
              <a:rPr lang="de-CH" sz="1800" dirty="0"/>
              <a:t>, Uganda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/>
              <a:t>University of Nairobi, </a:t>
            </a:r>
            <a:r>
              <a:rPr lang="de-CH" sz="1800" dirty="0" smtClean="0"/>
              <a:t>Kenya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 smtClean="0"/>
              <a:t>CIAT/Pabra </a:t>
            </a:r>
            <a:r>
              <a:rPr lang="de-CH" sz="1800" dirty="0"/>
              <a:t>Tanzania, </a:t>
            </a:r>
            <a:r>
              <a:rPr lang="de-CH" sz="1800" dirty="0" smtClean="0"/>
              <a:t>Malawi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 smtClean="0"/>
              <a:t>Rwanda Agriculture Board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de-CH" sz="1800" dirty="0" smtClean="0"/>
              <a:t>ASARECA</a:t>
            </a:r>
            <a:endParaRPr lang="de-CH" sz="1800" dirty="0"/>
          </a:p>
          <a:p>
            <a:endParaRPr lang="en-US" sz="1800" dirty="0"/>
          </a:p>
        </p:txBody>
      </p:sp>
      <p:pic>
        <p:nvPicPr>
          <p:cNvPr id="5" name="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308" y="2582453"/>
            <a:ext cx="415681" cy="42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833" y="2637241"/>
            <a:ext cx="464994" cy="3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33" y="3486736"/>
            <a:ext cx="585069" cy="5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55" y="3528350"/>
            <a:ext cx="510072" cy="41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age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28" y="3486736"/>
            <a:ext cx="1290185" cy="42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image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79" y="3100187"/>
            <a:ext cx="1084589" cy="30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2" name="image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70" y="3973635"/>
            <a:ext cx="1272078" cy="36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" name="ruforu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33" y="4062565"/>
            <a:ext cx="1155075" cy="34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" name="Picture 26" descr="506b05695aebfmakerere-university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90" y="3019236"/>
            <a:ext cx="714756" cy="4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66" y="3960557"/>
            <a:ext cx="974531" cy="42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442" y="4107429"/>
            <a:ext cx="1105853" cy="333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image6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86" y="3835172"/>
            <a:ext cx="61232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" name="Picture 1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9" y="4028403"/>
            <a:ext cx="559304" cy="378931"/>
          </a:xfrm>
          <a:prstGeom prst="rect">
            <a:avLst/>
          </a:prstGeom>
          <a:noFill/>
        </p:spPr>
      </p:pic>
      <p:pic>
        <p:nvPicPr>
          <p:cNvPr id="19" name="image1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95" y="4097637"/>
            <a:ext cx="860260" cy="30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0" name="Title 2"/>
          <p:cNvSpPr txBox="1">
            <a:spLocks/>
          </p:cNvSpPr>
          <p:nvPr/>
        </p:nvSpPr>
        <p:spPr>
          <a:xfrm>
            <a:off x="201057" y="548702"/>
            <a:ext cx="6490979" cy="67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African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Swiss-Australian-African collaboration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6967" y="1623844"/>
            <a:ext cx="6507956" cy="2734865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Syngenta Foundation for Sustainable Agriculture (SFSA)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Australian International Food Security Research Centre (AIFSRC/ACIAR)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Crawford Fund (CF)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University of Queensland (UQ)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African R&amp;D partners </a:t>
            </a:r>
            <a:br>
              <a:rPr lang="de-CH" sz="1800" dirty="0" smtClean="0"/>
            </a:br>
            <a:endParaRPr lang="en-US" dirty="0"/>
          </a:p>
        </p:txBody>
      </p:sp>
      <p:pic>
        <p:nvPicPr>
          <p:cNvPr id="10" name="Picture 2" descr="C:\Users\t611443\AppData\Local\Microsoft\Windows\Temporary Internet Files\Content.Outlook\3MOAV3WP\SYF_Logo_E_colo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25" y="3821106"/>
            <a:ext cx="1716746" cy="3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77472"/>
            <a:ext cx="1371600" cy="423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image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2" y="3635958"/>
            <a:ext cx="1022443" cy="76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" name="image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07" y="3601654"/>
            <a:ext cx="1573698" cy="6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" name="image1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17" y="3601654"/>
            <a:ext cx="812747" cy="67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430220" y="770592"/>
            <a:ext cx="6313023" cy="510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 smtClean="0"/>
              <a:t>International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Reflections - 1 </a:t>
            </a:r>
            <a:endParaRPr lang="de-CH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6535" y="978645"/>
            <a:ext cx="6507956" cy="830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436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Courier New"/>
              <a:buChar char="o"/>
              <a:defRPr sz="1500" kern="1200">
                <a:solidFill>
                  <a:srgbClr val="343689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ü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900" dirty="0" smtClean="0"/>
              <a:t>Innovative varieties </a:t>
            </a:r>
            <a:r>
              <a:rPr lang="de-CH" sz="1900" dirty="0"/>
              <a:t>can </a:t>
            </a:r>
            <a:r>
              <a:rPr lang="de-CH" sz="1900" dirty="0" smtClean="0"/>
              <a:t>change and create markets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900" dirty="0" smtClean="0"/>
              <a:t>When provide major benefits for farmers, the value chain</a:t>
            </a:r>
            <a:br>
              <a:rPr lang="de-CH" sz="1900" dirty="0" smtClean="0"/>
            </a:br>
            <a:r>
              <a:rPr lang="de-CH" sz="1900" dirty="0" smtClean="0"/>
              <a:t>and/or consumers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de-CH" sz="1800" dirty="0" smtClean="0"/>
          </a:p>
        </p:txBody>
      </p:sp>
      <p:pic>
        <p:nvPicPr>
          <p:cNvPr id="1026" name="Picture 2" descr="Image result for pureheart waterme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80" y="2101317"/>
            <a:ext cx="2047946" cy="17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465" y="3940705"/>
            <a:ext cx="2385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‘Pureheart’ personalised</a:t>
            </a:r>
            <a:br>
              <a:rPr lang="de-CH" sz="1600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sz="1600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watermelon (USA)</a:t>
            </a:r>
            <a:endParaRPr lang="de-CH" sz="1600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6337" y="2038776"/>
            <a:ext cx="25603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Consumer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Seedless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1.5-2kgs, family size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Transport and storage </a:t>
            </a:r>
            <a:endParaRPr lang="de-CH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362808" y="3239105"/>
            <a:ext cx="281883" cy="447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391689" y="3807939"/>
            <a:ext cx="2461914" cy="83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436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Courier New"/>
              <a:buChar char="o"/>
              <a:defRPr sz="1500" kern="1200">
                <a:solidFill>
                  <a:srgbClr val="343689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ü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600" dirty="0" smtClean="0"/>
              <a:t>Grew watermelon market</a:t>
            </a:r>
          </a:p>
          <a:p>
            <a:pPr>
              <a:defRPr/>
            </a:pPr>
            <a:r>
              <a:rPr lang="de-CH" sz="1600" dirty="0" smtClean="0"/>
              <a:t>New market segment</a:t>
            </a:r>
          </a:p>
        </p:txBody>
      </p:sp>
    </p:spTree>
    <p:extLst>
      <p:ext uri="{BB962C8B-B14F-4D97-AF65-F5344CB8AC3E}">
        <p14:creationId xmlns:p14="http://schemas.microsoft.com/office/powerpoint/2010/main" val="31841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Reflections - 2 </a:t>
            </a:r>
            <a:endParaRPr lang="de-CH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2261" y="1078353"/>
            <a:ext cx="6507956" cy="2734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436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Courier New"/>
              <a:buChar char="o"/>
              <a:defRPr sz="1500" kern="1200">
                <a:solidFill>
                  <a:srgbClr val="343689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ü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Development of ‘Supersweet’ pineapple rapidly took major share of global pineapple market</a:t>
            </a:r>
            <a:endParaRPr lang="de-CH" sz="1800" dirty="0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Farmers buy varieties that are reliable, perform, taste good and they can sell – they do not buy for specific traits on their own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Trait-driven research programmes often overlook the key importance of other buying drivers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Quality and taste characteristics are usually very difficult to introgress late in a breeding programme</a:t>
            </a:r>
          </a:p>
          <a:p>
            <a:pPr>
              <a:defRPr/>
            </a:pPr>
            <a:endParaRPr lang="de-CH" sz="1800" dirty="0" smtClean="0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29714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Reflections - 3 </a:t>
            </a:r>
            <a:endParaRPr lang="de-CH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62261" y="1078353"/>
            <a:ext cx="6496049" cy="3163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436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Courier New"/>
              <a:buChar char="o"/>
              <a:defRPr sz="1500" kern="1200">
                <a:solidFill>
                  <a:srgbClr val="343689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ü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Long-term agricultural productivity is dependent on smallholder farmers having access to seed, inputs, credit and markets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Occurs when markets and private businesses flourish ...not from intermittent government or philanthropic interventions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Emergence and rapidly growing Indian vegetable seed industry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Indian SMES started-up by accessing public varieties that markets wanted </a:t>
            </a:r>
            <a:br>
              <a:rPr lang="de-CH" sz="1800" dirty="0" smtClean="0"/>
            </a:br>
            <a:r>
              <a:rPr lang="de-CH" sz="1800" dirty="0" smtClean="0"/>
              <a:t>- insufficient resources to invest in breeding</a:t>
            </a:r>
            <a:br>
              <a:rPr lang="de-CH" sz="1800" dirty="0" smtClean="0"/>
            </a:br>
            <a:r>
              <a:rPr lang="de-CH" sz="1800" dirty="0" smtClean="0"/>
              <a:t>- need year-round cash flow = portfolio of crops and varieties 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de-CH" sz="1800" dirty="0" smtClean="0"/>
              <a:t>Successful start-up businesses require a supportive enabling environment </a:t>
            </a:r>
          </a:p>
          <a:p>
            <a:pPr>
              <a:defRPr/>
            </a:pPr>
            <a:endParaRPr lang="de-CH" sz="1800" dirty="0" smtClean="0"/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632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36266" y="1271485"/>
            <a:ext cx="6185470" cy="27337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Introduction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Comparative approaches to new variety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Development of Demand-Led Breeding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Some reflections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 smtClean="0"/>
              <a:t>DLB team and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91" y="0"/>
            <a:ext cx="6485894" cy="917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>Demand-led crop variety design for emerging</a:t>
            </a:r>
            <a:r>
              <a:rPr lang="de-CH" sz="2700" dirty="0"/>
              <a:t> markets in Africa</a:t>
            </a:r>
            <a:br>
              <a:rPr lang="de-CH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2091" y="1326541"/>
            <a:ext cx="6386985" cy="250229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Core principles and best practice are from both public </a:t>
            </a:r>
            <a:r>
              <a:rPr lang="de-CH" sz="1800" dirty="0"/>
              <a:t>and private </a:t>
            </a:r>
            <a:r>
              <a:rPr lang="de-CH" sz="1800" dirty="0" smtClean="0"/>
              <a:t>sectors</a:t>
            </a:r>
            <a:endParaRPr lang="de-CH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Continuing </a:t>
            </a:r>
            <a:r>
              <a:rPr lang="de-CH" sz="1800" dirty="0"/>
              <a:t>professional </a:t>
            </a:r>
            <a:r>
              <a:rPr lang="de-CH" sz="1800" dirty="0" smtClean="0"/>
              <a:t>development module for plant breeders and crop improvement teams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1800" dirty="0" smtClean="0"/>
              <a:t>Post-graduate </a:t>
            </a:r>
            <a:r>
              <a:rPr lang="de-CH" sz="1800" dirty="0"/>
              <a:t>education </a:t>
            </a:r>
            <a:r>
              <a:rPr lang="de-CH" sz="1800" dirty="0" smtClean="0"/>
              <a:t>programmes– MSc/PhD </a:t>
            </a:r>
            <a:endParaRPr lang="de-CH" sz="1800" dirty="0"/>
          </a:p>
          <a:p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5170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67" y="160221"/>
            <a:ext cx="6490979" cy="674999"/>
          </a:xfrm>
        </p:spPr>
        <p:txBody>
          <a:bodyPr>
            <a:normAutofit/>
          </a:bodyPr>
          <a:lstStyle/>
          <a:p>
            <a:r>
              <a:rPr lang="de-CH" dirty="0" smtClean="0"/>
              <a:t>Demand-led team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579" y="3551342"/>
            <a:ext cx="1342886" cy="7155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350" dirty="0" smtClean="0"/>
              <a:t>Syngenta Foundation</a:t>
            </a:r>
            <a:br>
              <a:rPr lang="de-CH" sz="1350" dirty="0" smtClean="0"/>
            </a:br>
            <a:r>
              <a:rPr lang="de-CH" sz="1350" dirty="0" smtClean="0"/>
              <a:t>Uni Queensland</a:t>
            </a:r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2087491" y="3553452"/>
            <a:ext cx="1167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dirty="0"/>
              <a:t>BecA, Kenya</a:t>
            </a:r>
          </a:p>
          <a:p>
            <a:r>
              <a:rPr lang="de-CH" sz="1350" dirty="0"/>
              <a:t>ACCI, </a:t>
            </a:r>
            <a:r>
              <a:rPr lang="de-CH" sz="1350" dirty="0" smtClean="0"/>
              <a:t>SAfrica</a:t>
            </a:r>
            <a:endParaRPr lang="en-US" sz="1350" dirty="0"/>
          </a:p>
        </p:txBody>
      </p:sp>
      <p:sp>
        <p:nvSpPr>
          <p:cNvPr id="56" name="TextBox 55"/>
          <p:cNvSpPr txBox="1"/>
          <p:nvPr/>
        </p:nvSpPr>
        <p:spPr>
          <a:xfrm>
            <a:off x="3527928" y="3608374"/>
            <a:ext cx="14639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dirty="0"/>
              <a:t>CIAT Tanzania, </a:t>
            </a:r>
            <a:br>
              <a:rPr lang="de-CH" sz="1350" dirty="0"/>
            </a:br>
            <a:r>
              <a:rPr lang="de-CH" sz="1350" dirty="0"/>
              <a:t>Malawi</a:t>
            </a:r>
            <a:br>
              <a:rPr lang="de-CH" sz="1350" dirty="0"/>
            </a:br>
            <a:endParaRPr lang="en-US" sz="1350" dirty="0"/>
          </a:p>
        </p:txBody>
      </p:sp>
      <p:sp>
        <p:nvSpPr>
          <p:cNvPr id="45" name="Rectangle 44"/>
          <p:cNvSpPr/>
          <p:nvPr/>
        </p:nvSpPr>
        <p:spPr>
          <a:xfrm>
            <a:off x="5026963" y="2358362"/>
            <a:ext cx="109891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350" dirty="0"/>
              <a:t>Uni Nairobi</a:t>
            </a:r>
            <a:br>
              <a:rPr lang="de-CH" sz="1350" dirty="0"/>
            </a:br>
            <a:r>
              <a:rPr lang="de-CH" sz="1350" dirty="0" smtClean="0"/>
              <a:t>Kenya</a:t>
            </a:r>
            <a:endParaRPr lang="en-US" sz="1350" dirty="0"/>
          </a:p>
        </p:txBody>
      </p:sp>
      <p:grpSp>
        <p:nvGrpSpPr>
          <p:cNvPr id="38" name="Group 37"/>
          <p:cNvGrpSpPr/>
          <p:nvPr/>
        </p:nvGrpSpPr>
        <p:grpSpPr>
          <a:xfrm>
            <a:off x="456100" y="2385949"/>
            <a:ext cx="1249043" cy="1109440"/>
            <a:chOff x="7409916" y="4707998"/>
            <a:chExt cx="1487827" cy="1479253"/>
          </a:xfrm>
        </p:grpSpPr>
        <p:pic>
          <p:nvPicPr>
            <p:cNvPr id="1030" name="Picture 6" descr="C:\Users\t611443\AppData\Local\Microsoft\Windows\Temporary Internet Files\Content.Outlook\3MOAV3WP\Gabrielle-Persley_WR-200x2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490" y="4707998"/>
              <a:ext cx="1479253" cy="1479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409916" y="5908391"/>
              <a:ext cx="1487826" cy="278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50" dirty="0">
                  <a:solidFill>
                    <a:schemeClr val="tx1"/>
                  </a:solidFill>
                </a:rPr>
                <a:t>Prof G. Persley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6100" y="1060228"/>
            <a:ext cx="1249042" cy="1143000"/>
            <a:chOff x="7418490" y="1119777"/>
            <a:chExt cx="1487826" cy="1524000"/>
          </a:xfrm>
        </p:grpSpPr>
        <p:pic>
          <p:nvPicPr>
            <p:cNvPr id="1029" name="Picture 5" descr="C:\Users\t611443\Desktop\Viv Anthony photo 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8490" y="1119777"/>
              <a:ext cx="1479252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418490" y="2347984"/>
              <a:ext cx="1487826" cy="278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50" dirty="0">
                  <a:solidFill>
                    <a:schemeClr val="tx1"/>
                  </a:solidFill>
                </a:rPr>
                <a:t>Dr V Anthony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87491" y="1041141"/>
            <a:ext cx="1136913" cy="1149387"/>
            <a:chOff x="3479987" y="2605922"/>
            <a:chExt cx="1227480" cy="1478416"/>
          </a:xfrm>
        </p:grpSpPr>
        <p:pic>
          <p:nvPicPr>
            <p:cNvPr id="1032" name="Picture 8" descr="C:\Users\t611443\AppData\Local\Microsoft\Windows\Temporary Internet Files\Content.Outlook\3MOAV3WP\YAO Pi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422" y="2605922"/>
              <a:ext cx="1213045" cy="147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479987" y="3827144"/>
              <a:ext cx="1227480" cy="2571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50" dirty="0">
                  <a:solidFill>
                    <a:schemeClr val="tx1"/>
                  </a:solidFill>
                </a:rPr>
                <a:t>Dr N Yao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31425" y="2382618"/>
            <a:ext cx="1249043" cy="1116102"/>
            <a:chOff x="3544633" y="4321823"/>
            <a:chExt cx="1487827" cy="1488136"/>
          </a:xfrm>
        </p:grpSpPr>
        <p:pic>
          <p:nvPicPr>
            <p:cNvPr id="7" name="Picture 2" descr="C:\Users\t611443\AppData\Local\Microsoft\Windows\Temporary Internet Files\Content.Outlook\3MOAV3WP\Final Hussein Shimeli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634" y="4321823"/>
              <a:ext cx="1487826" cy="1488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544633" y="5531099"/>
              <a:ext cx="1487826" cy="278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50" dirty="0">
                  <a:solidFill>
                    <a:schemeClr val="tx1"/>
                  </a:solidFill>
                </a:rPr>
                <a:t>Prof. S Hussein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67771" y="1057070"/>
            <a:ext cx="1249042" cy="1095735"/>
            <a:chOff x="5062996" y="1136711"/>
            <a:chExt cx="1487826" cy="1460980"/>
          </a:xfrm>
        </p:grpSpPr>
        <p:pic>
          <p:nvPicPr>
            <p:cNvPr id="1028" name="Picture 4" descr="C:\Users\t611443\AppData\Local\Microsoft\Windows\Temporary Internet Files\Content.Outlook\3MOAV3WP\Rubyogo Jeanclaude 001 (2)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288" y="1136711"/>
              <a:ext cx="1460980" cy="1460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062996" y="2318705"/>
              <a:ext cx="1487826" cy="278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50" dirty="0">
                  <a:solidFill>
                    <a:schemeClr val="tx1"/>
                  </a:solidFill>
                </a:rPr>
                <a:t>Dr JC Rubyogo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57037" y="2318711"/>
            <a:ext cx="1106114" cy="1174737"/>
            <a:chOff x="5233248" y="2671589"/>
            <a:chExt cx="1317574" cy="1475987"/>
          </a:xfrm>
        </p:grpSpPr>
        <p:pic>
          <p:nvPicPr>
            <p:cNvPr id="1031" name="Picture 7" descr="C:\Users\t611443\AppData\Local\Microsoft\Windows\Temporary Internet Files\Content.Outlook\3MOAV3WP\passport photo (2)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248" y="2671589"/>
              <a:ext cx="1303020" cy="141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233248" y="3868716"/>
              <a:ext cx="1317574" cy="278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50" dirty="0">
                  <a:solidFill>
                    <a:schemeClr val="tx1"/>
                  </a:solidFill>
                </a:rPr>
                <a:t>Dr R Chirwa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6963" y="1061964"/>
            <a:ext cx="1007935" cy="1142061"/>
            <a:chOff x="203391" y="2742832"/>
            <a:chExt cx="1349668" cy="1376724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91" y="2742832"/>
              <a:ext cx="1349668" cy="1265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47"/>
            <p:cNvSpPr/>
            <p:nvPr/>
          </p:nvSpPr>
          <p:spPr>
            <a:xfrm>
              <a:off x="244159" y="3850631"/>
              <a:ext cx="1308900" cy="2689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050" dirty="0">
                  <a:solidFill>
                    <a:schemeClr val="tx1"/>
                  </a:solidFill>
                </a:rPr>
                <a:t>Prof. P Kimani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Demand-led </a:t>
            </a:r>
            <a:r>
              <a:rPr lang="en-US" sz="2100" dirty="0" smtClean="0"/>
              <a:t>programme content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85027" y="1429353"/>
            <a:ext cx="4926806" cy="2721769"/>
          </a:xfrm>
        </p:spPr>
        <p:txBody>
          <a:bodyPr>
            <a:noAutofit/>
          </a:bodyPr>
          <a:lstStyle/>
          <a:p>
            <a:pPr marL="873919" indent="-873919">
              <a:lnSpc>
                <a:spcPts val="1575"/>
              </a:lnSpc>
              <a:spcAft>
                <a:spcPts val="900"/>
              </a:spcAft>
              <a:defRPr/>
            </a:pPr>
            <a:r>
              <a:rPr lang="en-US" sz="1800" dirty="0"/>
              <a:t>1. Principles of demand-led breeding</a:t>
            </a:r>
          </a:p>
          <a:p>
            <a:pPr marL="873919" indent="-873919">
              <a:lnSpc>
                <a:spcPts val="1575"/>
              </a:lnSpc>
              <a:spcAft>
                <a:spcPts val="900"/>
              </a:spcAft>
              <a:defRPr/>
            </a:pPr>
            <a:r>
              <a:rPr lang="en-US" sz="1800" dirty="0"/>
              <a:t>2. Visioning and foresight  </a:t>
            </a:r>
          </a:p>
          <a:p>
            <a:pPr marL="873919" indent="-873919">
              <a:lnSpc>
                <a:spcPts val="1575"/>
              </a:lnSpc>
              <a:spcAft>
                <a:spcPts val="900"/>
              </a:spcAft>
              <a:defRPr/>
            </a:pPr>
            <a:r>
              <a:rPr lang="en-US" sz="1800" dirty="0"/>
              <a:t>3. Clients’ needs and value chains</a:t>
            </a:r>
          </a:p>
          <a:p>
            <a:pPr marL="873919" indent="-873919">
              <a:lnSpc>
                <a:spcPts val="1575"/>
              </a:lnSpc>
              <a:spcAft>
                <a:spcPts val="900"/>
              </a:spcAft>
              <a:defRPr/>
            </a:pPr>
            <a:r>
              <a:rPr lang="en-US" sz="1800" dirty="0"/>
              <a:t>4. Variety design</a:t>
            </a:r>
          </a:p>
          <a:p>
            <a:pPr marL="873919" indent="-873919">
              <a:lnSpc>
                <a:spcPts val="1575"/>
              </a:lnSpc>
              <a:spcAft>
                <a:spcPts val="900"/>
              </a:spcAft>
              <a:defRPr/>
            </a:pPr>
            <a:r>
              <a:rPr lang="en-US" sz="1800" dirty="0"/>
              <a:t>5. Development strategy and</a:t>
            </a:r>
            <a:r>
              <a:rPr lang="de-CH" sz="1800" dirty="0"/>
              <a:t> planning</a:t>
            </a:r>
          </a:p>
          <a:p>
            <a:pPr marL="873919" indent="-873919">
              <a:lnSpc>
                <a:spcPts val="1575"/>
              </a:lnSpc>
              <a:spcAft>
                <a:spcPts val="900"/>
              </a:spcAft>
              <a:defRPr/>
            </a:pPr>
            <a:r>
              <a:rPr lang="en-US" sz="1800" dirty="0"/>
              <a:t>6. Breeding investment decision-making</a:t>
            </a:r>
            <a:endParaRPr lang="de-CH" sz="1800" dirty="0"/>
          </a:p>
          <a:p>
            <a:pPr marL="873919" indent="-873919">
              <a:lnSpc>
                <a:spcPts val="1575"/>
              </a:lnSpc>
              <a:spcAft>
                <a:spcPts val="900"/>
              </a:spcAft>
              <a:defRPr/>
            </a:pPr>
            <a:r>
              <a:rPr lang="en-US" sz="1800" dirty="0"/>
              <a:t>7. Monitoring, evaluation and learning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4739" r="8348" b="19531"/>
          <a:stretch/>
        </p:blipFill>
        <p:spPr>
          <a:xfrm>
            <a:off x="304014" y="1429353"/>
            <a:ext cx="1953422" cy="27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9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Sharing experiences</a:t>
            </a:r>
            <a:endParaRPr lang="de-CH" dirty="0"/>
          </a:p>
        </p:txBody>
      </p:sp>
      <p:sp>
        <p:nvSpPr>
          <p:cNvPr id="3" name="Rectangle 2"/>
          <p:cNvSpPr/>
          <p:nvPr/>
        </p:nvSpPr>
        <p:spPr>
          <a:xfrm>
            <a:off x="708144" y="1298718"/>
            <a:ext cx="57889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This is the first time these concepts have been explored at an Institutional level with </a:t>
            </a: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leading African NARS management team and senior </a:t>
            </a: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Very pleased to have this opportunity with </a:t>
            </a: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you, discussing our experiences and learning </a:t>
            </a:r>
            <a:r>
              <a:rPr lang="de-CH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yours</a:t>
            </a:r>
            <a:endParaRPr lang="de-CH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5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926" y="1588265"/>
            <a:ext cx="6252386" cy="672346"/>
          </a:xfrm>
        </p:spPr>
        <p:txBody>
          <a:bodyPr/>
          <a:lstStyle/>
          <a:p>
            <a:r>
              <a:rPr lang="de-CH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1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2" y="-41213"/>
            <a:ext cx="6490979" cy="674999"/>
          </a:xfrm>
        </p:spPr>
        <p:txBody>
          <a:bodyPr/>
          <a:lstStyle/>
          <a:p>
            <a:r>
              <a:rPr lang="de-CH" dirty="0" smtClean="0"/>
              <a:t>DLB leadership team </a:t>
            </a:r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2463800" y="2140188"/>
            <a:ext cx="190500" cy="1988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9" name="Flowchart: Connector 58"/>
          <p:cNvSpPr/>
          <p:nvPr/>
        </p:nvSpPr>
        <p:spPr>
          <a:xfrm>
            <a:off x="6095659" y="3379435"/>
            <a:ext cx="190500" cy="1988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Flowchart: Connector 59"/>
          <p:cNvSpPr/>
          <p:nvPr/>
        </p:nvSpPr>
        <p:spPr>
          <a:xfrm>
            <a:off x="4991891" y="2073388"/>
            <a:ext cx="190500" cy="1988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Flowchart: Connector 60"/>
          <p:cNvSpPr/>
          <p:nvPr/>
        </p:nvSpPr>
        <p:spPr>
          <a:xfrm>
            <a:off x="4991891" y="882454"/>
            <a:ext cx="190500" cy="1988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2" name="Flowchart: Connector 61"/>
          <p:cNvSpPr/>
          <p:nvPr/>
        </p:nvSpPr>
        <p:spPr>
          <a:xfrm>
            <a:off x="3786228" y="3395360"/>
            <a:ext cx="190500" cy="1988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3" name="Flowchart: Connector 62"/>
          <p:cNvSpPr/>
          <p:nvPr/>
        </p:nvSpPr>
        <p:spPr>
          <a:xfrm>
            <a:off x="3690978" y="2073388"/>
            <a:ext cx="190500" cy="19880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248150" y="4249610"/>
            <a:ext cx="134288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350" dirty="0" smtClean="0"/>
              <a:t>SFSA</a:t>
            </a:r>
            <a:br>
              <a:rPr lang="de-CH" sz="1350" dirty="0" smtClean="0"/>
            </a:br>
            <a:r>
              <a:rPr lang="de-CH" sz="1350" dirty="0" smtClean="0"/>
              <a:t>Uni Queensland</a:t>
            </a:r>
            <a:endParaRPr lang="en-US" sz="1350" dirty="0"/>
          </a:p>
        </p:txBody>
      </p:sp>
      <p:sp>
        <p:nvSpPr>
          <p:cNvPr id="44" name="TextBox 43"/>
          <p:cNvSpPr txBox="1"/>
          <p:nvPr/>
        </p:nvSpPr>
        <p:spPr>
          <a:xfrm>
            <a:off x="1778935" y="4332570"/>
            <a:ext cx="10338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dirty="0"/>
              <a:t>WACCI</a:t>
            </a:r>
            <a:br>
              <a:rPr lang="de-CH" sz="1350" dirty="0"/>
            </a:br>
            <a:r>
              <a:rPr lang="de-CH" sz="1350" dirty="0"/>
              <a:t>Uni Ghana</a:t>
            </a:r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2973527" y="4336417"/>
            <a:ext cx="1167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dirty="0"/>
              <a:t>BecA, Kenya</a:t>
            </a:r>
          </a:p>
          <a:p>
            <a:r>
              <a:rPr lang="de-CH" sz="1350" dirty="0"/>
              <a:t>ACCI, SA</a:t>
            </a:r>
            <a:endParaRPr lang="en-US" sz="1350" dirty="0"/>
          </a:p>
        </p:txBody>
      </p:sp>
      <p:sp>
        <p:nvSpPr>
          <p:cNvPr id="56" name="TextBox 55"/>
          <p:cNvSpPr txBox="1"/>
          <p:nvPr/>
        </p:nvSpPr>
        <p:spPr>
          <a:xfrm>
            <a:off x="4204411" y="4332570"/>
            <a:ext cx="14639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50" dirty="0"/>
              <a:t>CIAT Tanzania, </a:t>
            </a:r>
            <a:br>
              <a:rPr lang="de-CH" sz="1350" dirty="0"/>
            </a:br>
            <a:r>
              <a:rPr lang="de-CH" sz="1350" dirty="0"/>
              <a:t>Malawi</a:t>
            </a:r>
            <a:br>
              <a:rPr lang="de-CH" sz="1350" dirty="0"/>
            </a:br>
            <a:r>
              <a:rPr lang="de-CH" sz="1350" dirty="0"/>
              <a:t>RAB Rwanda</a:t>
            </a:r>
            <a:endParaRPr lang="en-US" sz="1350" dirty="0"/>
          </a:p>
        </p:txBody>
      </p:sp>
      <p:sp>
        <p:nvSpPr>
          <p:cNvPr id="45" name="Rectangle 44"/>
          <p:cNvSpPr/>
          <p:nvPr/>
        </p:nvSpPr>
        <p:spPr>
          <a:xfrm>
            <a:off x="5454141" y="4323955"/>
            <a:ext cx="109891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350" dirty="0"/>
              <a:t>Uni Nairobi</a:t>
            </a:r>
            <a:br>
              <a:rPr lang="de-CH" sz="1350" dirty="0"/>
            </a:br>
            <a:r>
              <a:rPr lang="de-CH" sz="1350" dirty="0"/>
              <a:t>Makerere</a:t>
            </a:r>
            <a:br>
              <a:rPr lang="de-CH" sz="1350" dirty="0"/>
            </a:br>
            <a:r>
              <a:rPr lang="de-CH" sz="1350" dirty="0"/>
              <a:t>Uganda</a:t>
            </a:r>
            <a:endParaRPr lang="en-US" sz="135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83119" y="607059"/>
            <a:ext cx="6210753" cy="3716896"/>
            <a:chOff x="183119" y="810491"/>
            <a:chExt cx="6210753" cy="3716896"/>
          </a:xfrm>
        </p:grpSpPr>
        <p:grpSp>
          <p:nvGrpSpPr>
            <p:cNvPr id="38" name="Group 37"/>
            <p:cNvGrpSpPr/>
            <p:nvPr/>
          </p:nvGrpSpPr>
          <p:grpSpPr>
            <a:xfrm>
              <a:off x="193841" y="2084799"/>
              <a:ext cx="1249043" cy="1109440"/>
              <a:chOff x="7409916" y="4707998"/>
              <a:chExt cx="1487827" cy="1479253"/>
            </a:xfrm>
          </p:grpSpPr>
          <p:pic>
            <p:nvPicPr>
              <p:cNvPr id="1030" name="Picture 6" descr="C:\Users\t611443\AppData\Local\Microsoft\Windows\Temporary Internet Files\Content.Outlook\3MOAV3WP\Gabrielle-Persley_WR-200x20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490" y="4707998"/>
                <a:ext cx="1479253" cy="14792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7409916" y="5908391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 G. Persley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00272" y="3316941"/>
              <a:ext cx="1249042" cy="1106990"/>
              <a:chOff x="7414203" y="2671589"/>
              <a:chExt cx="1487826" cy="1475987"/>
            </a:xfrm>
          </p:grpSpPr>
          <p:pic>
            <p:nvPicPr>
              <p:cNvPr id="4" name="Picture 2" descr="C:\Users\t611443\AppData\Local\Microsoft\Windows\Temporary Internet Files\Content.Outlook\3MOAV3WP\MerkSept201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490" y="2671589"/>
                <a:ext cx="1479253" cy="1475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414203" y="3868716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Dr H. Merk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83119" y="814303"/>
              <a:ext cx="1249042" cy="1143000"/>
              <a:chOff x="7418490" y="1119777"/>
              <a:chExt cx="1487826" cy="1524000"/>
            </a:xfrm>
          </p:grpSpPr>
          <p:pic>
            <p:nvPicPr>
              <p:cNvPr id="1029" name="Picture 5" descr="C:\Users\t611443\Desktop\Viv Anthony photo 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8490" y="1119777"/>
                <a:ext cx="1479252" cy="152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7418490" y="2347984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Dr V Anthony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563777" y="821155"/>
              <a:ext cx="1250980" cy="1117601"/>
              <a:chOff x="1823993" y="1181455"/>
              <a:chExt cx="1490134" cy="1490134"/>
            </a:xfrm>
          </p:grpSpPr>
          <p:pic>
            <p:nvPicPr>
              <p:cNvPr id="1026" name="Picture 2" descr="C:\Users\t611443\AppData\Local\Microsoft\Windows\Temporary Internet Files\Content.Outlook\3MOAV3WP\Eric Danquah Passport Photo May 19 201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3993" y="1181455"/>
                <a:ext cx="1490134" cy="1490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1823993" y="2373320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Prof. E Danquah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615389" y="2112591"/>
              <a:ext cx="1197430" cy="1084326"/>
              <a:chOff x="1868359" y="2921001"/>
              <a:chExt cx="1487826" cy="1445768"/>
            </a:xfrm>
          </p:grpSpPr>
          <p:pic>
            <p:nvPicPr>
              <p:cNvPr id="1027" name="Picture 3" descr="C:\Users\t611443\AppData\Local\Microsoft\Windows\Temporary Internet Files\Content.Outlook\3MOAV3WP\tongo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8359" y="2921001"/>
                <a:ext cx="1445768" cy="1445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868359" y="4084338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Prof. P Tongoona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615389" y="3379434"/>
              <a:ext cx="1197430" cy="1147953"/>
              <a:chOff x="1897332" y="4377787"/>
              <a:chExt cx="1487826" cy="1530604"/>
            </a:xfrm>
          </p:grpSpPr>
          <p:pic>
            <p:nvPicPr>
              <p:cNvPr id="5" name="Picture 4" descr="C:\Users\t611443\AppData\Local\Microsoft\Windows\Temporary Internet Files\Content.Outlook\3MOAV3WP\Gyingo - 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5205" y="4377787"/>
                <a:ext cx="1378922" cy="15306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897332" y="5629531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Dr A Danquah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909639" y="810491"/>
              <a:ext cx="1089802" cy="1134112"/>
              <a:chOff x="3536104" y="1136710"/>
              <a:chExt cx="1298143" cy="1422056"/>
            </a:xfrm>
          </p:grpSpPr>
          <p:pic>
            <p:nvPicPr>
              <p:cNvPr id="1033" name="Picture 9" descr="C:\Users\t611443\AppData\Local\Microsoft\Windows\Temporary Internet Files\Content.Outlook\3MOAV3WP\aPPOLINAIRE_pp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6104" y="1136710"/>
                <a:ext cx="1298143" cy="142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536104" y="2286739"/>
                <a:ext cx="1298143" cy="27202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Prof. A Dijking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872991" y="2030912"/>
              <a:ext cx="1136913" cy="1149387"/>
              <a:chOff x="3479987" y="2605922"/>
              <a:chExt cx="1227480" cy="1478416"/>
            </a:xfrm>
          </p:grpSpPr>
          <p:pic>
            <p:nvPicPr>
              <p:cNvPr id="1032" name="Picture 8" descr="C:\Users\t611443\AppData\Local\Microsoft\Windows\Temporary Internet Files\Content.Outlook\3MOAV3WP\YAO Pic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4422" y="2605922"/>
                <a:ext cx="1213045" cy="1478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3479987" y="3827144"/>
                <a:ext cx="1227480" cy="2571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Dr N Yao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885050" y="3395360"/>
              <a:ext cx="1249043" cy="1116102"/>
              <a:chOff x="3544633" y="4321823"/>
              <a:chExt cx="1487827" cy="1488136"/>
            </a:xfrm>
          </p:grpSpPr>
          <p:pic>
            <p:nvPicPr>
              <p:cNvPr id="7" name="Picture 2" descr="C:\Users\t611443\AppData\Local\Microsoft\Windows\Temporary Internet Files\Content.Outlook\3MOAV3WP\Final Hussein Shimelis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4634" y="4321823"/>
                <a:ext cx="1487826" cy="1488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3544633" y="5531099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Prof. S Hussein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075342" y="828464"/>
              <a:ext cx="1249042" cy="1095735"/>
              <a:chOff x="5062996" y="1136711"/>
              <a:chExt cx="1487826" cy="1460980"/>
            </a:xfrm>
          </p:grpSpPr>
          <p:pic>
            <p:nvPicPr>
              <p:cNvPr id="1028" name="Picture 4" descr="C:\Users\t611443\AppData\Local\Microsoft\Windows\Temporary Internet Files\Content.Outlook\3MOAV3WP\Rubyogo Jeanclaude 001 (2)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288" y="1136711"/>
                <a:ext cx="1460980" cy="1460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5062996" y="2318705"/>
                <a:ext cx="1487826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Dr JC Rubyogo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194209" y="2030912"/>
              <a:ext cx="1106114" cy="1174737"/>
              <a:chOff x="5233248" y="2671589"/>
              <a:chExt cx="1317574" cy="1475987"/>
            </a:xfrm>
          </p:grpSpPr>
          <p:pic>
            <p:nvPicPr>
              <p:cNvPr id="1031" name="Picture 7" descr="C:\Users\t611443\AppData\Local\Microsoft\Windows\Temporary Internet Files\Content.Outlook\3MOAV3WP\passport photo (2).jpe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248" y="2671589"/>
                <a:ext cx="1303020" cy="14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5233248" y="3868716"/>
                <a:ext cx="1317574" cy="2788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Dr R Chirwa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383615" y="2030913"/>
              <a:ext cx="1010257" cy="1174738"/>
              <a:chOff x="5407426" y="4346145"/>
              <a:chExt cx="1203392" cy="1509684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7427" y="4346145"/>
                <a:ext cx="1203391" cy="1463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5407426" y="5531098"/>
                <a:ext cx="1203391" cy="3247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Prof. P Gibson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383615" y="821155"/>
              <a:ext cx="1010257" cy="1117600"/>
              <a:chOff x="483129" y="4135449"/>
              <a:chExt cx="1340863" cy="1556896"/>
            </a:xfrm>
          </p:grpSpPr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29" y="4135449"/>
                <a:ext cx="1340863" cy="1556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486387" y="5425151"/>
                <a:ext cx="1337605" cy="26719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Prof. R Edema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5385936" y="3360038"/>
              <a:ext cx="1007935" cy="1142061"/>
              <a:chOff x="203391" y="2742832"/>
              <a:chExt cx="1349668" cy="1376724"/>
            </a:xfrm>
          </p:grpSpPr>
          <p:pic>
            <p:nvPicPr>
              <p:cNvPr id="39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91" y="2742832"/>
                <a:ext cx="1349668" cy="1265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244159" y="3850631"/>
                <a:ext cx="1308900" cy="26892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CH" sz="1050" dirty="0">
                    <a:solidFill>
                      <a:schemeClr val="tx1"/>
                    </a:solidFill>
                  </a:rPr>
                  <a:t>Prof. P Kimani</a:t>
                </a:r>
                <a:endParaRPr lang="en-US" sz="105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6" name="Picture 65" descr="C:\Users\Ntwali\Desktop\2014 dispatch 2\gorilaa docs\wwwwww.jpg"/>
            <p:cNvPicPr/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85" t="39233" r="39009" b="41130"/>
            <a:stretch/>
          </p:blipFill>
          <p:spPr bwMode="auto">
            <a:xfrm>
              <a:off x="4268241" y="3329899"/>
              <a:ext cx="1002284" cy="10491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258617" y="4078654"/>
            <a:ext cx="998386" cy="25391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sz="1050" dirty="0"/>
              <a:t>Mr A Musoni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305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239767"/>
            <a:ext cx="6490979" cy="674999"/>
          </a:xfrm>
        </p:spPr>
        <p:txBody>
          <a:bodyPr/>
          <a:lstStyle/>
          <a:p>
            <a:r>
              <a:rPr lang="de-CH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65993" y="1474001"/>
            <a:ext cx="4172830" cy="2088708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de-CH" b="1" u="sng" dirty="0" smtClean="0"/>
              <a:t>Food supply and demand challenge</a:t>
            </a:r>
            <a:br>
              <a:rPr lang="de-CH" b="1" u="sng" dirty="0" smtClean="0"/>
            </a:br>
            <a:endParaRPr lang="de-CH" b="1" u="sng" dirty="0" smtClean="0"/>
          </a:p>
          <a:p>
            <a:pPr marL="857250" lvl="1" indent="-342900"/>
            <a:r>
              <a:rPr lang="de-CH" dirty="0" smtClean="0"/>
              <a:t>100+ million people </a:t>
            </a:r>
          </a:p>
          <a:p>
            <a:pPr marL="857250" lvl="1" indent="-342900"/>
            <a:r>
              <a:rPr lang="de-CH" dirty="0" smtClean="0"/>
              <a:t>Food and nutrition insecurity</a:t>
            </a:r>
          </a:p>
          <a:p>
            <a:pPr marL="857250" lvl="1" indent="-342900"/>
            <a:r>
              <a:rPr lang="de-CH" dirty="0" smtClean="0"/>
              <a:t>36 million ha agricultural land</a:t>
            </a:r>
          </a:p>
          <a:p>
            <a:pPr marL="857250" lvl="1" indent="-342900"/>
            <a:r>
              <a:rPr lang="de-CH" dirty="0" smtClean="0"/>
              <a:t>Diverse range important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31556" y="1610478"/>
            <a:ext cx="2268512" cy="1422477"/>
            <a:chOff x="466062" y="1164566"/>
            <a:chExt cx="2778317" cy="19645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062" y="1181818"/>
              <a:ext cx="2778317" cy="19472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78966" y="1164566"/>
              <a:ext cx="1164566" cy="58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4346" y="378008"/>
            <a:ext cx="5228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sz="2400" dirty="0" smtClean="0"/>
          </a:p>
          <a:p>
            <a:r>
              <a:rPr lang="de-CH" sz="2400" dirty="0" smtClean="0"/>
              <a:t>Ethiopia is progressive and changing ......</a:t>
            </a:r>
            <a:endParaRPr lang="de-CH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1023" y="3624102"/>
            <a:ext cx="6007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/>
              <a:t>Strong focus on crop improvement</a:t>
            </a:r>
          </a:p>
          <a:p>
            <a:pPr algn="ctr"/>
            <a:r>
              <a:rPr lang="de-CH" sz="2400" b="1" dirty="0" smtClean="0"/>
              <a:t>Large community </a:t>
            </a:r>
            <a:r>
              <a:rPr lang="de-CH" sz="2400" b="1" dirty="0"/>
              <a:t>of </a:t>
            </a:r>
            <a:r>
              <a:rPr lang="de-CH" sz="2400" b="1" dirty="0" smtClean="0"/>
              <a:t>Ethiopian plant </a:t>
            </a:r>
            <a:r>
              <a:rPr lang="de-CH" sz="2400" b="1" dirty="0"/>
              <a:t>breeders </a:t>
            </a:r>
          </a:p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17439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239767"/>
            <a:ext cx="6490979" cy="674999"/>
          </a:xfrm>
        </p:spPr>
        <p:txBody>
          <a:bodyPr/>
          <a:lstStyle/>
          <a:p>
            <a:r>
              <a:rPr lang="de-CH" dirty="0" smtClean="0"/>
              <a:t>Why are we here?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05979" y="1452617"/>
            <a:ext cx="2268512" cy="1422477"/>
            <a:chOff x="466062" y="1164566"/>
            <a:chExt cx="2778317" cy="19645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062" y="1181818"/>
              <a:ext cx="2778317" cy="19472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78966" y="1164566"/>
              <a:ext cx="1164566" cy="586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0" y="1465108"/>
            <a:ext cx="7116396" cy="3227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436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Courier New"/>
              <a:buChar char="o"/>
              <a:defRPr sz="1500" kern="1200">
                <a:solidFill>
                  <a:srgbClr val="343689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ü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de-CH" dirty="0" smtClean="0"/>
              <a:t> </a:t>
            </a:r>
            <a:r>
              <a:rPr lang="de-CH" b="1" u="sng" dirty="0" smtClean="0"/>
              <a:t>The opportunity</a:t>
            </a:r>
            <a:br>
              <a:rPr lang="de-CH" b="1" u="sng" dirty="0" smtClean="0"/>
            </a:br>
            <a:endParaRPr lang="de-CH" b="1" u="sng" dirty="0" smtClean="0"/>
          </a:p>
          <a:p>
            <a:pPr marL="857250" lvl="1" indent="-342900"/>
            <a:r>
              <a:rPr lang="de-CH" dirty="0" smtClean="0"/>
              <a:t>Domestic markets growing</a:t>
            </a:r>
          </a:p>
          <a:p>
            <a:pPr marL="857250" lvl="1" indent="-342900"/>
            <a:r>
              <a:rPr lang="de-CH" dirty="0" smtClean="0"/>
              <a:t>Understand export markets </a:t>
            </a:r>
            <a:r>
              <a:rPr lang="de-CH" dirty="0" smtClean="0">
                <a:sym typeface="Wingdings" panose="05000000000000000000" pitchFamily="2" charset="2"/>
              </a:rPr>
              <a:t> </a:t>
            </a:r>
            <a:br>
              <a:rPr lang="de-CH" dirty="0" smtClean="0">
                <a:sym typeface="Wingdings" panose="05000000000000000000" pitchFamily="2" charset="2"/>
              </a:rPr>
            </a:br>
            <a:r>
              <a:rPr lang="de-CH" dirty="0" smtClean="0"/>
              <a:t>Unique commodity exchange</a:t>
            </a:r>
          </a:p>
          <a:p>
            <a:pPr marL="857250" lvl="1" indent="-342900"/>
            <a:r>
              <a:rPr lang="de-CH" dirty="0" smtClean="0"/>
              <a:t>Magnet for investment</a:t>
            </a:r>
          </a:p>
          <a:p>
            <a:pPr marL="857250" lvl="1" indent="-342900"/>
            <a:r>
              <a:rPr lang="de-CH" dirty="0" smtClean="0"/>
              <a:t>Farmers need access to quality, affordable seed</a:t>
            </a:r>
          </a:p>
          <a:p>
            <a:pPr marL="857250" lvl="1" indent="-342900"/>
            <a:r>
              <a:rPr lang="de-CH" dirty="0" smtClean="0"/>
              <a:t>Private seed organisations want to enter </a:t>
            </a:r>
            <a:br>
              <a:rPr lang="de-CH" dirty="0" smtClean="0"/>
            </a:br>
            <a:r>
              <a:rPr lang="de-CH" u="sng" dirty="0" smtClean="0"/>
              <a:t>but</a:t>
            </a:r>
            <a:r>
              <a:rPr lang="de-CH" dirty="0" smtClean="0"/>
              <a:t> need contacts, knowledge and access to locally adapted public varieties with commercial potential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346" y="378008"/>
            <a:ext cx="5228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sz="2400" dirty="0" smtClean="0"/>
          </a:p>
          <a:p>
            <a:r>
              <a:rPr lang="de-CH" sz="2400" dirty="0" smtClean="0"/>
              <a:t>Ethiopia is progressive and changing ......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5217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2" y="239767"/>
            <a:ext cx="6490979" cy="674999"/>
          </a:xfrm>
        </p:spPr>
        <p:txBody>
          <a:bodyPr>
            <a:normAutofit/>
          </a:bodyPr>
          <a:lstStyle/>
          <a:p>
            <a:r>
              <a:rPr lang="de-CH" dirty="0" smtClean="0"/>
              <a:t>Plant </a:t>
            </a:r>
            <a:r>
              <a:rPr lang="de-CH" dirty="0"/>
              <a:t>breeders can make a </a:t>
            </a:r>
            <a:r>
              <a:rPr lang="de-CH" dirty="0" smtClean="0"/>
              <a:t>difference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62343" y="739233"/>
            <a:ext cx="6736834" cy="3121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34368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Courier New"/>
              <a:buChar char="o"/>
              <a:defRPr sz="1500" kern="1200">
                <a:solidFill>
                  <a:srgbClr val="343689"/>
                </a:solidFill>
                <a:latin typeface="Helvetica"/>
                <a:ea typeface="+mn-ea"/>
                <a:cs typeface="Helvetica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charset="2"/>
              <a:buChar char="ü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de-CH" dirty="0" smtClean="0"/>
              <a:t> </a:t>
            </a:r>
            <a:endParaRPr lang="de-CH" b="1" u="sng" dirty="0"/>
          </a:p>
          <a:p>
            <a:pPr marL="857250" lvl="1" indent="-342900"/>
            <a:r>
              <a:rPr lang="de-CH" dirty="0" smtClean="0"/>
              <a:t>Crop productivity, quality and nutrition, resilience </a:t>
            </a:r>
            <a:r>
              <a:rPr lang="de-CH" dirty="0"/>
              <a:t>to climate </a:t>
            </a:r>
            <a:r>
              <a:rPr lang="de-CH" dirty="0" smtClean="0"/>
              <a:t>change, </a:t>
            </a:r>
            <a:r>
              <a:rPr lang="de-CH" dirty="0"/>
              <a:t>food </a:t>
            </a:r>
            <a:r>
              <a:rPr lang="de-CH" dirty="0" smtClean="0"/>
              <a:t>security </a:t>
            </a:r>
            <a:r>
              <a:rPr lang="de-CH" dirty="0"/>
              <a:t>and </a:t>
            </a:r>
            <a:r>
              <a:rPr lang="de-CH" dirty="0" smtClean="0"/>
              <a:t>livelihoods of smallholder farmers</a:t>
            </a:r>
          </a:p>
          <a:p>
            <a:pPr marL="857250" lvl="1" indent="-342900"/>
            <a:endParaRPr lang="de-CH" dirty="0"/>
          </a:p>
          <a:p>
            <a:pPr marL="857250" lvl="1" indent="-342900"/>
            <a:r>
              <a:rPr lang="de-CH" u="sng" dirty="0" smtClean="0"/>
              <a:t>But</a:t>
            </a:r>
            <a:r>
              <a:rPr lang="de-CH" dirty="0" smtClean="0"/>
              <a:t> doing more of the same is unlikely to keep pace with...</a:t>
            </a:r>
            <a:br>
              <a:rPr lang="de-CH" dirty="0" smtClean="0"/>
            </a:br>
            <a:endParaRPr lang="de-CH" dirty="0" smtClean="0"/>
          </a:p>
          <a:p>
            <a:pPr lvl="1" indent="0">
              <a:buNone/>
            </a:pPr>
            <a:r>
              <a:rPr lang="de-CH" dirty="0"/>
              <a:t>	</a:t>
            </a:r>
            <a:r>
              <a:rPr lang="de-CH" dirty="0" smtClean="0"/>
              <a:t>  1. The accelerating demand for food</a:t>
            </a:r>
          </a:p>
          <a:p>
            <a:pPr lvl="1" indent="0">
              <a:buNone/>
            </a:pPr>
            <a:r>
              <a:rPr lang="de-CH" dirty="0" smtClean="0"/>
              <a:t>	  2. The need for varieties with </a:t>
            </a:r>
            <a:r>
              <a:rPr lang="de-CH" dirty="0"/>
              <a:t>commercial potential </a:t>
            </a:r>
            <a:r>
              <a:rPr lang="de-CH" dirty="0" smtClean="0"/>
              <a:t>to</a:t>
            </a:r>
            <a:br>
              <a:rPr lang="de-CH" dirty="0" smtClean="0"/>
            </a:br>
            <a:r>
              <a:rPr lang="de-CH" dirty="0" smtClean="0"/>
              <a:t>         support emerging businesses</a:t>
            </a:r>
            <a:endParaRPr lang="de-CH" dirty="0"/>
          </a:p>
          <a:p>
            <a:pPr lvl="1" indent="0">
              <a:buNone/>
            </a:pPr>
            <a:endParaRPr lang="de-CH" dirty="0" smtClean="0"/>
          </a:p>
          <a:p>
            <a:pPr lvl="2" indent="0">
              <a:buNone/>
            </a:pPr>
            <a:endParaRPr lang="de-CH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6657" y="3978036"/>
            <a:ext cx="6607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</a:t>
            </a:r>
            <a:r>
              <a:rPr lang="en-US" sz="2400" b="1" dirty="0"/>
              <a:t>thinking and approaches </a:t>
            </a:r>
            <a:r>
              <a:rPr lang="en-US" sz="2400" b="1" dirty="0" smtClean="0"/>
              <a:t>are needed </a:t>
            </a:r>
          </a:p>
          <a:p>
            <a:pPr algn="ctr"/>
            <a:endParaRPr lang="en-US" sz="2400" b="1" dirty="0"/>
          </a:p>
          <a:p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6744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Product innovation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3563678" y="1040995"/>
            <a:ext cx="31108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Market/demand-led</a:t>
            </a:r>
            <a:b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innovation</a:t>
            </a:r>
          </a:p>
          <a:p>
            <a:pPr algn="ctr"/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Serves </a:t>
            </a: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customers, markets, </a:t>
            </a: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unmet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Fewer paradigm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Much higher success rates</a:t>
            </a:r>
          </a:p>
          <a:p>
            <a:r>
              <a:rPr lang="de-C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73" y="1090614"/>
            <a:ext cx="34099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Technology focused</a:t>
            </a:r>
            <a:b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innovation</a:t>
            </a:r>
            <a:b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e-CH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Unique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Paradigm market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 looks for a customer</a:t>
            </a:r>
            <a:endParaRPr lang="de-CH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market failure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(customer acceptance)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e-CH" dirty="0" smtClean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Product innovation</a:t>
            </a:r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3563678" y="1040995"/>
            <a:ext cx="31108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Market/demand-led</a:t>
            </a:r>
            <a:b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innovation</a:t>
            </a:r>
          </a:p>
          <a:p>
            <a:pPr algn="ctr"/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Serves </a:t>
            </a: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customers, markets, </a:t>
            </a: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unmet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Market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Fewer paradigm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Much higher success rates</a:t>
            </a:r>
          </a:p>
          <a:p>
            <a:r>
              <a:rPr lang="de-CH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73" y="1090614"/>
            <a:ext cx="34099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Technology-focused</a:t>
            </a:r>
            <a:b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innovation</a:t>
            </a:r>
            <a:br>
              <a:rPr lang="de-CH" b="1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e-CH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Paradigm market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Product looks for a customer</a:t>
            </a:r>
            <a:endParaRPr lang="de-CH" dirty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market failure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(customer acceptance)</a:t>
            </a:r>
            <a:br>
              <a:rPr lang="de-CH" dirty="0" smtClean="0">
                <a:solidFill>
                  <a:srgbClr val="34368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e-CH" dirty="0" smtClean="0">
              <a:solidFill>
                <a:srgbClr val="34368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de-CH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6819" y="3876212"/>
            <a:ext cx="352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What is the right balance?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3020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Genome sequencing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58744376"/>
              </p:ext>
            </p:extLst>
          </p:nvPr>
        </p:nvGraphicFramePr>
        <p:xfrm>
          <a:off x="96291" y="1354530"/>
          <a:ext cx="6249948" cy="284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370345" y="3897197"/>
            <a:ext cx="4815710" cy="301365"/>
            <a:chOff x="1784184" y="3871313"/>
            <a:chExt cx="6723306" cy="401820"/>
          </a:xfrm>
        </p:grpSpPr>
        <p:grpSp>
          <p:nvGrpSpPr>
            <p:cNvPr id="13" name="Group 12"/>
            <p:cNvGrpSpPr/>
            <p:nvPr/>
          </p:nvGrpSpPr>
          <p:grpSpPr>
            <a:xfrm>
              <a:off x="1784184" y="3871313"/>
              <a:ext cx="5742662" cy="401820"/>
              <a:chOff x="1784184" y="3391253"/>
              <a:chExt cx="5742662" cy="40182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784184" y="3392964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2002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765384" y="3392964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2006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803730" y="3392964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2010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751924" y="3392964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2004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775034" y="3392964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2008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767663" y="3391253"/>
                <a:ext cx="75918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sz="135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2012</a:t>
                </a:r>
                <a:endParaRPr lang="en-US" sz="135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748307" y="3873024"/>
              <a:ext cx="75918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350" dirty="0">
                  <a:latin typeface="Helvetica" panose="020B0604020202020204" pitchFamily="34" charset="0"/>
                  <a:cs typeface="Helvetica" panose="020B0604020202020204" pitchFamily="34" charset="0"/>
                </a:rPr>
                <a:t>2014</a:t>
              </a:r>
              <a:endParaRPr lang="en-US" sz="135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34050" y="4197279"/>
            <a:ext cx="5924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Year</a:t>
            </a:r>
            <a:endParaRPr lang="en-US" sz="1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6029" y="3897197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2019</a:t>
            </a:r>
            <a:endParaRPr lang="en-US" sz="13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374" y="782356"/>
            <a:ext cx="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5</a:t>
            </a:r>
            <a:r>
              <a:rPr lang="de-CH" b="1" dirty="0" smtClean="0"/>
              <a:t>00+</a:t>
            </a:r>
            <a:endParaRPr lang="de-CH" b="1" dirty="0"/>
          </a:p>
        </p:txBody>
      </p:sp>
      <p:sp>
        <p:nvSpPr>
          <p:cNvPr id="11" name="Right Arrow 10"/>
          <p:cNvSpPr/>
          <p:nvPr/>
        </p:nvSpPr>
        <p:spPr>
          <a:xfrm rot="18394337">
            <a:off x="6143585" y="1171632"/>
            <a:ext cx="405309" cy="242455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61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4156" y="259251"/>
            <a:ext cx="6490979" cy="674999"/>
          </a:xfrm>
        </p:spPr>
        <p:txBody>
          <a:bodyPr/>
          <a:lstStyle/>
          <a:p>
            <a:r>
              <a:rPr lang="de-CH" dirty="0" smtClean="0"/>
              <a:t>Crop breeding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24836828"/>
              </p:ext>
            </p:extLst>
          </p:nvPr>
        </p:nvGraphicFramePr>
        <p:xfrm>
          <a:off x="219126" y="1277303"/>
          <a:ext cx="6638875" cy="27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653281" y="4034646"/>
            <a:ext cx="610267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212807" y="2184355"/>
            <a:ext cx="28230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 US corn grain yield (t/ha)</a:t>
            </a:r>
            <a:endParaRPr lang="en-US" sz="1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4481" y="1680651"/>
            <a:ext cx="108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2677" y="2091478"/>
            <a:ext cx="1080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47414" y="1539819"/>
            <a:ext cx="422864" cy="2493078"/>
            <a:chOff x="329885" y="679575"/>
            <a:chExt cx="563818" cy="3324104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859387" y="679575"/>
              <a:ext cx="1" cy="33241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25893" y="352491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23677" y="298485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25933" y="244479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27024" y="1904732"/>
              <a:ext cx="144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67545" y="3397954"/>
              <a:ext cx="21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/>
                <a:t>2</a:t>
              </a:r>
              <a:endParaRPr lang="en-US" sz="1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835" y="2857894"/>
              <a:ext cx="21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/>
                <a:t>4</a:t>
              </a:r>
              <a:endParaRPr lang="en-US" sz="1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497" y="2317834"/>
              <a:ext cx="21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/>
                <a:t>6</a:t>
              </a:r>
              <a:endParaRPr lang="en-US" sz="1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479" y="1777774"/>
              <a:ext cx="216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/>
                <a:t>8</a:t>
              </a:r>
              <a:endParaRPr lang="en-US" sz="1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9885" y="1256660"/>
              <a:ext cx="509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/>
                <a:t>10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3781" y="798574"/>
              <a:ext cx="509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200" b="1" dirty="0"/>
                <a:t>12</a:t>
              </a:r>
              <a:endParaRPr lang="en-US" sz="1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84884" y="4034641"/>
            <a:ext cx="5242511" cy="599622"/>
            <a:chOff x="2132729" y="3979754"/>
            <a:chExt cx="6990014" cy="79949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483768" y="3979754"/>
              <a:ext cx="0" cy="1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788024" y="3992888"/>
              <a:ext cx="0" cy="1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876256" y="3999176"/>
              <a:ext cx="0" cy="1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676456" y="3986581"/>
              <a:ext cx="0" cy="1080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132729" y="4046893"/>
              <a:ext cx="7803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500" b="1" dirty="0"/>
                <a:t>1940</a:t>
              </a:r>
              <a:endParaRPr lang="en-US" sz="15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45986" y="4048719"/>
              <a:ext cx="8419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500" b="1" dirty="0"/>
                <a:t>1980</a:t>
              </a:r>
              <a:endParaRPr lang="en-US" sz="15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25218" y="4046893"/>
              <a:ext cx="8603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500" b="1" dirty="0"/>
                <a:t>2020</a:t>
              </a:r>
              <a:endParaRPr lang="en-US" sz="15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25416" y="4040587"/>
              <a:ext cx="797327" cy="738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CH" sz="1500" b="1" dirty="0"/>
                <a:t>2060</a:t>
              </a:r>
            </a:p>
            <a:p>
              <a:endParaRPr lang="en-US" sz="15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82596" y="3512338"/>
            <a:ext cx="168187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Generation of traits </a:t>
            </a:r>
            <a:b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 by gene editing</a:t>
            </a:r>
            <a:endParaRPr lang="en-US" sz="1350" dirty="0"/>
          </a:p>
        </p:txBody>
      </p:sp>
      <p:sp>
        <p:nvSpPr>
          <p:cNvPr id="44" name="TextBox 43"/>
          <p:cNvSpPr txBox="1"/>
          <p:nvPr/>
        </p:nvSpPr>
        <p:spPr>
          <a:xfrm>
            <a:off x="5076707" y="1397596"/>
            <a:ext cx="16353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Large-scale </a:t>
            </a:r>
            <a:b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sequencing </a:t>
            </a:r>
            <a:b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Genome editing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38714" y="2503056"/>
            <a:ext cx="14125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Hybridisation</a:t>
            </a:r>
          </a:p>
          <a:p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Inbreeding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5605" y="2067954"/>
            <a:ext cx="15183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Biotechnology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73919" y="2962025"/>
            <a:ext cx="13041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Traditional </a:t>
            </a:r>
            <a:b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</a:br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  breeding</a:t>
            </a:r>
            <a:r>
              <a:rPr lang="en-GB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”</a:t>
            </a:r>
            <a:endParaRPr lang="en-US" sz="15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4988" y="3512338"/>
            <a:ext cx="131215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Gene discovery</a:t>
            </a:r>
            <a:b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 Gene insertion</a:t>
            </a:r>
            <a:endParaRPr lang="en-US" sz="1350" dirty="0"/>
          </a:p>
        </p:txBody>
      </p:sp>
      <p:sp>
        <p:nvSpPr>
          <p:cNvPr id="49" name="TextBox 48"/>
          <p:cNvSpPr txBox="1"/>
          <p:nvPr/>
        </p:nvSpPr>
        <p:spPr>
          <a:xfrm>
            <a:off x="1761456" y="3503557"/>
            <a:ext cx="99097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5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Selections,</a:t>
            </a:r>
          </a:p>
          <a:p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Crossings</a:t>
            </a:r>
            <a:endParaRPr lang="en-US" sz="1350" dirty="0"/>
          </a:p>
        </p:txBody>
      </p:sp>
      <p:sp>
        <p:nvSpPr>
          <p:cNvPr id="50" name="Oval 49"/>
          <p:cNvSpPr/>
          <p:nvPr/>
        </p:nvSpPr>
        <p:spPr>
          <a:xfrm>
            <a:off x="2369273" y="2714755"/>
            <a:ext cx="200769" cy="17203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Oval 50"/>
          <p:cNvSpPr/>
          <p:nvPr/>
        </p:nvSpPr>
        <p:spPr>
          <a:xfrm>
            <a:off x="1588585" y="3492940"/>
            <a:ext cx="172874" cy="171327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TextBox 51"/>
          <p:cNvSpPr txBox="1"/>
          <p:nvPr/>
        </p:nvSpPr>
        <p:spPr>
          <a:xfrm>
            <a:off x="2766582" y="3526914"/>
            <a:ext cx="7008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Hybrid </a:t>
            </a:r>
            <a:b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</a:br>
            <a:r>
              <a:rPr lang="de-CH" sz="1350" b="1" i="1" dirty="0">
                <a:solidFill>
                  <a:srgbClr val="C00000"/>
                </a:solidFill>
                <a:sym typeface="Wingdings" panose="05000000000000000000" pitchFamily="2" charset="2"/>
              </a:rPr>
              <a:t>vigour</a:t>
            </a:r>
          </a:p>
        </p:txBody>
      </p:sp>
      <p:sp>
        <p:nvSpPr>
          <p:cNvPr id="53" name="Oval 52"/>
          <p:cNvSpPr/>
          <p:nvPr/>
        </p:nvSpPr>
        <p:spPr>
          <a:xfrm>
            <a:off x="3576356" y="2064966"/>
            <a:ext cx="256528" cy="228844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TextBox 41"/>
          <p:cNvSpPr txBox="1"/>
          <p:nvPr/>
        </p:nvSpPr>
        <p:spPr>
          <a:xfrm>
            <a:off x="4151205" y="2695173"/>
            <a:ext cx="2509209" cy="323165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CH" sz="1500" b="1" dirty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Marker-assisted breeding</a:t>
            </a:r>
            <a:endParaRPr lang="en-US" sz="15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ngentaFoundation_12102015">
  <a:themeElements>
    <a:clrScheme name="Masque 1">
      <a:dk1>
        <a:sysClr val="windowText" lastClr="000000"/>
      </a:dk1>
      <a:lt1>
        <a:sysClr val="window" lastClr="FFFFFF"/>
      </a:lt1>
      <a:dk2>
        <a:srgbClr val="343689"/>
      </a:dk2>
      <a:lt2>
        <a:srgbClr val="66CD00"/>
      </a:lt2>
      <a:accent1>
        <a:srgbClr val="1B9039"/>
      </a:accent1>
      <a:accent2>
        <a:srgbClr val="EE8012"/>
      </a:accent2>
      <a:accent3>
        <a:srgbClr val="8E97C7"/>
      </a:accent3>
      <a:accent4>
        <a:srgbClr val="404040"/>
      </a:accent4>
      <a:accent5>
        <a:srgbClr val="B3B3B3"/>
      </a:accent5>
      <a:accent6>
        <a:srgbClr val="E0E0E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9872636-DA5E-452F-B59D-DE9D1201B1BA}" vid="{2C81DCCE-6AF3-4AAA-834A-725184F45A9B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SyngentaFoundation_12102015</Template>
  <TotalTime>0</TotalTime>
  <Words>762</Words>
  <Application>Microsoft Office PowerPoint</Application>
  <PresentationFormat>Custom</PresentationFormat>
  <Paragraphs>278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Cambria</vt:lpstr>
      <vt:lpstr>Courier New</vt:lpstr>
      <vt:lpstr>Helvetica</vt:lpstr>
      <vt:lpstr>Wingdings</vt:lpstr>
      <vt:lpstr>SyngentaFoundation_12102015</vt:lpstr>
      <vt:lpstr>2_Custom Design</vt:lpstr>
      <vt:lpstr>1_Custom Design</vt:lpstr>
      <vt:lpstr>Custom Design</vt:lpstr>
      <vt:lpstr>Demand-Led Breeding  Introduction </vt:lpstr>
      <vt:lpstr>Overview</vt:lpstr>
      <vt:lpstr>Why are we here?</vt:lpstr>
      <vt:lpstr>Why are we here?</vt:lpstr>
      <vt:lpstr>Plant breeders can make a difference</vt:lpstr>
      <vt:lpstr>Product innovation</vt:lpstr>
      <vt:lpstr>Product innovation</vt:lpstr>
      <vt:lpstr>Genome sequencing revolution</vt:lpstr>
      <vt:lpstr>Crop breeding evolution</vt:lpstr>
      <vt:lpstr>Supply-led</vt:lpstr>
      <vt:lpstr> Demand-led </vt:lpstr>
      <vt:lpstr> Demand-led </vt:lpstr>
      <vt:lpstr> Demand-led </vt:lpstr>
      <vt:lpstr>Demand-led breeding </vt:lpstr>
      <vt:lpstr>Swiss-Australian-African collaboration </vt:lpstr>
      <vt:lpstr>Swiss-Australian-African collaboration </vt:lpstr>
      <vt:lpstr>Reflections - 1 </vt:lpstr>
      <vt:lpstr>Reflections - 2 </vt:lpstr>
      <vt:lpstr>Reflections - 3 </vt:lpstr>
      <vt:lpstr>  Demand-led crop variety design for emerging markets in Africa </vt:lpstr>
      <vt:lpstr>Demand-led team   </vt:lpstr>
      <vt:lpstr>Demand-led programme content</vt:lpstr>
      <vt:lpstr>Sharing experiences</vt:lpstr>
      <vt:lpstr>Thank you </vt:lpstr>
      <vt:lpstr>DLB leadership team </vt:lpstr>
    </vt:vector>
  </TitlesOfParts>
  <Company>Syngenta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smallholder access to inputs and helping to stimulate profitable seed enterprises</dc:title>
  <dc:creator>Syngenta</dc:creator>
  <cp:lastModifiedBy>Anthony Vivienne CHBS</cp:lastModifiedBy>
  <cp:revision>224</cp:revision>
  <dcterms:created xsi:type="dcterms:W3CDTF">2015-10-13T10:29:24Z</dcterms:created>
  <dcterms:modified xsi:type="dcterms:W3CDTF">2019-05-02T04:27:32Z</dcterms:modified>
</cp:coreProperties>
</file>