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9" r:id="rId2"/>
    <p:sldMasterId id="2147483687" r:id="rId3"/>
    <p:sldMasterId id="2147483675" r:id="rId4"/>
  </p:sldMasterIdLst>
  <p:notesMasterIdLst>
    <p:notesMasterId r:id="rId7"/>
  </p:notesMasterIdLst>
  <p:handoutMasterIdLst>
    <p:handoutMasterId r:id="rId8"/>
  </p:handoutMasterIdLst>
  <p:sldIdLst>
    <p:sldId id="263" r:id="rId5"/>
    <p:sldId id="495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689"/>
    <a:srgbClr val="CCFF99"/>
    <a:srgbClr val="CCECFF"/>
    <a:srgbClr val="FFFF99"/>
    <a:srgbClr val="FFCCFF"/>
    <a:srgbClr val="FF9966"/>
    <a:srgbClr val="FFFF66"/>
    <a:srgbClr val="FFFFCC"/>
    <a:srgbClr val="FF99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09" autoAdjust="0"/>
    <p:restoredTop sz="66089" autoAdjust="0"/>
  </p:normalViewPr>
  <p:slideViewPr>
    <p:cSldViewPr snapToGrid="0">
      <p:cViewPr varScale="1">
        <p:scale>
          <a:sx n="70" d="100"/>
          <a:sy n="70" d="100"/>
        </p:scale>
        <p:origin x="136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D0D17-7B6B-A24D-8169-1218189019BF}" type="datetimeFigureOut">
              <a:t>30.04.2019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1D92A-3377-4940-90CA-F9BDD08FF3A4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065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1596F-3972-C243-8F9E-E3395F030118}" type="datetimeFigureOut">
              <a:t>30.04.2019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B5ACB-54A5-694A-8264-E02EC7F57FF9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0608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Option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84"/>
          <a:stretch/>
        </p:blipFill>
        <p:spPr bwMode="auto">
          <a:xfrm>
            <a:off x="4474" y="2072805"/>
            <a:ext cx="9171639" cy="478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 flipH="1">
            <a:off x="-10964" y="-23513"/>
            <a:ext cx="9187076" cy="3770015"/>
          </a:xfrm>
          <a:prstGeom prst="rect">
            <a:avLst/>
          </a:prstGeom>
          <a:solidFill>
            <a:srgbClr val="34368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5" tIns="91448" rIns="182895" bIns="91448" rtlCol="0" anchor="ctr"/>
          <a:lstStyle/>
          <a:p>
            <a:pPr algn="ctr"/>
            <a:endParaRPr lang="en-US" sz="2701" dirty="0">
              <a:latin typeface="Calibri Ligh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3244" y="-18306"/>
            <a:ext cx="9171639" cy="139877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6394" y="1619937"/>
            <a:ext cx="8336514" cy="1195282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4449" y="2934244"/>
            <a:ext cx="8353495" cy="6535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7" y="261883"/>
            <a:ext cx="2409825" cy="87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6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82" y="2258835"/>
            <a:ext cx="8654639" cy="899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602" y="3841475"/>
            <a:ext cx="423745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0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82" y="2258835"/>
            <a:ext cx="8654639" cy="899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 descr="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7775" y="3813458"/>
            <a:ext cx="4237452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99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82" y="2258835"/>
            <a:ext cx="8654639" cy="899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5" name="Picture 4" descr="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126" y="3832136"/>
            <a:ext cx="4237452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15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82" y="2258835"/>
            <a:ext cx="8654639" cy="899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5" name="Picture 4" descr="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138" y="3841475"/>
            <a:ext cx="4237452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85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0"/>
          <a:stretch/>
        </p:blipFill>
        <p:spPr bwMode="auto">
          <a:xfrm>
            <a:off x="-111347" y="0"/>
            <a:ext cx="93761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-111347" y="4127148"/>
            <a:ext cx="9376118" cy="2730854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18000">
                <a:schemeClr val="accent6">
                  <a:lumMod val="50000"/>
                  <a:alpha val="72000"/>
                </a:schemeClr>
              </a:gs>
              <a:gs pos="69000">
                <a:schemeClr val="accent6">
                  <a:lumMod val="50000"/>
                  <a:alpha val="32000"/>
                </a:schemeClr>
              </a:gs>
              <a:gs pos="0">
                <a:schemeClr val="accent1">
                  <a:lumMod val="10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/>
              <a:cs typeface="Helvetica"/>
            </a:endParaRPr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-28434" y="-20730"/>
            <a:ext cx="9200868" cy="1584578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accent6">
                  <a:lumMod val="50000"/>
                  <a:alpha val="32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457200" y="6382093"/>
            <a:ext cx="8229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  All material © 2015</a:t>
            </a:r>
            <a:r>
              <a:rPr lang="en-US" sz="1400" baseline="0" dirty="0" smtClean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Syngenta</a:t>
            </a:r>
            <a:r>
              <a:rPr lang="en-US" sz="1400" baseline="0" dirty="0" smtClean="0">
                <a:solidFill>
                  <a:srgbClr val="FFFFFF"/>
                </a:solidFill>
                <a:latin typeface="Helvetica"/>
                <a:cs typeface="Helvetica"/>
              </a:rPr>
              <a:t> Foundation for Sustainable Agriculture</a:t>
            </a:r>
            <a:endParaRPr lang="en-US" sz="1400" dirty="0" smtClean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461912" y="4170071"/>
            <a:ext cx="8229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7200" b="1" spc="0" dirty="0" smtClean="0">
                <a:solidFill>
                  <a:schemeClr val="bg1"/>
                </a:solidFill>
                <a:latin typeface="Helvetica"/>
                <a:cs typeface="Helvetica"/>
              </a:rPr>
              <a:t>THANK YOU</a:t>
            </a:r>
          </a:p>
          <a:p>
            <a:pPr algn="ctr" eaLnBrk="1" hangingPunct="1">
              <a:defRPr/>
            </a:pPr>
            <a:r>
              <a:rPr lang="en-US" sz="2800" b="0" spc="0" dirty="0" smtClean="0">
                <a:solidFill>
                  <a:schemeClr val="bg1"/>
                </a:solidFill>
                <a:latin typeface="Helvetica"/>
                <a:cs typeface="Helvetica"/>
              </a:rPr>
              <a:t>www.syngentafoundation.org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330163"/>
            <a:ext cx="8229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256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losing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0"/>
          <a:stretch/>
        </p:blipFill>
        <p:spPr bwMode="auto">
          <a:xfrm>
            <a:off x="-55674" y="1036319"/>
            <a:ext cx="9264771" cy="662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457200" y="6382093"/>
            <a:ext cx="8229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  All material © 2015</a:t>
            </a:r>
            <a:r>
              <a:rPr lang="en-US" sz="1400" baseline="0" dirty="0" smtClean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Syngenta</a:t>
            </a:r>
            <a:r>
              <a:rPr lang="en-US" sz="1400" baseline="0" dirty="0" smtClean="0">
                <a:solidFill>
                  <a:srgbClr val="FFFFFF"/>
                </a:solidFill>
                <a:latin typeface="Helvetica"/>
                <a:cs typeface="Helvetica"/>
              </a:rPr>
              <a:t> Foundation for Sustainable Agriculture</a:t>
            </a:r>
            <a:endParaRPr lang="en-US" sz="1400" dirty="0" smtClean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330163"/>
            <a:ext cx="8229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2009211" y="4813900"/>
            <a:ext cx="4805546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b="0" spc="0" dirty="0" smtClean="0">
                <a:solidFill>
                  <a:schemeClr val="bg1"/>
                </a:solidFill>
                <a:latin typeface="Helvetica"/>
                <a:cs typeface="Helvetica"/>
              </a:rPr>
              <a:t>www.syngentafoundation.org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928773" y="5632536"/>
            <a:ext cx="4966423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b="0" spc="0" dirty="0" smtClean="0">
                <a:solidFill>
                  <a:schemeClr val="bg1"/>
                </a:solidFill>
                <a:latin typeface="Helvetica"/>
                <a:cs typeface="Helvetica"/>
              </a:rPr>
              <a:t>Demand-driven variety</a:t>
            </a:r>
            <a:r>
              <a:rPr lang="en-US" sz="2800" b="0" spc="0" baseline="0" dirty="0" smtClean="0">
                <a:solidFill>
                  <a:schemeClr val="bg1"/>
                </a:solidFill>
                <a:latin typeface="Helvetica"/>
                <a:cs typeface="Helvetica"/>
              </a:rPr>
              <a:t> design</a:t>
            </a:r>
            <a:endParaRPr lang="en-US" sz="2800" b="0" spc="0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49150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11347" y="4815464"/>
            <a:ext cx="9376118" cy="2042537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18000">
                <a:schemeClr val="accent6">
                  <a:lumMod val="50000"/>
                  <a:alpha val="72000"/>
                </a:schemeClr>
              </a:gs>
              <a:gs pos="69000">
                <a:schemeClr val="accent6">
                  <a:lumMod val="50000"/>
                  <a:alpha val="32000"/>
                </a:schemeClr>
              </a:gs>
              <a:gs pos="0">
                <a:schemeClr val="accent1">
                  <a:lumMod val="10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/>
              <a:cs typeface="Helvetica"/>
            </a:endParaRPr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0" y="-332699"/>
            <a:ext cx="9200868" cy="1584578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accent6">
                  <a:lumMod val="50000"/>
                  <a:alpha val="32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457200" y="6382093"/>
            <a:ext cx="8229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  All material © 2015</a:t>
            </a:r>
            <a:r>
              <a:rPr lang="en-US" sz="1400" baseline="0" dirty="0" smtClean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Syngenta</a:t>
            </a:r>
            <a:r>
              <a:rPr lang="en-US" sz="1400" baseline="0" dirty="0" smtClean="0">
                <a:solidFill>
                  <a:srgbClr val="FFFFFF"/>
                </a:solidFill>
                <a:latin typeface="Helvetica"/>
                <a:cs typeface="Helvetica"/>
              </a:rPr>
              <a:t> Foundation for Sustainable Agriculture</a:t>
            </a:r>
            <a:endParaRPr lang="en-US" sz="1400" dirty="0" smtClean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370472" y="4815465"/>
            <a:ext cx="8229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6000" b="1" spc="0" dirty="0" smtClean="0">
                <a:solidFill>
                  <a:schemeClr val="bg1"/>
                </a:solidFill>
                <a:latin typeface="Helvetica"/>
                <a:cs typeface="Helvetica"/>
              </a:rPr>
              <a:t>Thank you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330163"/>
            <a:ext cx="8229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1609205" y="472181"/>
            <a:ext cx="5445530" cy="58477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200" b="0" spc="0" dirty="0" smtClean="0">
                <a:solidFill>
                  <a:schemeClr val="bg1"/>
                </a:solidFill>
                <a:latin typeface="Helvetica"/>
                <a:cs typeface="Helvetica"/>
              </a:rPr>
              <a:t>www.syngentafoundation.org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848759" y="1426296"/>
            <a:ext cx="4966423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b="0" spc="0" dirty="0" smtClean="0">
                <a:solidFill>
                  <a:schemeClr val="bg1"/>
                </a:solidFill>
                <a:latin typeface="Helvetica"/>
                <a:cs typeface="Helvetica"/>
              </a:rPr>
              <a:t>Demand-driven variety</a:t>
            </a:r>
            <a:r>
              <a:rPr lang="en-US" sz="2800" b="0" spc="0" baseline="0" dirty="0" smtClean="0">
                <a:solidFill>
                  <a:schemeClr val="bg1"/>
                </a:solidFill>
                <a:latin typeface="Helvetica"/>
                <a:cs typeface="Helvetica"/>
              </a:rPr>
              <a:t> design</a:t>
            </a:r>
            <a:endParaRPr lang="en-US" sz="2800" b="0" spc="0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62212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13819" y="-20731"/>
            <a:ext cx="9186253" cy="68787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457200" y="6382093"/>
            <a:ext cx="8229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dirty="0" smtClean="0">
                <a:solidFill>
                  <a:srgbClr val="404040"/>
                </a:solidFill>
                <a:latin typeface="Helvetica"/>
                <a:cs typeface="Helvetica"/>
              </a:rPr>
              <a:t>  All material © Syngenta</a:t>
            </a:r>
            <a:r>
              <a:rPr lang="en-US" sz="1400" baseline="0" dirty="0" smtClean="0">
                <a:solidFill>
                  <a:srgbClr val="404040"/>
                </a:solidFill>
                <a:latin typeface="Helvetica"/>
                <a:cs typeface="Helvetica"/>
              </a:rPr>
              <a:t> Foundation for Sustainable Agriculture</a:t>
            </a:r>
            <a:endParaRPr lang="en-US" sz="1400" dirty="0" smtClean="0">
              <a:solidFill>
                <a:srgbClr val="404040"/>
              </a:solidFill>
              <a:latin typeface="Helvetica"/>
              <a:cs typeface="Helvetica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457200" y="4623835"/>
            <a:ext cx="8229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7200" b="1" spc="0" dirty="0" smtClean="0">
                <a:solidFill>
                  <a:schemeClr val="accent4"/>
                </a:solidFill>
                <a:latin typeface="Helvetica"/>
                <a:cs typeface="Helvetica"/>
              </a:rPr>
              <a:t>THANK YOU</a:t>
            </a:r>
          </a:p>
          <a:p>
            <a:pPr algn="ctr" eaLnBrk="1" hangingPunct="1">
              <a:defRPr/>
            </a:pPr>
            <a:r>
              <a:rPr lang="en-US" sz="2800" b="0" spc="0" dirty="0" smtClean="0">
                <a:solidFill>
                  <a:schemeClr val="accent4"/>
                </a:solidFill>
                <a:latin typeface="Helvetica"/>
                <a:cs typeface="Helvetica"/>
              </a:rPr>
              <a:t>www.syngentafoundation.com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330163"/>
            <a:ext cx="8229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7384" y="357204"/>
            <a:ext cx="1963029" cy="6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farmers_INTERI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07191"/>
            <a:ext cx="9144000" cy="362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05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C671-35FD-441F-B4E1-24D50A2331A2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2151-FE0E-4C48-8C23-1E26115982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610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C671-35FD-441F-B4E1-24D50A2331A2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2151-FE0E-4C48-8C23-1E26115982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32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iStock_000044716782Larg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" y="-20729"/>
            <a:ext cx="9171639" cy="68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-13819" y="-20729"/>
            <a:ext cx="9186253" cy="388746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>
              <a:solidFill>
                <a:schemeClr val="accent4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07755" y="1383684"/>
            <a:ext cx="692849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6394" y="1619937"/>
            <a:ext cx="8336514" cy="1195282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4449" y="2934244"/>
            <a:ext cx="8353495" cy="6535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40404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99" y="261883"/>
            <a:ext cx="2837602" cy="87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05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5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C671-35FD-441F-B4E1-24D50A2331A2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2151-FE0E-4C48-8C23-1E26115982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46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C671-35FD-441F-B4E1-24D50A2331A2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2151-FE0E-4C48-8C23-1E26115982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090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4584"/>
            <a:ext cx="4041775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C671-35FD-441F-B4E1-24D50A2331A2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2151-FE0E-4C48-8C23-1E26115982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741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C671-35FD-441F-B4E1-24D50A2331A2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2151-FE0E-4C48-8C23-1E26115982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9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C671-35FD-441F-B4E1-24D50A2331A2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2151-FE0E-4C48-8C23-1E26115982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173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25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05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C671-35FD-441F-B4E1-24D50A2331A2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2151-FE0E-4C48-8C23-1E26115982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358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6"/>
            <a:ext cx="5486400" cy="8043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C671-35FD-441F-B4E1-24D50A2331A2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2151-FE0E-4C48-8C23-1E26115982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392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C671-35FD-441F-B4E1-24D50A2331A2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2151-FE0E-4C48-8C23-1E26115982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82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8"/>
            <a:ext cx="20574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8"/>
            <a:ext cx="60198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C671-35FD-441F-B4E1-24D50A2331A2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2151-FE0E-4C48-8C23-1E26115982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76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B1B5-1445-4522-9E4B-542E35DDBBB9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E0D3-5AA7-4034-B8FC-4202C7674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82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3819" y="-20731"/>
            <a:ext cx="9186253" cy="68787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>
              <a:solidFill>
                <a:schemeClr val="accent4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07755" y="1383684"/>
            <a:ext cx="692849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6394" y="1619937"/>
            <a:ext cx="8336514" cy="1195282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4449" y="2934244"/>
            <a:ext cx="8353495" cy="6535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40404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pic>
        <p:nvPicPr>
          <p:cNvPr id="15" name="Picture 8" descr="farmer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74" y="3440759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99" y="261883"/>
            <a:ext cx="2837602" cy="87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44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B1B5-1445-4522-9E4B-542E35DDBBB9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E0D3-5AA7-4034-B8FC-4202C7674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734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5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B1B5-1445-4522-9E4B-542E35DDBBB9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E0D3-5AA7-4034-B8FC-4202C7674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9937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B1B5-1445-4522-9E4B-542E35DDBBB9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E0D3-5AA7-4034-B8FC-4202C7674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63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4584"/>
            <a:ext cx="4041775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B1B5-1445-4522-9E4B-542E35DDBBB9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E0D3-5AA7-4034-B8FC-4202C7674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8201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B1B5-1445-4522-9E4B-542E35DDBBB9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E0D3-5AA7-4034-B8FC-4202C7674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7055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B1B5-1445-4522-9E4B-542E35DDBBB9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E0D3-5AA7-4034-B8FC-4202C7674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4335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25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05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B1B5-1445-4522-9E4B-542E35DDBBB9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E0D3-5AA7-4034-B8FC-4202C7674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6319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6"/>
            <a:ext cx="5486400" cy="8043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B1B5-1445-4522-9E4B-542E35DDBBB9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E0D3-5AA7-4034-B8FC-4202C7674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7876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B1B5-1445-4522-9E4B-542E35DDBBB9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E0D3-5AA7-4034-B8FC-4202C7674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89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8"/>
            <a:ext cx="20574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8"/>
            <a:ext cx="60198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B1B5-1445-4522-9E4B-542E35DDBBB9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E0D3-5AA7-4034-B8FC-4202C7674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3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750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EEE9-7C90-4FD6-BFB3-7BB069315E4A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94EA-2FF0-4F38-A48B-3545AA3EEC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4536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EEE9-7C90-4FD6-BFB3-7BB069315E4A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94EA-2FF0-4F38-A48B-3545AA3EEC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8368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5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EEE9-7C90-4FD6-BFB3-7BB069315E4A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94EA-2FF0-4F38-A48B-3545AA3EEC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516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EEE9-7C90-4FD6-BFB3-7BB069315E4A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94EA-2FF0-4F38-A48B-3545AA3EEC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9120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4584"/>
            <a:ext cx="4041775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EEE9-7C90-4FD6-BFB3-7BB069315E4A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94EA-2FF0-4F38-A48B-3545AA3EEC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589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EEE9-7C90-4FD6-BFB3-7BB069315E4A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94EA-2FF0-4F38-A48B-3545AA3EEC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3883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EEE9-7C90-4FD6-BFB3-7BB069315E4A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94EA-2FF0-4F38-A48B-3545AA3EEC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3599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25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05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EEE9-7C90-4FD6-BFB3-7BB069315E4A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94EA-2FF0-4F38-A48B-3545AA3EEC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4480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6"/>
            <a:ext cx="5486400" cy="8043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EEE9-7C90-4FD6-BFB3-7BB069315E4A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94EA-2FF0-4F38-A48B-3545AA3EEC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491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EEE9-7C90-4FD6-BFB3-7BB069315E4A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94EA-2FF0-4F38-A48B-3545AA3EEC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07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82" y="365129"/>
            <a:ext cx="8654639" cy="899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34000" y="1349374"/>
            <a:ext cx="8676000" cy="486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636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8"/>
            <a:ext cx="20574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8"/>
            <a:ext cx="60198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EEE9-7C90-4FD6-BFB3-7BB069315E4A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94EA-2FF0-4F38-A48B-3545AA3EEC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13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82" y="365129"/>
            <a:ext cx="8654639" cy="899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34000" y="1349374"/>
            <a:ext cx="8676000" cy="486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 descr="FARMFORCE-RV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9177" y="6275030"/>
            <a:ext cx="150322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6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82" y="365129"/>
            <a:ext cx="8654639" cy="899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34000" y="1349374"/>
            <a:ext cx="8676000" cy="486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9405" y="6138662"/>
            <a:ext cx="959119" cy="719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08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82" y="365129"/>
            <a:ext cx="8654639" cy="899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34000" y="1349374"/>
            <a:ext cx="8676000" cy="486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8" t="34799" r="44453" b="60416"/>
          <a:stretch/>
        </p:blipFill>
        <p:spPr bwMode="auto">
          <a:xfrm>
            <a:off x="1771651" y="6276975"/>
            <a:ext cx="1323975" cy="46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24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29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4" y="6306934"/>
            <a:ext cx="1402566" cy="431999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4682" y="365129"/>
            <a:ext cx="8654639" cy="899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44682" y="1342104"/>
            <a:ext cx="8654639" cy="4834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ardrop 7"/>
          <p:cNvSpPr/>
          <p:nvPr/>
        </p:nvSpPr>
        <p:spPr>
          <a:xfrm>
            <a:off x="8395082" y="6276668"/>
            <a:ext cx="492525" cy="492526"/>
          </a:xfrm>
          <a:prstGeom prst="teardrop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57103" y="6350610"/>
            <a:ext cx="746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10D1ACC-8D97-D84C-9FC5-0871E3D33733}" type="slidenum">
              <a:rPr lang="en-US" sz="1400">
                <a:solidFill>
                  <a:srgbClr val="FFFFFF"/>
                </a:solidFill>
                <a:latin typeface="Helvetica"/>
                <a:cs typeface="Helvetica"/>
              </a:rPr>
              <a:pPr algn="r"/>
              <a:t>‹#›</a:t>
            </a:fld>
            <a:endParaRPr lang="en-US" sz="14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5205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1" r:id="rId4"/>
    <p:sldLayoutId id="2147483665" r:id="rId5"/>
    <p:sldLayoutId id="2147483673" r:id="rId6"/>
    <p:sldLayoutId id="2147483672" r:id="rId7"/>
    <p:sldLayoutId id="2147483671" r:id="rId8"/>
    <p:sldLayoutId id="2147483655" r:id="rId9"/>
    <p:sldLayoutId id="2147483666" r:id="rId10"/>
    <p:sldLayoutId id="2147483667" r:id="rId11"/>
    <p:sldLayoutId id="2147483668" r:id="rId12"/>
    <p:sldLayoutId id="2147483669" r:id="rId13"/>
    <p:sldLayoutId id="2147483660" r:id="rId14"/>
    <p:sldLayoutId id="2147483713" r:id="rId15"/>
    <p:sldLayoutId id="2147483712" r:id="rId16"/>
    <p:sldLayoutId id="2147483664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43689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Courier New"/>
        <a:buChar char="o"/>
        <a:defRPr sz="2000" kern="1200">
          <a:solidFill>
            <a:srgbClr val="343689"/>
          </a:solidFill>
          <a:latin typeface="Helvetica"/>
          <a:ea typeface="+mn-ea"/>
          <a:cs typeface="Helvetica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ü"/>
        <a:defRPr sz="18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2C671-35FD-441F-B4E1-24D50A2331A2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22151-FE0E-4C48-8C23-1E26115982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9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8B1B5-1445-4522-9E4B-542E35DDBBB9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8E0D3-5AA7-4034-B8FC-4202C7674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42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7EEE9-7C90-4FD6-BFB3-7BB069315E4A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994EA-2FF0-4F38-A48B-3545AA3EEC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7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73152" y="1548077"/>
            <a:ext cx="9308592" cy="1179376"/>
          </a:xfrm>
        </p:spPr>
        <p:txBody>
          <a:bodyPr>
            <a:noAutofit/>
          </a:bodyPr>
          <a:lstStyle/>
          <a:p>
            <a:r>
              <a:rPr lang="en-GB" sz="3200" dirty="0" smtClean="0"/>
              <a:t>Demand-Led Breeding</a:t>
            </a:r>
            <a:br>
              <a:rPr lang="en-GB" sz="3200" dirty="0" smtClean="0"/>
            </a:br>
            <a:r>
              <a:rPr lang="en-GB" sz="3200" dirty="0" smtClean="0"/>
              <a:t>CABI DLB book update</a:t>
            </a:r>
            <a:endParaRPr lang="fr-F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420" y="2882901"/>
            <a:ext cx="8353495" cy="65352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Viv Anthony </a:t>
            </a:r>
          </a:p>
          <a:p>
            <a:r>
              <a:rPr lang="en-US" sz="2400" b="1" dirty="0" smtClean="0"/>
              <a:t>Addis Ababa, 30 April 2019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453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82" y="307072"/>
            <a:ext cx="8654639" cy="899999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Demand-led breeding: principles to practice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68000" y="1294510"/>
            <a:ext cx="8676000" cy="4860000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343689"/>
                </a:solidFill>
                <a:latin typeface="+mn-lt"/>
              </a:rPr>
              <a:t>CABI agreement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343689"/>
                </a:solidFill>
                <a:latin typeface="+mn-lt"/>
              </a:rPr>
              <a:t>4 External reviews – editor response comments accepted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343689"/>
                </a:solidFill>
                <a:latin typeface="+mn-lt"/>
              </a:rPr>
              <a:t>Terms very similar to first book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343689"/>
                </a:solidFill>
                <a:latin typeface="+mn-lt"/>
              </a:rPr>
              <a:t>Open source after 18months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343689"/>
                </a:solidFill>
                <a:latin typeface="+mn-lt"/>
              </a:rPr>
              <a:t>But commitment needed to contributions before contract signed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343689"/>
                </a:solidFill>
                <a:latin typeface="+mn-lt"/>
              </a:rPr>
              <a:t>Original deadline for completed edited version to publisher – end Jun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Commitment needed from authors ???</a:t>
            </a:r>
            <a:endParaRPr lang="en-US" dirty="0" smtClean="0">
              <a:solidFill>
                <a:srgbClr val="FF0000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CH" dirty="0">
              <a:latin typeface="+mn-lt"/>
            </a:endParaRPr>
          </a:p>
          <a:p>
            <a:pPr>
              <a:lnSpc>
                <a:spcPct val="100000"/>
              </a:lnSpc>
            </a:pPr>
            <a:endParaRPr lang="de-CH" dirty="0">
              <a:latin typeface="+mn-lt"/>
            </a:endParaRPr>
          </a:p>
          <a:p>
            <a:endParaRPr lang="de-CH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510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ngentaFoundation_12102015">
  <a:themeElements>
    <a:clrScheme name="Masque 1">
      <a:dk1>
        <a:sysClr val="windowText" lastClr="000000"/>
      </a:dk1>
      <a:lt1>
        <a:sysClr val="window" lastClr="FFFFFF"/>
      </a:lt1>
      <a:dk2>
        <a:srgbClr val="343689"/>
      </a:dk2>
      <a:lt2>
        <a:srgbClr val="66CD00"/>
      </a:lt2>
      <a:accent1>
        <a:srgbClr val="1B9039"/>
      </a:accent1>
      <a:accent2>
        <a:srgbClr val="EE8012"/>
      </a:accent2>
      <a:accent3>
        <a:srgbClr val="8E97C7"/>
      </a:accent3>
      <a:accent4>
        <a:srgbClr val="404040"/>
      </a:accent4>
      <a:accent5>
        <a:srgbClr val="B3B3B3"/>
      </a:accent5>
      <a:accent6>
        <a:srgbClr val="E0E0E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19872636-DA5E-452F-B59D-DE9D1201B1BA}" vid="{2C81DCCE-6AF3-4AAA-834A-725184F45A9B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SyngentaFoundation_12102015</Template>
  <TotalTime>0</TotalTime>
  <Words>60</Words>
  <Application>Microsoft Office PowerPoint</Application>
  <PresentationFormat>On-screen Show (4:3)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ＭＳ Ｐゴシック</vt:lpstr>
      <vt:lpstr>Arial</vt:lpstr>
      <vt:lpstr>Calibri</vt:lpstr>
      <vt:lpstr>Calibri Light</vt:lpstr>
      <vt:lpstr>Courier New</vt:lpstr>
      <vt:lpstr>Helvetica</vt:lpstr>
      <vt:lpstr>Wingdings</vt:lpstr>
      <vt:lpstr>SyngentaFoundation_12102015</vt:lpstr>
      <vt:lpstr>2_Custom Design</vt:lpstr>
      <vt:lpstr>1_Custom Design</vt:lpstr>
      <vt:lpstr>Custom Design</vt:lpstr>
      <vt:lpstr>Demand-Led Breeding CABI DLB book update</vt:lpstr>
      <vt:lpstr>Demand-led breeding: principles to practice</vt:lpstr>
    </vt:vector>
  </TitlesOfParts>
  <Company>Syngenta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smallholder access to inputs and helping to stimulate profitable seed enterprises</dc:title>
  <dc:creator>Syngenta</dc:creator>
  <cp:lastModifiedBy>Anthony Vivienne CHBS</cp:lastModifiedBy>
  <cp:revision>486</cp:revision>
  <dcterms:created xsi:type="dcterms:W3CDTF">2015-10-13T10:29:24Z</dcterms:created>
  <dcterms:modified xsi:type="dcterms:W3CDTF">2019-04-30T05:06:36Z</dcterms:modified>
</cp:coreProperties>
</file>