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7"/>
  </p:notesMasterIdLst>
  <p:sldIdLst>
    <p:sldId id="301" r:id="rId2"/>
    <p:sldId id="334" r:id="rId3"/>
    <p:sldId id="335" r:id="rId4"/>
    <p:sldId id="328" r:id="rId5"/>
    <p:sldId id="329" r:id="rId6"/>
    <p:sldId id="337" r:id="rId7"/>
    <p:sldId id="338" r:id="rId8"/>
    <p:sldId id="357" r:id="rId9"/>
    <p:sldId id="339" r:id="rId10"/>
    <p:sldId id="340" r:id="rId11"/>
    <p:sldId id="345" r:id="rId12"/>
    <p:sldId id="348" r:id="rId13"/>
    <p:sldId id="351" r:id="rId14"/>
    <p:sldId id="355" r:id="rId15"/>
    <p:sldId id="356"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33CC"/>
    <a:srgbClr val="FF0000"/>
    <a:srgbClr val="0066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inimized" horzBarState="maximized">
    <p:restoredLeft sz="34585" autoAdjust="0"/>
    <p:restoredTop sz="86416" autoAdjust="0"/>
  </p:normalViewPr>
  <p:slideViewPr>
    <p:cSldViewPr snapToGrid="0" snapToObjects="1">
      <p:cViewPr>
        <p:scale>
          <a:sx n="90" d="100"/>
          <a:sy n="90" d="100"/>
        </p:scale>
        <p:origin x="-1122" y="660"/>
      </p:cViewPr>
      <p:guideLst>
        <p:guide orient="horz" pos="2160"/>
        <p:guide pos="2880"/>
      </p:guideLst>
    </p:cSldViewPr>
  </p:slideViewPr>
  <p:outlineViewPr>
    <p:cViewPr>
      <p:scale>
        <a:sx n="33" d="100"/>
        <a:sy n="33" d="100"/>
      </p:scale>
      <p:origin x="264" y="8652"/>
    </p:cViewPr>
  </p:outlineViewPr>
  <p:notesTextViewPr>
    <p:cViewPr>
      <p:scale>
        <a:sx n="1" d="1"/>
        <a:sy n="1" d="1"/>
      </p:scale>
      <p:origin x="0" y="0"/>
    </p:cViewPr>
  </p:notesTextViewPr>
  <p:sorterViewPr>
    <p:cViewPr>
      <p:scale>
        <a:sx n="75" d="100"/>
        <a:sy n="75" d="100"/>
      </p:scale>
      <p:origin x="0" y="678"/>
    </p:cViewPr>
  </p:sorterViewPr>
  <p:notesViewPr>
    <p:cSldViewPr snapToGrid="0" snapToObjects="1">
      <p:cViewPr varScale="1">
        <p:scale>
          <a:sx n="67" d="100"/>
          <a:sy n="67" d="100"/>
        </p:scale>
        <p:origin x="-2280" y="-12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Administrator\My%20Documents\Prof%20Kimani%20Docs\ProfKimaniMyDoc\Bioinnovate%20Project%202013\Water%20Absorption-%20Elite%20lines%20%20Graphs%20-Jan%20201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Administrator\My%20Documents\Prof%20Kimani%20Docs\ProfKimaniMyDoc\Bioinnovate%20Project%202012\Annual%20Report%20Dec%202012\AYT%20lines%20cooking%20time%20graphs%20-Dec%20201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ysClr val="windowText" lastClr="000000"/>
                </a:solidFill>
                <a:latin typeface="+mn-lt"/>
                <a:ea typeface="+mn-ea"/>
                <a:cs typeface="+mn-cs"/>
              </a:defRPr>
            </a:pPr>
            <a:r>
              <a:rPr lang="en-US" sz="1400" b="1" dirty="0">
                <a:latin typeface="Arial Narrow" pitchFamily="34" charset="0"/>
              </a:rPr>
              <a:t>Fig 12. Water uptake patterns of advanced</a:t>
            </a:r>
            <a:r>
              <a:rPr lang="en-US" sz="1400" b="1" baseline="0" dirty="0">
                <a:latin typeface="Arial Narrow" pitchFamily="34" charset="0"/>
              </a:rPr>
              <a:t> </a:t>
            </a:r>
            <a:r>
              <a:rPr lang="en-US" sz="1400" b="1" baseline="0" dirty="0">
                <a:solidFill>
                  <a:srgbClr val="FF0000"/>
                </a:solidFill>
                <a:latin typeface="Arial Narrow" pitchFamily="34" charset="0"/>
              </a:rPr>
              <a:t>red mottled </a:t>
            </a:r>
            <a:r>
              <a:rPr lang="en-US" sz="1400" b="1" baseline="0" dirty="0">
                <a:latin typeface="Arial Narrow" pitchFamily="34" charset="0"/>
              </a:rPr>
              <a:t>lines over 16 hours</a:t>
            </a:r>
            <a:endParaRPr lang="en-US" sz="1400" b="1" dirty="0">
              <a:latin typeface="Arial Narrow"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ysClr val="windowText" lastClr="000000"/>
                </a:solidFill>
                <a:latin typeface="+mn-lt"/>
                <a:ea typeface="+mn-ea"/>
                <a:cs typeface="+mn-cs"/>
              </a:defRPr>
            </a:pPr>
            <a:endParaRPr lang="en-US" sz="1400" dirty="0"/>
          </a:p>
        </c:rich>
      </c:tx>
      <c:layout/>
    </c:title>
    <c:plotArea>
      <c:layout/>
      <c:lineChart>
        <c:grouping val="standard"/>
        <c:ser>
          <c:idx val="0"/>
          <c:order val="0"/>
          <c:tx>
            <c:strRef>
              <c:f>'Fig 12 Red mottled'!$A$3</c:f>
              <c:strCache>
                <c:ptCount val="1"/>
                <c:pt idx="0">
                  <c:v>BCB11-130</c:v>
                </c:pt>
              </c:strCache>
            </c:strRef>
          </c:tx>
          <c:cat>
            <c:strRef>
              <c:f>'Fig 12 Red mottled'!$B$2:$G$2</c:f>
              <c:strCache>
                <c:ptCount val="6"/>
                <c:pt idx="0">
                  <c:v>0H</c:v>
                </c:pt>
                <c:pt idx="1">
                  <c:v>3 H</c:v>
                </c:pt>
                <c:pt idx="2">
                  <c:v>6 H</c:v>
                </c:pt>
                <c:pt idx="3">
                  <c:v>9 H</c:v>
                </c:pt>
                <c:pt idx="4">
                  <c:v>12 H</c:v>
                </c:pt>
                <c:pt idx="5">
                  <c:v>16H</c:v>
                </c:pt>
              </c:strCache>
            </c:strRef>
          </c:cat>
          <c:val>
            <c:numRef>
              <c:f>'Fig 12 Red mottled'!$B$3:$G$3</c:f>
              <c:numCache>
                <c:formatCode>0.0</c:formatCode>
                <c:ptCount val="6"/>
                <c:pt idx="0" formatCode="General">
                  <c:v>0</c:v>
                </c:pt>
                <c:pt idx="1">
                  <c:v>63.268681318681331</c:v>
                </c:pt>
                <c:pt idx="2">
                  <c:v>85.057242757242761</c:v>
                </c:pt>
                <c:pt idx="3">
                  <c:v>96.503496503495938</c:v>
                </c:pt>
                <c:pt idx="4">
                  <c:v>99.601798201798161</c:v>
                </c:pt>
                <c:pt idx="5">
                  <c:v>103.99965034965042</c:v>
                </c:pt>
              </c:numCache>
            </c:numRef>
          </c:val>
        </c:ser>
        <c:ser>
          <c:idx val="1"/>
          <c:order val="1"/>
          <c:tx>
            <c:strRef>
              <c:f>'Fig 12 Red mottled'!$A$4</c:f>
              <c:strCache>
                <c:ptCount val="1"/>
                <c:pt idx="0">
                  <c:v>BCB11-132</c:v>
                </c:pt>
              </c:strCache>
            </c:strRef>
          </c:tx>
          <c:cat>
            <c:strRef>
              <c:f>'Fig 12 Red mottled'!$B$2:$G$2</c:f>
              <c:strCache>
                <c:ptCount val="6"/>
                <c:pt idx="0">
                  <c:v>0H</c:v>
                </c:pt>
                <c:pt idx="1">
                  <c:v>3 H</c:v>
                </c:pt>
                <c:pt idx="2">
                  <c:v>6 H</c:v>
                </c:pt>
                <c:pt idx="3">
                  <c:v>9 H</c:v>
                </c:pt>
                <c:pt idx="4">
                  <c:v>12 H</c:v>
                </c:pt>
                <c:pt idx="5">
                  <c:v>16H</c:v>
                </c:pt>
              </c:strCache>
            </c:strRef>
          </c:cat>
          <c:val>
            <c:numRef>
              <c:f>'Fig 12 Red mottled'!$B$4:$G$4</c:f>
              <c:numCache>
                <c:formatCode>0.0</c:formatCode>
                <c:ptCount val="6"/>
                <c:pt idx="0" formatCode="General">
                  <c:v>0</c:v>
                </c:pt>
                <c:pt idx="1">
                  <c:v>56.35</c:v>
                </c:pt>
                <c:pt idx="2">
                  <c:v>89.100000000000009</c:v>
                </c:pt>
                <c:pt idx="3">
                  <c:v>104.4</c:v>
                </c:pt>
                <c:pt idx="4">
                  <c:v>110.1</c:v>
                </c:pt>
                <c:pt idx="5">
                  <c:v>115.45</c:v>
                </c:pt>
              </c:numCache>
            </c:numRef>
          </c:val>
        </c:ser>
        <c:ser>
          <c:idx val="2"/>
          <c:order val="2"/>
          <c:tx>
            <c:strRef>
              <c:f>'Fig 12 Red mottled'!$A$5</c:f>
              <c:strCache>
                <c:ptCount val="1"/>
                <c:pt idx="0">
                  <c:v>BCB11-133</c:v>
                </c:pt>
              </c:strCache>
            </c:strRef>
          </c:tx>
          <c:cat>
            <c:strRef>
              <c:f>'Fig 12 Red mottled'!$B$2:$G$2</c:f>
              <c:strCache>
                <c:ptCount val="6"/>
                <c:pt idx="0">
                  <c:v>0H</c:v>
                </c:pt>
                <c:pt idx="1">
                  <c:v>3 H</c:v>
                </c:pt>
                <c:pt idx="2">
                  <c:v>6 H</c:v>
                </c:pt>
                <c:pt idx="3">
                  <c:v>9 H</c:v>
                </c:pt>
                <c:pt idx="4">
                  <c:v>12 H</c:v>
                </c:pt>
                <c:pt idx="5">
                  <c:v>16H</c:v>
                </c:pt>
              </c:strCache>
            </c:strRef>
          </c:cat>
          <c:val>
            <c:numRef>
              <c:f>'Fig 12 Red mottled'!$B$5:$G$5</c:f>
              <c:numCache>
                <c:formatCode>0.0</c:formatCode>
                <c:ptCount val="6"/>
                <c:pt idx="0" formatCode="General">
                  <c:v>0</c:v>
                </c:pt>
                <c:pt idx="1">
                  <c:v>56.05</c:v>
                </c:pt>
                <c:pt idx="2">
                  <c:v>82.25</c:v>
                </c:pt>
                <c:pt idx="3">
                  <c:v>94.1</c:v>
                </c:pt>
                <c:pt idx="4">
                  <c:v>98.25</c:v>
                </c:pt>
                <c:pt idx="5">
                  <c:v>101.75</c:v>
                </c:pt>
              </c:numCache>
            </c:numRef>
          </c:val>
        </c:ser>
        <c:ser>
          <c:idx val="3"/>
          <c:order val="3"/>
          <c:tx>
            <c:strRef>
              <c:f>'Fig 12 Red mottled'!$A$6</c:f>
              <c:strCache>
                <c:ptCount val="1"/>
                <c:pt idx="0">
                  <c:v>BCB11-135</c:v>
                </c:pt>
              </c:strCache>
            </c:strRef>
          </c:tx>
          <c:cat>
            <c:strRef>
              <c:f>'Fig 12 Red mottled'!$B$2:$G$2</c:f>
              <c:strCache>
                <c:ptCount val="6"/>
                <c:pt idx="0">
                  <c:v>0H</c:v>
                </c:pt>
                <c:pt idx="1">
                  <c:v>3 H</c:v>
                </c:pt>
                <c:pt idx="2">
                  <c:v>6 H</c:v>
                </c:pt>
                <c:pt idx="3">
                  <c:v>9 H</c:v>
                </c:pt>
                <c:pt idx="4">
                  <c:v>12 H</c:v>
                </c:pt>
                <c:pt idx="5">
                  <c:v>16H</c:v>
                </c:pt>
              </c:strCache>
            </c:strRef>
          </c:cat>
          <c:val>
            <c:numRef>
              <c:f>'Fig 12 Red mottled'!$B$6:$G$6</c:f>
              <c:numCache>
                <c:formatCode>0.0</c:formatCode>
                <c:ptCount val="6"/>
                <c:pt idx="0" formatCode="General">
                  <c:v>0</c:v>
                </c:pt>
                <c:pt idx="1">
                  <c:v>25.900000000000009</c:v>
                </c:pt>
                <c:pt idx="2">
                  <c:v>55.7</c:v>
                </c:pt>
                <c:pt idx="3">
                  <c:v>79.800000000000011</c:v>
                </c:pt>
                <c:pt idx="4">
                  <c:v>91.4</c:v>
                </c:pt>
                <c:pt idx="5">
                  <c:v>103.7</c:v>
                </c:pt>
              </c:numCache>
            </c:numRef>
          </c:val>
        </c:ser>
        <c:ser>
          <c:idx val="4"/>
          <c:order val="4"/>
          <c:tx>
            <c:strRef>
              <c:f>'Fig 12 Red mottled'!$A$7</c:f>
              <c:strCache>
                <c:ptCount val="1"/>
                <c:pt idx="0">
                  <c:v>BCB11-142</c:v>
                </c:pt>
              </c:strCache>
            </c:strRef>
          </c:tx>
          <c:cat>
            <c:strRef>
              <c:f>'Fig 12 Red mottled'!$B$2:$G$2</c:f>
              <c:strCache>
                <c:ptCount val="6"/>
                <c:pt idx="0">
                  <c:v>0H</c:v>
                </c:pt>
                <c:pt idx="1">
                  <c:v>3 H</c:v>
                </c:pt>
                <c:pt idx="2">
                  <c:v>6 H</c:v>
                </c:pt>
                <c:pt idx="3">
                  <c:v>9 H</c:v>
                </c:pt>
                <c:pt idx="4">
                  <c:v>12 H</c:v>
                </c:pt>
                <c:pt idx="5">
                  <c:v>16H</c:v>
                </c:pt>
              </c:strCache>
            </c:strRef>
          </c:cat>
          <c:val>
            <c:numRef>
              <c:f>'Fig 12 Red mottled'!$B$7:$G$7</c:f>
              <c:numCache>
                <c:formatCode>0.0</c:formatCode>
                <c:ptCount val="6"/>
                <c:pt idx="0" formatCode="General">
                  <c:v>0</c:v>
                </c:pt>
                <c:pt idx="1">
                  <c:v>16.434431137724545</c:v>
                </c:pt>
                <c:pt idx="2">
                  <c:v>52.946407185628516</c:v>
                </c:pt>
                <c:pt idx="3">
                  <c:v>84.516566866267524</c:v>
                </c:pt>
                <c:pt idx="4">
                  <c:v>95.204690618762527</c:v>
                </c:pt>
                <c:pt idx="5">
                  <c:v>103.84291417165647</c:v>
                </c:pt>
              </c:numCache>
            </c:numRef>
          </c:val>
        </c:ser>
        <c:ser>
          <c:idx val="5"/>
          <c:order val="5"/>
          <c:tx>
            <c:strRef>
              <c:f>'Fig 12 Red mottled'!$A$8</c:f>
              <c:strCache>
                <c:ptCount val="1"/>
                <c:pt idx="0">
                  <c:v>BCB11-143</c:v>
                </c:pt>
              </c:strCache>
            </c:strRef>
          </c:tx>
          <c:cat>
            <c:strRef>
              <c:f>'Fig 12 Red mottled'!$B$2:$G$2</c:f>
              <c:strCache>
                <c:ptCount val="6"/>
                <c:pt idx="0">
                  <c:v>0H</c:v>
                </c:pt>
                <c:pt idx="1">
                  <c:v>3 H</c:v>
                </c:pt>
                <c:pt idx="2">
                  <c:v>6 H</c:v>
                </c:pt>
                <c:pt idx="3">
                  <c:v>9 H</c:v>
                </c:pt>
                <c:pt idx="4">
                  <c:v>12 H</c:v>
                </c:pt>
                <c:pt idx="5">
                  <c:v>16H</c:v>
                </c:pt>
              </c:strCache>
            </c:strRef>
          </c:cat>
          <c:val>
            <c:numRef>
              <c:f>'Fig 12 Red mottled'!$B$8:$G$8</c:f>
              <c:numCache>
                <c:formatCode>0.0</c:formatCode>
                <c:ptCount val="6"/>
                <c:pt idx="0" formatCode="General">
                  <c:v>0</c:v>
                </c:pt>
                <c:pt idx="1">
                  <c:v>6.3000000000000078</c:v>
                </c:pt>
                <c:pt idx="2">
                  <c:v>27.1</c:v>
                </c:pt>
                <c:pt idx="3">
                  <c:v>74.349999999999994</c:v>
                </c:pt>
                <c:pt idx="4">
                  <c:v>93.05</c:v>
                </c:pt>
                <c:pt idx="5">
                  <c:v>100.2</c:v>
                </c:pt>
              </c:numCache>
            </c:numRef>
          </c:val>
        </c:ser>
        <c:ser>
          <c:idx val="6"/>
          <c:order val="6"/>
          <c:tx>
            <c:strRef>
              <c:f>'Fig 12 Red mottled'!$A$9</c:f>
              <c:strCache>
                <c:ptCount val="1"/>
                <c:pt idx="0">
                  <c:v>BCB11-144</c:v>
                </c:pt>
              </c:strCache>
            </c:strRef>
          </c:tx>
          <c:cat>
            <c:strRef>
              <c:f>'Fig 12 Red mottled'!$B$2:$G$2</c:f>
              <c:strCache>
                <c:ptCount val="6"/>
                <c:pt idx="0">
                  <c:v>0H</c:v>
                </c:pt>
                <c:pt idx="1">
                  <c:v>3 H</c:v>
                </c:pt>
                <c:pt idx="2">
                  <c:v>6 H</c:v>
                </c:pt>
                <c:pt idx="3">
                  <c:v>9 H</c:v>
                </c:pt>
                <c:pt idx="4">
                  <c:v>12 H</c:v>
                </c:pt>
                <c:pt idx="5">
                  <c:v>16H</c:v>
                </c:pt>
              </c:strCache>
            </c:strRef>
          </c:cat>
          <c:val>
            <c:numRef>
              <c:f>'Fig 12 Red mottled'!$B$9:$G$9</c:f>
              <c:numCache>
                <c:formatCode>0.0</c:formatCode>
                <c:ptCount val="6"/>
                <c:pt idx="0" formatCode="General">
                  <c:v>0</c:v>
                </c:pt>
                <c:pt idx="1">
                  <c:v>45.127872127872131</c:v>
                </c:pt>
                <c:pt idx="2">
                  <c:v>70.110789210788639</c:v>
                </c:pt>
                <c:pt idx="3">
                  <c:v>79.504845154845157</c:v>
                </c:pt>
                <c:pt idx="4">
                  <c:v>85.851198801198748</c:v>
                </c:pt>
                <c:pt idx="5">
                  <c:v>91.849750249750485</c:v>
                </c:pt>
              </c:numCache>
            </c:numRef>
          </c:val>
        </c:ser>
        <c:ser>
          <c:idx val="7"/>
          <c:order val="7"/>
          <c:tx>
            <c:strRef>
              <c:f>'Fig 12 Red mottled'!$A$10</c:f>
              <c:strCache>
                <c:ptCount val="1"/>
                <c:pt idx="0">
                  <c:v>BCB11-145</c:v>
                </c:pt>
              </c:strCache>
            </c:strRef>
          </c:tx>
          <c:cat>
            <c:strRef>
              <c:f>'Fig 12 Red mottled'!$B$2:$G$2</c:f>
              <c:strCache>
                <c:ptCount val="6"/>
                <c:pt idx="0">
                  <c:v>0H</c:v>
                </c:pt>
                <c:pt idx="1">
                  <c:v>3 H</c:v>
                </c:pt>
                <c:pt idx="2">
                  <c:v>6 H</c:v>
                </c:pt>
                <c:pt idx="3">
                  <c:v>9 H</c:v>
                </c:pt>
                <c:pt idx="4">
                  <c:v>12 H</c:v>
                </c:pt>
                <c:pt idx="5">
                  <c:v>16H</c:v>
                </c:pt>
              </c:strCache>
            </c:strRef>
          </c:cat>
          <c:val>
            <c:numRef>
              <c:f>'Fig 12 Red mottled'!$B$10:$G$10</c:f>
              <c:numCache>
                <c:formatCode>0.0</c:formatCode>
                <c:ptCount val="6"/>
                <c:pt idx="0" formatCode="General">
                  <c:v>0</c:v>
                </c:pt>
                <c:pt idx="1">
                  <c:v>1.8996503496503541</c:v>
                </c:pt>
                <c:pt idx="2">
                  <c:v>13.247052947052948</c:v>
                </c:pt>
                <c:pt idx="3">
                  <c:v>50.529220779220779</c:v>
                </c:pt>
                <c:pt idx="4">
                  <c:v>80.410939060939327</c:v>
                </c:pt>
                <c:pt idx="5">
                  <c:v>93.653846153845564</c:v>
                </c:pt>
              </c:numCache>
            </c:numRef>
          </c:val>
        </c:ser>
        <c:ser>
          <c:idx val="8"/>
          <c:order val="8"/>
          <c:tx>
            <c:strRef>
              <c:f>'Fig 12 Red mottled'!$A$11</c:f>
              <c:strCache>
                <c:ptCount val="1"/>
                <c:pt idx="0">
                  <c:v>BCB11-290</c:v>
                </c:pt>
              </c:strCache>
            </c:strRef>
          </c:tx>
          <c:cat>
            <c:strRef>
              <c:f>'Fig 12 Red mottled'!$B$2:$G$2</c:f>
              <c:strCache>
                <c:ptCount val="6"/>
                <c:pt idx="0">
                  <c:v>0H</c:v>
                </c:pt>
                <c:pt idx="1">
                  <c:v>3 H</c:v>
                </c:pt>
                <c:pt idx="2">
                  <c:v>6 H</c:v>
                </c:pt>
                <c:pt idx="3">
                  <c:v>9 H</c:v>
                </c:pt>
                <c:pt idx="4">
                  <c:v>12 H</c:v>
                </c:pt>
                <c:pt idx="5">
                  <c:v>16H</c:v>
                </c:pt>
              </c:strCache>
            </c:strRef>
          </c:cat>
          <c:val>
            <c:numRef>
              <c:f>'Fig 12 Red mottled'!$B$11:$G$11</c:f>
              <c:numCache>
                <c:formatCode>0.0</c:formatCode>
                <c:ptCount val="6"/>
                <c:pt idx="0" formatCode="General">
                  <c:v>0</c:v>
                </c:pt>
                <c:pt idx="1">
                  <c:v>15.75</c:v>
                </c:pt>
                <c:pt idx="2">
                  <c:v>41.6</c:v>
                </c:pt>
                <c:pt idx="3">
                  <c:v>76.900000000000006</c:v>
                </c:pt>
                <c:pt idx="4">
                  <c:v>92.25</c:v>
                </c:pt>
                <c:pt idx="5">
                  <c:v>103.5</c:v>
                </c:pt>
              </c:numCache>
            </c:numRef>
          </c:val>
        </c:ser>
        <c:ser>
          <c:idx val="9"/>
          <c:order val="9"/>
          <c:tx>
            <c:strRef>
              <c:f>'Fig 12 Red mottled'!$A$12</c:f>
              <c:strCache>
                <c:ptCount val="1"/>
                <c:pt idx="0">
                  <c:v>BCB11-314</c:v>
                </c:pt>
              </c:strCache>
            </c:strRef>
          </c:tx>
          <c:cat>
            <c:strRef>
              <c:f>'Fig 12 Red mottled'!$B$2:$G$2</c:f>
              <c:strCache>
                <c:ptCount val="6"/>
                <c:pt idx="0">
                  <c:v>0H</c:v>
                </c:pt>
                <c:pt idx="1">
                  <c:v>3 H</c:v>
                </c:pt>
                <c:pt idx="2">
                  <c:v>6 H</c:v>
                </c:pt>
                <c:pt idx="3">
                  <c:v>9 H</c:v>
                </c:pt>
                <c:pt idx="4">
                  <c:v>12 H</c:v>
                </c:pt>
                <c:pt idx="5">
                  <c:v>16H</c:v>
                </c:pt>
              </c:strCache>
            </c:strRef>
          </c:cat>
          <c:val>
            <c:numRef>
              <c:f>'Fig 12 Red mottled'!$B$12:$G$12</c:f>
              <c:numCache>
                <c:formatCode>0.0</c:formatCode>
                <c:ptCount val="6"/>
                <c:pt idx="0" formatCode="General">
                  <c:v>0</c:v>
                </c:pt>
                <c:pt idx="1">
                  <c:v>14.7</c:v>
                </c:pt>
                <c:pt idx="2">
                  <c:v>34.300000000000011</c:v>
                </c:pt>
                <c:pt idx="3">
                  <c:v>60.95</c:v>
                </c:pt>
                <c:pt idx="4">
                  <c:v>86.2</c:v>
                </c:pt>
                <c:pt idx="5">
                  <c:v>101.35</c:v>
                </c:pt>
              </c:numCache>
            </c:numRef>
          </c:val>
        </c:ser>
        <c:ser>
          <c:idx val="10"/>
          <c:order val="10"/>
          <c:tx>
            <c:strRef>
              <c:f>'Fig 12 Red mottled'!$A$13</c:f>
              <c:strCache>
                <c:ptCount val="1"/>
                <c:pt idx="0">
                  <c:v>BCB11-324</c:v>
                </c:pt>
              </c:strCache>
            </c:strRef>
          </c:tx>
          <c:cat>
            <c:strRef>
              <c:f>'Fig 12 Red mottled'!$B$2:$G$2</c:f>
              <c:strCache>
                <c:ptCount val="6"/>
                <c:pt idx="0">
                  <c:v>0H</c:v>
                </c:pt>
                <c:pt idx="1">
                  <c:v>3 H</c:v>
                </c:pt>
                <c:pt idx="2">
                  <c:v>6 H</c:v>
                </c:pt>
                <c:pt idx="3">
                  <c:v>9 H</c:v>
                </c:pt>
                <c:pt idx="4">
                  <c:v>12 H</c:v>
                </c:pt>
                <c:pt idx="5">
                  <c:v>16H</c:v>
                </c:pt>
              </c:strCache>
            </c:strRef>
          </c:cat>
          <c:val>
            <c:numRef>
              <c:f>'Fig 12 Red mottled'!$B$13:$G$13</c:f>
              <c:numCache>
                <c:formatCode>0.0</c:formatCode>
                <c:ptCount val="6"/>
                <c:pt idx="0" formatCode="General">
                  <c:v>0</c:v>
                </c:pt>
                <c:pt idx="1">
                  <c:v>22.543795758433287</c:v>
                </c:pt>
                <c:pt idx="2">
                  <c:v>66.633980294645028</c:v>
                </c:pt>
                <c:pt idx="3">
                  <c:v>89.276332678610558</c:v>
                </c:pt>
                <c:pt idx="4">
                  <c:v>95.011920326843835</c:v>
                </c:pt>
                <c:pt idx="5">
                  <c:v>99.998805977277826</c:v>
                </c:pt>
              </c:numCache>
            </c:numRef>
          </c:val>
        </c:ser>
        <c:ser>
          <c:idx val="11"/>
          <c:order val="11"/>
          <c:tx>
            <c:strRef>
              <c:f>'Fig 12 Red mottled'!$A$14</c:f>
              <c:strCache>
                <c:ptCount val="1"/>
                <c:pt idx="0">
                  <c:v>BCB11-334</c:v>
                </c:pt>
              </c:strCache>
            </c:strRef>
          </c:tx>
          <c:cat>
            <c:strRef>
              <c:f>'Fig 12 Red mottled'!$B$2:$G$2</c:f>
              <c:strCache>
                <c:ptCount val="6"/>
                <c:pt idx="0">
                  <c:v>0H</c:v>
                </c:pt>
                <c:pt idx="1">
                  <c:v>3 H</c:v>
                </c:pt>
                <c:pt idx="2">
                  <c:v>6 H</c:v>
                </c:pt>
                <c:pt idx="3">
                  <c:v>9 H</c:v>
                </c:pt>
                <c:pt idx="4">
                  <c:v>12 H</c:v>
                </c:pt>
                <c:pt idx="5">
                  <c:v>16H</c:v>
                </c:pt>
              </c:strCache>
            </c:strRef>
          </c:cat>
          <c:val>
            <c:numRef>
              <c:f>'Fig 12 Red mottled'!$B$14:$G$14</c:f>
              <c:numCache>
                <c:formatCode>0.0</c:formatCode>
                <c:ptCount val="6"/>
                <c:pt idx="0" formatCode="General">
                  <c:v>0</c:v>
                </c:pt>
                <c:pt idx="1">
                  <c:v>44.502091137935913</c:v>
                </c:pt>
                <c:pt idx="2">
                  <c:v>78.199441041802942</c:v>
                </c:pt>
                <c:pt idx="3">
                  <c:v>92.982101444966403</c:v>
                </c:pt>
                <c:pt idx="4">
                  <c:v>97.611197003032643</c:v>
                </c:pt>
                <c:pt idx="5">
                  <c:v>102.88700917722117</c:v>
                </c:pt>
              </c:numCache>
            </c:numRef>
          </c:val>
        </c:ser>
        <c:ser>
          <c:idx val="12"/>
          <c:order val="12"/>
          <c:tx>
            <c:strRef>
              <c:f>'Fig 12 Red mottled'!$A$15</c:f>
              <c:strCache>
                <c:ptCount val="1"/>
                <c:pt idx="0">
                  <c:v>BCB11-345</c:v>
                </c:pt>
              </c:strCache>
            </c:strRef>
          </c:tx>
          <c:cat>
            <c:strRef>
              <c:f>'Fig 12 Red mottled'!$B$2:$G$2</c:f>
              <c:strCache>
                <c:ptCount val="6"/>
                <c:pt idx="0">
                  <c:v>0H</c:v>
                </c:pt>
                <c:pt idx="1">
                  <c:v>3 H</c:v>
                </c:pt>
                <c:pt idx="2">
                  <c:v>6 H</c:v>
                </c:pt>
                <c:pt idx="3">
                  <c:v>9 H</c:v>
                </c:pt>
                <c:pt idx="4">
                  <c:v>12 H</c:v>
                </c:pt>
                <c:pt idx="5">
                  <c:v>16H</c:v>
                </c:pt>
              </c:strCache>
            </c:strRef>
          </c:cat>
          <c:val>
            <c:numRef>
              <c:f>'Fig 12 Red mottled'!$B$15:$G$15</c:f>
              <c:numCache>
                <c:formatCode>0.0</c:formatCode>
                <c:ptCount val="6"/>
                <c:pt idx="0" formatCode="General">
                  <c:v>0</c:v>
                </c:pt>
                <c:pt idx="1">
                  <c:v>0.9961161292242684</c:v>
                </c:pt>
                <c:pt idx="2">
                  <c:v>9.7128018928289723</c:v>
                </c:pt>
                <c:pt idx="3">
                  <c:v>42.981255239257329</c:v>
                </c:pt>
                <c:pt idx="4">
                  <c:v>79.993588885086055</c:v>
                </c:pt>
                <c:pt idx="5">
                  <c:v>97.909554917337914</c:v>
                </c:pt>
              </c:numCache>
            </c:numRef>
          </c:val>
        </c:ser>
        <c:ser>
          <c:idx val="13"/>
          <c:order val="13"/>
          <c:tx>
            <c:strRef>
              <c:f>'Fig 12 Red mottled'!$A$16</c:f>
              <c:strCache>
                <c:ptCount val="1"/>
                <c:pt idx="0">
                  <c:v>BCB11-347</c:v>
                </c:pt>
              </c:strCache>
            </c:strRef>
          </c:tx>
          <c:cat>
            <c:strRef>
              <c:f>'Fig 12 Red mottled'!$B$2:$G$2</c:f>
              <c:strCache>
                <c:ptCount val="6"/>
                <c:pt idx="0">
                  <c:v>0H</c:v>
                </c:pt>
                <c:pt idx="1">
                  <c:v>3 H</c:v>
                </c:pt>
                <c:pt idx="2">
                  <c:v>6 H</c:v>
                </c:pt>
                <c:pt idx="3">
                  <c:v>9 H</c:v>
                </c:pt>
                <c:pt idx="4">
                  <c:v>12 H</c:v>
                </c:pt>
                <c:pt idx="5">
                  <c:v>16H</c:v>
                </c:pt>
              </c:strCache>
            </c:strRef>
          </c:cat>
          <c:val>
            <c:numRef>
              <c:f>'Fig 12 Red mottled'!$B$16:$G$16</c:f>
              <c:numCache>
                <c:formatCode>0.0</c:formatCode>
                <c:ptCount val="6"/>
                <c:pt idx="0" formatCode="General">
                  <c:v>0</c:v>
                </c:pt>
                <c:pt idx="1">
                  <c:v>7.6270765242423355</c:v>
                </c:pt>
                <c:pt idx="2">
                  <c:v>22.684113844025003</c:v>
                </c:pt>
                <c:pt idx="3">
                  <c:v>47.60359758570506</c:v>
                </c:pt>
                <c:pt idx="4">
                  <c:v>79.36559550222259</c:v>
                </c:pt>
                <c:pt idx="5">
                  <c:v>107.81822808566052</c:v>
                </c:pt>
              </c:numCache>
            </c:numRef>
          </c:val>
        </c:ser>
        <c:ser>
          <c:idx val="14"/>
          <c:order val="14"/>
          <c:tx>
            <c:strRef>
              <c:f>'Fig 12 Red mottled'!$A$17</c:f>
              <c:strCache>
                <c:ptCount val="1"/>
                <c:pt idx="0">
                  <c:v>BCB11-400</c:v>
                </c:pt>
              </c:strCache>
            </c:strRef>
          </c:tx>
          <c:cat>
            <c:strRef>
              <c:f>'Fig 12 Red mottled'!$B$2:$G$2</c:f>
              <c:strCache>
                <c:ptCount val="6"/>
                <c:pt idx="0">
                  <c:v>0H</c:v>
                </c:pt>
                <c:pt idx="1">
                  <c:v>3 H</c:v>
                </c:pt>
                <c:pt idx="2">
                  <c:v>6 H</c:v>
                </c:pt>
                <c:pt idx="3">
                  <c:v>9 H</c:v>
                </c:pt>
                <c:pt idx="4">
                  <c:v>12 H</c:v>
                </c:pt>
                <c:pt idx="5">
                  <c:v>16H</c:v>
                </c:pt>
              </c:strCache>
            </c:strRef>
          </c:cat>
          <c:val>
            <c:numRef>
              <c:f>'Fig 12 Red mottled'!$B$17:$G$17</c:f>
              <c:numCache>
                <c:formatCode>0.0</c:formatCode>
                <c:ptCount val="6"/>
                <c:pt idx="0" formatCode="General">
                  <c:v>0</c:v>
                </c:pt>
                <c:pt idx="1">
                  <c:v>2.1402945432201612</c:v>
                </c:pt>
                <c:pt idx="2">
                  <c:v>14.93126994509524</c:v>
                </c:pt>
                <c:pt idx="3">
                  <c:v>48.179124298824611</c:v>
                </c:pt>
                <c:pt idx="4">
                  <c:v>75.458018671582309</c:v>
                </c:pt>
                <c:pt idx="5">
                  <c:v>99.053537095399449</c:v>
                </c:pt>
              </c:numCache>
            </c:numRef>
          </c:val>
        </c:ser>
        <c:ser>
          <c:idx val="15"/>
          <c:order val="15"/>
          <c:tx>
            <c:strRef>
              <c:f>'Fig 12 Red mottled'!$A$18</c:f>
              <c:strCache>
                <c:ptCount val="1"/>
                <c:pt idx="0">
                  <c:v>BCB11-413</c:v>
                </c:pt>
              </c:strCache>
            </c:strRef>
          </c:tx>
          <c:cat>
            <c:strRef>
              <c:f>'Fig 12 Red mottled'!$B$2:$G$2</c:f>
              <c:strCache>
                <c:ptCount val="6"/>
                <c:pt idx="0">
                  <c:v>0H</c:v>
                </c:pt>
                <c:pt idx="1">
                  <c:v>3 H</c:v>
                </c:pt>
                <c:pt idx="2">
                  <c:v>6 H</c:v>
                </c:pt>
                <c:pt idx="3">
                  <c:v>9 H</c:v>
                </c:pt>
                <c:pt idx="4">
                  <c:v>12 H</c:v>
                </c:pt>
                <c:pt idx="5">
                  <c:v>16H</c:v>
                </c:pt>
              </c:strCache>
            </c:strRef>
          </c:cat>
          <c:val>
            <c:numRef>
              <c:f>'Fig 12 Red mottled'!$B$18:$G$18</c:f>
              <c:numCache>
                <c:formatCode>0.0</c:formatCode>
                <c:ptCount val="6"/>
                <c:pt idx="0" formatCode="General">
                  <c:v>0</c:v>
                </c:pt>
                <c:pt idx="1">
                  <c:v>2.0500000000000007</c:v>
                </c:pt>
                <c:pt idx="2">
                  <c:v>6.899999999999995</c:v>
                </c:pt>
                <c:pt idx="3">
                  <c:v>33.9</c:v>
                </c:pt>
                <c:pt idx="4">
                  <c:v>67.5</c:v>
                </c:pt>
                <c:pt idx="5">
                  <c:v>99.200000000000017</c:v>
                </c:pt>
              </c:numCache>
            </c:numRef>
          </c:val>
        </c:ser>
        <c:ser>
          <c:idx val="16"/>
          <c:order val="16"/>
          <c:tx>
            <c:strRef>
              <c:f>'Fig 12 Red mottled'!$A$19</c:f>
              <c:strCache>
                <c:ptCount val="1"/>
                <c:pt idx="0">
                  <c:v>BCB11-433</c:v>
                </c:pt>
              </c:strCache>
            </c:strRef>
          </c:tx>
          <c:cat>
            <c:strRef>
              <c:f>'Fig 12 Red mottled'!$B$2:$G$2</c:f>
              <c:strCache>
                <c:ptCount val="6"/>
                <c:pt idx="0">
                  <c:v>0H</c:v>
                </c:pt>
                <c:pt idx="1">
                  <c:v>3 H</c:v>
                </c:pt>
                <c:pt idx="2">
                  <c:v>6 H</c:v>
                </c:pt>
                <c:pt idx="3">
                  <c:v>9 H</c:v>
                </c:pt>
                <c:pt idx="4">
                  <c:v>12 H</c:v>
                </c:pt>
                <c:pt idx="5">
                  <c:v>16H</c:v>
                </c:pt>
              </c:strCache>
            </c:strRef>
          </c:cat>
          <c:val>
            <c:numRef>
              <c:f>'Fig 12 Red mottled'!$B$19:$G$19</c:f>
              <c:numCache>
                <c:formatCode>0.0</c:formatCode>
                <c:ptCount val="6"/>
                <c:pt idx="0" formatCode="General">
                  <c:v>0</c:v>
                </c:pt>
                <c:pt idx="1">
                  <c:v>38.800000000000011</c:v>
                </c:pt>
                <c:pt idx="2">
                  <c:v>74.55</c:v>
                </c:pt>
                <c:pt idx="3">
                  <c:v>91.35</c:v>
                </c:pt>
                <c:pt idx="4">
                  <c:v>94.45</c:v>
                </c:pt>
                <c:pt idx="5">
                  <c:v>100.1</c:v>
                </c:pt>
              </c:numCache>
            </c:numRef>
          </c:val>
        </c:ser>
        <c:ser>
          <c:idx val="17"/>
          <c:order val="17"/>
          <c:tx>
            <c:strRef>
              <c:f>'Fig 12 Red mottled'!$A$20</c:f>
              <c:strCache>
                <c:ptCount val="1"/>
                <c:pt idx="0">
                  <c:v>BCB11-445</c:v>
                </c:pt>
              </c:strCache>
            </c:strRef>
          </c:tx>
          <c:cat>
            <c:strRef>
              <c:f>'Fig 12 Red mottled'!$B$2:$G$2</c:f>
              <c:strCache>
                <c:ptCount val="6"/>
                <c:pt idx="0">
                  <c:v>0H</c:v>
                </c:pt>
                <c:pt idx="1">
                  <c:v>3 H</c:v>
                </c:pt>
                <c:pt idx="2">
                  <c:v>6 H</c:v>
                </c:pt>
                <c:pt idx="3">
                  <c:v>9 H</c:v>
                </c:pt>
                <c:pt idx="4">
                  <c:v>12 H</c:v>
                </c:pt>
                <c:pt idx="5">
                  <c:v>16H</c:v>
                </c:pt>
              </c:strCache>
            </c:strRef>
          </c:cat>
          <c:val>
            <c:numRef>
              <c:f>'Fig 12 Red mottled'!$B$20:$G$20</c:f>
              <c:numCache>
                <c:formatCode>0.0</c:formatCode>
                <c:ptCount val="6"/>
                <c:pt idx="0" formatCode="General">
                  <c:v>0</c:v>
                </c:pt>
                <c:pt idx="1">
                  <c:v>10.350000000000033</c:v>
                </c:pt>
                <c:pt idx="2">
                  <c:v>28.75</c:v>
                </c:pt>
                <c:pt idx="3">
                  <c:v>59.9</c:v>
                </c:pt>
                <c:pt idx="4">
                  <c:v>84.450000000000017</c:v>
                </c:pt>
                <c:pt idx="5">
                  <c:v>96.850000000000009</c:v>
                </c:pt>
              </c:numCache>
            </c:numRef>
          </c:val>
        </c:ser>
        <c:ser>
          <c:idx val="18"/>
          <c:order val="18"/>
          <c:tx>
            <c:strRef>
              <c:f>'Fig 12 Red mottled'!$A$21</c:f>
              <c:strCache>
                <c:ptCount val="1"/>
                <c:pt idx="0">
                  <c:v>BCB11-464</c:v>
                </c:pt>
              </c:strCache>
            </c:strRef>
          </c:tx>
          <c:cat>
            <c:strRef>
              <c:f>'Fig 12 Red mottled'!$B$2:$G$2</c:f>
              <c:strCache>
                <c:ptCount val="6"/>
                <c:pt idx="0">
                  <c:v>0H</c:v>
                </c:pt>
                <c:pt idx="1">
                  <c:v>3 H</c:v>
                </c:pt>
                <c:pt idx="2">
                  <c:v>6 H</c:v>
                </c:pt>
                <c:pt idx="3">
                  <c:v>9 H</c:v>
                </c:pt>
                <c:pt idx="4">
                  <c:v>12 H</c:v>
                </c:pt>
                <c:pt idx="5">
                  <c:v>16H</c:v>
                </c:pt>
              </c:strCache>
            </c:strRef>
          </c:cat>
          <c:val>
            <c:numRef>
              <c:f>'Fig 12 Red mottled'!$B$21:$G$21</c:f>
              <c:numCache>
                <c:formatCode>0.0</c:formatCode>
                <c:ptCount val="6"/>
                <c:pt idx="0" formatCode="General">
                  <c:v>0</c:v>
                </c:pt>
                <c:pt idx="1">
                  <c:v>15.039121756487019</c:v>
                </c:pt>
                <c:pt idx="2">
                  <c:v>46.760079840319413</c:v>
                </c:pt>
                <c:pt idx="3">
                  <c:v>83.322754491017974</c:v>
                </c:pt>
                <c:pt idx="4">
                  <c:v>98.90169660678643</c:v>
                </c:pt>
                <c:pt idx="5">
                  <c:v>104.94101796407246</c:v>
                </c:pt>
              </c:numCache>
            </c:numRef>
          </c:val>
        </c:ser>
        <c:ser>
          <c:idx val="19"/>
          <c:order val="19"/>
          <c:tx>
            <c:strRef>
              <c:f>'Fig 12 Red mottled'!$A$22</c:f>
              <c:strCache>
                <c:ptCount val="1"/>
                <c:pt idx="0">
                  <c:v>BCB11-470</c:v>
                </c:pt>
              </c:strCache>
            </c:strRef>
          </c:tx>
          <c:cat>
            <c:strRef>
              <c:f>'Fig 12 Red mottled'!$B$2:$G$2</c:f>
              <c:strCache>
                <c:ptCount val="6"/>
                <c:pt idx="0">
                  <c:v>0H</c:v>
                </c:pt>
                <c:pt idx="1">
                  <c:v>3 H</c:v>
                </c:pt>
                <c:pt idx="2">
                  <c:v>6 H</c:v>
                </c:pt>
                <c:pt idx="3">
                  <c:v>9 H</c:v>
                </c:pt>
                <c:pt idx="4">
                  <c:v>12 H</c:v>
                </c:pt>
                <c:pt idx="5">
                  <c:v>16H</c:v>
                </c:pt>
              </c:strCache>
            </c:strRef>
          </c:cat>
          <c:val>
            <c:numRef>
              <c:f>'Fig 12 Red mottled'!$B$22:$G$22</c:f>
              <c:numCache>
                <c:formatCode>0.0</c:formatCode>
                <c:ptCount val="6"/>
                <c:pt idx="0" formatCode="General">
                  <c:v>0</c:v>
                </c:pt>
                <c:pt idx="1">
                  <c:v>10.4</c:v>
                </c:pt>
                <c:pt idx="2">
                  <c:v>43.45</c:v>
                </c:pt>
                <c:pt idx="3">
                  <c:v>75.550000000000011</c:v>
                </c:pt>
                <c:pt idx="4">
                  <c:v>92.55</c:v>
                </c:pt>
                <c:pt idx="5">
                  <c:v>105.8</c:v>
                </c:pt>
              </c:numCache>
            </c:numRef>
          </c:val>
        </c:ser>
        <c:ser>
          <c:idx val="20"/>
          <c:order val="20"/>
          <c:tx>
            <c:strRef>
              <c:f>'Fig 12 Red mottled'!$A$23</c:f>
              <c:strCache>
                <c:ptCount val="1"/>
                <c:pt idx="0">
                  <c:v>BCB11-523</c:v>
                </c:pt>
              </c:strCache>
            </c:strRef>
          </c:tx>
          <c:cat>
            <c:strRef>
              <c:f>'Fig 12 Red mottled'!$B$2:$G$2</c:f>
              <c:strCache>
                <c:ptCount val="6"/>
                <c:pt idx="0">
                  <c:v>0H</c:v>
                </c:pt>
                <c:pt idx="1">
                  <c:v>3 H</c:v>
                </c:pt>
                <c:pt idx="2">
                  <c:v>6 H</c:v>
                </c:pt>
                <c:pt idx="3">
                  <c:v>9 H</c:v>
                </c:pt>
                <c:pt idx="4">
                  <c:v>12 H</c:v>
                </c:pt>
                <c:pt idx="5">
                  <c:v>16H</c:v>
                </c:pt>
              </c:strCache>
            </c:strRef>
          </c:cat>
          <c:val>
            <c:numRef>
              <c:f>'Fig 12 Red mottled'!$B$23:$G$23</c:f>
              <c:numCache>
                <c:formatCode>0.0</c:formatCode>
                <c:ptCount val="6"/>
                <c:pt idx="0" formatCode="General">
                  <c:v>0</c:v>
                </c:pt>
                <c:pt idx="1">
                  <c:v>8.5289087781610053</c:v>
                </c:pt>
                <c:pt idx="2">
                  <c:v>23.396693037769673</c:v>
                </c:pt>
                <c:pt idx="3">
                  <c:v>44.552605918508263</c:v>
                </c:pt>
                <c:pt idx="4">
                  <c:v>60.428056489871061</c:v>
                </c:pt>
                <c:pt idx="5">
                  <c:v>95.009277860723429</c:v>
                </c:pt>
              </c:numCache>
            </c:numRef>
          </c:val>
        </c:ser>
        <c:ser>
          <c:idx val="21"/>
          <c:order val="21"/>
          <c:tx>
            <c:strRef>
              <c:f>'Fig 12 Red mottled'!$A$24</c:f>
              <c:strCache>
                <c:ptCount val="1"/>
                <c:pt idx="0">
                  <c:v>Mex142</c:v>
                </c:pt>
              </c:strCache>
            </c:strRef>
          </c:tx>
          <c:dLbls>
            <c:spPr>
              <a:noFill/>
              <a:ln>
                <a:noFill/>
              </a:ln>
              <a:effectLst/>
            </c:spPr>
            <c:dLblPos val="t"/>
            <c:showVal val="1"/>
            <c:extLst>
              <c:ext xmlns:c15="http://schemas.microsoft.com/office/drawing/2012/chart" uri="{CE6537A1-D6FC-4f65-9D91-7224C49458BB}">
                <c15:layout/>
                <c15:showLeaderLines val="0"/>
              </c:ext>
            </c:extLst>
          </c:dLbls>
          <c:cat>
            <c:strRef>
              <c:f>'Fig 12 Red mottled'!$B$2:$G$2</c:f>
              <c:strCache>
                <c:ptCount val="6"/>
                <c:pt idx="0">
                  <c:v>0H</c:v>
                </c:pt>
                <c:pt idx="1">
                  <c:v>3 H</c:v>
                </c:pt>
                <c:pt idx="2">
                  <c:v>6 H</c:v>
                </c:pt>
                <c:pt idx="3">
                  <c:v>9 H</c:v>
                </c:pt>
                <c:pt idx="4">
                  <c:v>12 H</c:v>
                </c:pt>
                <c:pt idx="5">
                  <c:v>16H</c:v>
                </c:pt>
              </c:strCache>
            </c:strRef>
          </c:cat>
          <c:val>
            <c:numRef>
              <c:f>'Fig 12 Red mottled'!$B$24:$G$24</c:f>
              <c:numCache>
                <c:formatCode>0.0</c:formatCode>
                <c:ptCount val="6"/>
                <c:pt idx="0" formatCode="General">
                  <c:v>0</c:v>
                </c:pt>
                <c:pt idx="1">
                  <c:v>39.701492537313243</c:v>
                </c:pt>
                <c:pt idx="2">
                  <c:v>72.686567164179081</c:v>
                </c:pt>
                <c:pt idx="3">
                  <c:v>82.736318407960198</c:v>
                </c:pt>
                <c:pt idx="4">
                  <c:v>86.119402985074601</c:v>
                </c:pt>
                <c:pt idx="5">
                  <c:v>89.701492537313442</c:v>
                </c:pt>
              </c:numCache>
            </c:numRef>
          </c:val>
        </c:ser>
        <c:marker val="1"/>
        <c:axId val="53657600"/>
        <c:axId val="53659520"/>
      </c:lineChart>
      <c:catAx>
        <c:axId val="53657600"/>
        <c:scaling>
          <c:orientation val="minMax"/>
        </c:scaling>
        <c:axPos val="b"/>
        <c:title>
          <c:tx>
            <c:rich>
              <a:bodyPr/>
              <a:lstStyle/>
              <a:p>
                <a:pPr>
                  <a:defRPr/>
                </a:pPr>
                <a:r>
                  <a:rPr lang="en-US" sz="1400"/>
                  <a:t>Genotype</a:t>
                </a:r>
              </a:p>
            </c:rich>
          </c:tx>
          <c:layout/>
        </c:title>
        <c:numFmt formatCode="General" sourceLinked="0"/>
        <c:tickLblPos val="nextTo"/>
        <c:crossAx val="53659520"/>
        <c:crosses val="autoZero"/>
        <c:auto val="1"/>
        <c:lblAlgn val="ctr"/>
        <c:lblOffset val="100"/>
      </c:catAx>
      <c:valAx>
        <c:axId val="53659520"/>
        <c:scaling>
          <c:orientation val="minMax"/>
        </c:scaling>
        <c:axPos val="l"/>
        <c:majorGridlines/>
        <c:title>
          <c:tx>
            <c:rich>
              <a:bodyPr rot="-5400000" vert="horz"/>
              <a:lstStyle/>
              <a:p>
                <a:pPr>
                  <a:defRPr/>
                </a:pPr>
                <a:r>
                  <a:rPr lang="en-US"/>
                  <a:t>Percent</a:t>
                </a:r>
                <a:r>
                  <a:rPr lang="en-US" baseline="0"/>
                  <a:t> water uptake</a:t>
                </a:r>
                <a:endParaRPr lang="en-US"/>
              </a:p>
            </c:rich>
          </c:tx>
          <c:layout/>
        </c:title>
        <c:numFmt formatCode="General" sourceLinked="1"/>
        <c:minorTickMark val="in"/>
        <c:tickLblPos val="nextTo"/>
        <c:crossAx val="53657600"/>
        <c:crosses val="autoZero"/>
        <c:crossBetween val="between"/>
        <c:majorUnit val="10"/>
      </c:valAx>
    </c:plotArea>
    <c:legend>
      <c:legendPos val="r"/>
      <c:layout/>
    </c:legend>
    <c:plotVisOnly val="1"/>
    <c:dispBlanksAs val="gap"/>
  </c:chart>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sz="1800" dirty="0"/>
              <a:t>Fig</a:t>
            </a:r>
            <a:r>
              <a:rPr lang="en-US" sz="1800" baseline="0" dirty="0"/>
              <a:t> 5. Cooking time of advanced </a:t>
            </a:r>
            <a:r>
              <a:rPr lang="en-US" sz="1800" baseline="0" dirty="0" smtClean="0">
                <a:solidFill>
                  <a:srgbClr val="FF0000"/>
                </a:solidFill>
              </a:rPr>
              <a:t>Navy </a:t>
            </a:r>
            <a:r>
              <a:rPr lang="en-US" sz="1800" baseline="0" dirty="0">
                <a:solidFill>
                  <a:srgbClr val="FF0000"/>
                </a:solidFill>
              </a:rPr>
              <a:t>B</a:t>
            </a:r>
            <a:r>
              <a:rPr lang="en-US" sz="1800" baseline="0" dirty="0" smtClean="0">
                <a:solidFill>
                  <a:srgbClr val="FF0000"/>
                </a:solidFill>
              </a:rPr>
              <a:t>ean </a:t>
            </a:r>
            <a:r>
              <a:rPr lang="en-US" sz="1800" baseline="0" dirty="0"/>
              <a:t>lines grown  at </a:t>
            </a:r>
            <a:r>
              <a:rPr lang="en-US" sz="1800" baseline="0" dirty="0" err="1"/>
              <a:t>Kabete</a:t>
            </a:r>
            <a:r>
              <a:rPr lang="en-US" sz="1800" baseline="0" dirty="0"/>
              <a:t> Field </a:t>
            </a:r>
            <a:r>
              <a:rPr lang="en-US" sz="1800" baseline="0" dirty="0" smtClean="0"/>
              <a:t>Station</a:t>
            </a:r>
            <a:endParaRPr lang="en-US" sz="1800" dirty="0"/>
          </a:p>
        </c:rich>
      </c:tx>
      <c:layout/>
    </c:title>
    <c:plotArea>
      <c:layout/>
      <c:barChart>
        <c:barDir val="col"/>
        <c:grouping val="clustered"/>
        <c:ser>
          <c:idx val="0"/>
          <c:order val="0"/>
          <c:spPr>
            <a:solidFill>
              <a:srgbClr val="0033CC"/>
            </a:solidFill>
          </c:spPr>
          <c:dPt>
            <c:idx val="23"/>
            <c:spPr>
              <a:solidFill>
                <a:srgbClr val="FF0000"/>
              </a:solidFill>
            </c:spPr>
          </c:dPt>
          <c:dLbls>
            <c:spPr>
              <a:noFill/>
              <a:ln>
                <a:noFill/>
              </a:ln>
              <a:effectLst/>
            </c:spPr>
            <c:dLblPos val="outEnd"/>
            <c:showVal val="1"/>
            <c:extLst>
              <c:ext xmlns:c15="http://schemas.microsoft.com/office/drawing/2012/chart" uri="{CE6537A1-D6FC-4f65-9D91-7224C49458BB}">
                <c15:layout/>
                <c15:showLeaderLines val="0"/>
              </c:ext>
            </c:extLst>
          </c:dLbls>
          <c:cat>
            <c:strRef>
              <c:f>Navy!$A$3:$A$26</c:f>
              <c:strCache>
                <c:ptCount val="24"/>
                <c:pt idx="0">
                  <c:v>BCB 11-10</c:v>
                </c:pt>
                <c:pt idx="1">
                  <c:v>BCB 11-108</c:v>
                </c:pt>
                <c:pt idx="2">
                  <c:v>BCB 11-14</c:v>
                </c:pt>
                <c:pt idx="3">
                  <c:v>BCB 11-30</c:v>
                </c:pt>
                <c:pt idx="4">
                  <c:v>BCB 11-34</c:v>
                </c:pt>
                <c:pt idx="5">
                  <c:v>BCB 11-35</c:v>
                </c:pt>
                <c:pt idx="6">
                  <c:v>BCB 11-355</c:v>
                </c:pt>
                <c:pt idx="7">
                  <c:v>BCB 11-40</c:v>
                </c:pt>
                <c:pt idx="8">
                  <c:v>BCB 11-47</c:v>
                </c:pt>
                <c:pt idx="9">
                  <c:v>BCB 11-476</c:v>
                </c:pt>
                <c:pt idx="10">
                  <c:v>BCB 11-49</c:v>
                </c:pt>
                <c:pt idx="11">
                  <c:v>BCB 11-52</c:v>
                </c:pt>
                <c:pt idx="12">
                  <c:v>BCB 11-55</c:v>
                </c:pt>
                <c:pt idx="13">
                  <c:v>BCB 11-58</c:v>
                </c:pt>
                <c:pt idx="14">
                  <c:v>BCB 11-62</c:v>
                </c:pt>
                <c:pt idx="15">
                  <c:v>BCB 11-63</c:v>
                </c:pt>
                <c:pt idx="16">
                  <c:v>BCB 11-69</c:v>
                </c:pt>
                <c:pt idx="17">
                  <c:v>BCB 11-75</c:v>
                </c:pt>
                <c:pt idx="18">
                  <c:v>BCB 11-80</c:v>
                </c:pt>
                <c:pt idx="19">
                  <c:v>BCB 11-87</c:v>
                </c:pt>
                <c:pt idx="20">
                  <c:v>BCB 11-9</c:v>
                </c:pt>
                <c:pt idx="21">
                  <c:v>BCB 11-94</c:v>
                </c:pt>
                <c:pt idx="22">
                  <c:v>BCB 11-98</c:v>
                </c:pt>
                <c:pt idx="23">
                  <c:v>MEX 142</c:v>
                </c:pt>
              </c:strCache>
            </c:strRef>
          </c:cat>
          <c:val>
            <c:numRef>
              <c:f>Navy!$B$3:$B$26</c:f>
              <c:numCache>
                <c:formatCode>0.0</c:formatCode>
                <c:ptCount val="24"/>
                <c:pt idx="0">
                  <c:v>41.7</c:v>
                </c:pt>
                <c:pt idx="1">
                  <c:v>32.200000000000003</c:v>
                </c:pt>
                <c:pt idx="2">
                  <c:v>49.8</c:v>
                </c:pt>
                <c:pt idx="3">
                  <c:v>48.9</c:v>
                </c:pt>
                <c:pt idx="4">
                  <c:v>41.3</c:v>
                </c:pt>
                <c:pt idx="5">
                  <c:v>48.9</c:v>
                </c:pt>
                <c:pt idx="6">
                  <c:v>43.3</c:v>
                </c:pt>
                <c:pt idx="7">
                  <c:v>39.270000000000003</c:v>
                </c:pt>
                <c:pt idx="8">
                  <c:v>33.770000000000003</c:v>
                </c:pt>
                <c:pt idx="9">
                  <c:v>31.77</c:v>
                </c:pt>
                <c:pt idx="10">
                  <c:v>35.300000000000011</c:v>
                </c:pt>
                <c:pt idx="11">
                  <c:v>39.300000000000011</c:v>
                </c:pt>
                <c:pt idx="12">
                  <c:v>24.4</c:v>
                </c:pt>
                <c:pt idx="13">
                  <c:v>34</c:v>
                </c:pt>
                <c:pt idx="14">
                  <c:v>30.4</c:v>
                </c:pt>
                <c:pt idx="15">
                  <c:v>32</c:v>
                </c:pt>
                <c:pt idx="16">
                  <c:v>40.5</c:v>
                </c:pt>
                <c:pt idx="17">
                  <c:v>35.9</c:v>
                </c:pt>
                <c:pt idx="18">
                  <c:v>34.6</c:v>
                </c:pt>
                <c:pt idx="19">
                  <c:v>36.300000000000011</c:v>
                </c:pt>
                <c:pt idx="20">
                  <c:v>36.4</c:v>
                </c:pt>
                <c:pt idx="21">
                  <c:v>29.630000000000031</c:v>
                </c:pt>
                <c:pt idx="22">
                  <c:v>37.93</c:v>
                </c:pt>
                <c:pt idx="23">
                  <c:v>42</c:v>
                </c:pt>
              </c:numCache>
            </c:numRef>
          </c:val>
        </c:ser>
        <c:dLbls>
          <c:showVal val="1"/>
        </c:dLbls>
        <c:axId val="53696000"/>
        <c:axId val="53697920"/>
      </c:barChart>
      <c:catAx>
        <c:axId val="53696000"/>
        <c:scaling>
          <c:orientation val="minMax"/>
        </c:scaling>
        <c:axPos val="b"/>
        <c:title>
          <c:tx>
            <c:rich>
              <a:bodyPr/>
              <a:lstStyle/>
              <a:p>
                <a:pPr>
                  <a:defRPr sz="1600"/>
                </a:pPr>
                <a:r>
                  <a:rPr lang="en-US" sz="2000" dirty="0"/>
                  <a:t>Line</a:t>
                </a:r>
              </a:p>
            </c:rich>
          </c:tx>
          <c:layout/>
        </c:title>
        <c:numFmt formatCode="General" sourceLinked="0"/>
        <c:tickLblPos val="nextTo"/>
        <c:crossAx val="53697920"/>
        <c:crosses val="autoZero"/>
        <c:auto val="1"/>
        <c:lblAlgn val="ctr"/>
        <c:lblOffset val="100"/>
      </c:catAx>
      <c:valAx>
        <c:axId val="53697920"/>
        <c:scaling>
          <c:orientation val="minMax"/>
        </c:scaling>
        <c:axPos val="l"/>
        <c:majorGridlines/>
        <c:title>
          <c:tx>
            <c:rich>
              <a:bodyPr rot="-5400000" vert="horz"/>
              <a:lstStyle/>
              <a:p>
                <a:pPr>
                  <a:defRPr sz="1800"/>
                </a:pPr>
                <a:r>
                  <a:rPr lang="en-US" sz="1800" dirty="0"/>
                  <a:t>Minutes </a:t>
                </a:r>
              </a:p>
            </c:rich>
          </c:tx>
          <c:layout/>
        </c:title>
        <c:numFmt formatCode="0.0" sourceLinked="1"/>
        <c:minorTickMark val="in"/>
        <c:tickLblPos val="nextTo"/>
        <c:crossAx val="53696000"/>
        <c:crosses val="autoZero"/>
        <c:crossBetween val="between"/>
      </c:valAx>
    </c:plotArea>
    <c:plotVisOnly val="1"/>
    <c:dispBlanksAs val="gap"/>
  </c:chart>
  <c:externalData r:id="rId1"/>
</c:chartSpace>
</file>

<file path=ppt/drawings/drawing1.xml><?xml version="1.0" encoding="utf-8"?>
<c:userShapes xmlns:c="http://schemas.openxmlformats.org/drawingml/2006/chart">
  <cdr:relSizeAnchor xmlns:cdr="http://schemas.openxmlformats.org/drawingml/2006/chartDrawing">
    <cdr:from>
      <cdr:x>0.62626</cdr:x>
      <cdr:y>0.70597</cdr:y>
    </cdr:from>
    <cdr:to>
      <cdr:x>0.78339</cdr:x>
      <cdr:y>0.75038</cdr:y>
    </cdr:to>
    <cdr:sp macro="" textlink="">
      <cdr:nvSpPr>
        <cdr:cNvPr id="2" name="TextBox 1"/>
        <cdr:cNvSpPr txBox="1"/>
      </cdr:nvSpPr>
      <cdr:spPr>
        <a:xfrm xmlns:a="http://schemas.openxmlformats.org/drawingml/2006/main">
          <a:off x="5314951" y="4391026"/>
          <a:ext cx="1333500" cy="2762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1100"/>
            <a:t>Mex 142</a:t>
          </a:r>
        </a:p>
      </cdr:txBody>
    </cdr:sp>
  </cdr:relSizeAnchor>
  <cdr:relSizeAnchor xmlns:cdr="http://schemas.openxmlformats.org/drawingml/2006/chartDrawing">
    <cdr:from>
      <cdr:x>0.68238</cdr:x>
      <cdr:y>0.32619</cdr:y>
    </cdr:from>
    <cdr:to>
      <cdr:x>0.789</cdr:x>
      <cdr:y>0.7121</cdr:y>
    </cdr:to>
    <cdr:sp macro="" textlink="">
      <cdr:nvSpPr>
        <cdr:cNvPr id="4" name="Straight Arrow Connector 3"/>
        <cdr:cNvSpPr/>
      </cdr:nvSpPr>
      <cdr:spPr>
        <a:xfrm xmlns:a="http://schemas.openxmlformats.org/drawingml/2006/main" rot="5400000" flipH="1" flipV="1">
          <a:off x="5791200" y="2028826"/>
          <a:ext cx="904876" cy="2400301"/>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0.13131</cdr:x>
      <cdr:y>0.24043</cdr:y>
    </cdr:from>
    <cdr:to>
      <cdr:x>0.32435</cdr:x>
      <cdr:y>0.27718</cdr:y>
    </cdr:to>
    <cdr:sp macro="" textlink="">
      <cdr:nvSpPr>
        <cdr:cNvPr id="5" name="TextBox 4"/>
        <cdr:cNvSpPr txBox="1"/>
      </cdr:nvSpPr>
      <cdr:spPr>
        <a:xfrm xmlns:a="http://schemas.openxmlformats.org/drawingml/2006/main">
          <a:off x="1114426" y="1495426"/>
          <a:ext cx="1638300" cy="2286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1100"/>
            <a:t>BCB 11-132</a:t>
          </a:r>
        </a:p>
      </cdr:txBody>
    </cdr:sp>
  </cdr:relSizeAnchor>
  <cdr:relSizeAnchor xmlns:cdr="http://schemas.openxmlformats.org/drawingml/2006/chartDrawing">
    <cdr:from>
      <cdr:x>0.2211</cdr:x>
      <cdr:y>0.26187</cdr:y>
    </cdr:from>
    <cdr:to>
      <cdr:x>0.52301</cdr:x>
      <cdr:y>0.26646</cdr:y>
    </cdr:to>
    <cdr:sp macro="" textlink="">
      <cdr:nvSpPr>
        <cdr:cNvPr id="7" name="Straight Arrow Connector 6"/>
        <cdr:cNvSpPr/>
      </cdr:nvSpPr>
      <cdr:spPr>
        <a:xfrm xmlns:a="http://schemas.openxmlformats.org/drawingml/2006/main">
          <a:off x="1876426" y="1628776"/>
          <a:ext cx="2562225" cy="28575"/>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A547E2-6A70-4E8F-9846-64EB3CABEF39}" type="datetimeFigureOut">
              <a:rPr lang="en-US" smtClean="0"/>
              <a:pPr/>
              <a:t>10/27/2018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B22AA3-FB42-489B-9224-715DFF077229}" type="slidenum">
              <a:rPr lang="en-US" smtClean="0"/>
              <a:pPr/>
              <a:t>‹#›</a:t>
            </a:fld>
            <a:endParaRPr lang="en-US"/>
          </a:p>
        </p:txBody>
      </p:sp>
    </p:spTree>
    <p:extLst>
      <p:ext uri="{BB962C8B-B14F-4D97-AF65-F5344CB8AC3E}">
        <p14:creationId xmlns="" xmlns:p14="http://schemas.microsoft.com/office/powerpoint/2010/main" val="876111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1.png"/><Relationship Id="rId16"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jpeg"/><Relationship Id="rId4" Type="http://schemas.openxmlformats.org/officeDocument/2006/relationships/image" Target="../media/image3.gif"/><Relationship Id="rId9" Type="http://schemas.openxmlformats.org/officeDocument/2006/relationships/image" Target="../media/image8.jpeg"/><Relationship Id="rId14" Type="http://schemas.openxmlformats.org/officeDocument/2006/relationships/image" Target="../media/image1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A2CDAD-F573-44DB-B243-085140AD1912}" type="datetime1">
              <a:rPr lang="en-US" smtClean="0">
                <a:solidFill>
                  <a:prstClr val="black">
                    <a:tint val="75000"/>
                  </a:prstClr>
                </a:solidFill>
              </a:rPr>
              <a:pPr/>
              <a:t>10/27/2018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F3EDCE-8713-5549-AD14-6F85A1AFCD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016377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42F21B-DD95-4AF5-A38A-F06908937B5B}" type="datetime1">
              <a:rPr lang="en-US" smtClean="0">
                <a:solidFill>
                  <a:prstClr val="black">
                    <a:tint val="75000"/>
                  </a:prstClr>
                </a:solidFill>
              </a:rPr>
              <a:pPr/>
              <a:t>10/27/2018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F3EDCE-8713-5549-AD14-6F85A1AFCD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7313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52278E-0CA9-4CE3-959D-FE3753418DCE}" type="datetime1">
              <a:rPr lang="en-US" smtClean="0">
                <a:solidFill>
                  <a:prstClr val="black">
                    <a:tint val="75000"/>
                  </a:prstClr>
                </a:solidFill>
              </a:rPr>
              <a:pPr/>
              <a:t>10/27/2018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F3EDCE-8713-5549-AD14-6F85A1AFCD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036124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1_Section Header">
    <p:spTree>
      <p:nvGrpSpPr>
        <p:cNvPr id="1" name=""/>
        <p:cNvGrpSpPr/>
        <p:nvPr/>
      </p:nvGrpSpPr>
      <p:grpSpPr>
        <a:xfrm>
          <a:off x="0" y="0"/>
          <a:ext cx="0" cy="0"/>
          <a:chOff x="0" y="0"/>
          <a:chExt cx="0" cy="0"/>
        </a:xfrm>
      </p:grpSpPr>
      <p:sp>
        <p:nvSpPr>
          <p:cNvPr id="15" name="Shape 15"/>
          <p:cNvSpPr/>
          <p:nvPr/>
        </p:nvSpPr>
        <p:spPr>
          <a:xfrm>
            <a:off x="0" y="4493"/>
            <a:ext cx="9144000" cy="2305880"/>
          </a:xfrm>
          <a:prstGeom prst="rect">
            <a:avLst/>
          </a:prstGeom>
          <a:solidFill/>
          <a:ln w="12700">
            <a:solidFill/>
            <a:miter/>
          </a:ln>
        </p:spPr>
        <p:txBody>
          <a:bodyPr lIns="0" tIns="0" rIns="0" bIns="0" anchor="ctr"/>
          <a:lstStyle/>
          <a:p>
            <a:pPr algn="ctr" defTabSz="457200">
              <a:defRPr>
                <a:solidFill>
                  <a:srgbClr val="FFFFFF"/>
                </a:solidFill>
              </a:defRPr>
            </a:pPr>
            <a:endParaRPr>
              <a:solidFill>
                <a:srgbClr val="FFFFFF"/>
              </a:solidFill>
            </a:endParaRPr>
          </a:p>
        </p:txBody>
      </p:sp>
      <p:sp>
        <p:nvSpPr>
          <p:cNvPr id="16" name="Shape 16"/>
          <p:cNvSpPr/>
          <p:nvPr/>
        </p:nvSpPr>
        <p:spPr>
          <a:xfrm>
            <a:off x="304800" y="450922"/>
            <a:ext cx="8534400" cy="163121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defTabSz="457200"/>
            <a:r>
              <a:rPr sz="5000" b="1" dirty="0">
                <a:solidFill>
                  <a:srgbClr val="FFFFFF"/>
                </a:solidFill>
                <a:effectLst>
                  <a:outerShdw blurRad="38100" dist="38100" dir="2700000" rotWithShape="0">
                    <a:srgbClr val="000000">
                      <a:alpha val="43137"/>
                    </a:srgbClr>
                  </a:outerShdw>
                </a:effectLst>
                <a:ea typeface="Cambria"/>
                <a:cs typeface="Cambria"/>
                <a:sym typeface="Cambria"/>
              </a:rPr>
              <a:t>Demand-Led Plant Breeding</a:t>
            </a:r>
            <a:br>
              <a:rPr sz="5000" b="1" dirty="0">
                <a:solidFill>
                  <a:srgbClr val="FFFFFF"/>
                </a:solidFill>
                <a:effectLst>
                  <a:outerShdw blurRad="38100" dist="38100" dir="2700000" rotWithShape="0">
                    <a:srgbClr val="000000">
                      <a:alpha val="43137"/>
                    </a:srgbClr>
                  </a:outerShdw>
                </a:effectLst>
                <a:ea typeface="Cambria"/>
                <a:cs typeface="Cambria"/>
                <a:sym typeface="Cambria"/>
              </a:rPr>
            </a:br>
            <a:r>
              <a:rPr sz="5000" b="1" dirty="0">
                <a:solidFill>
                  <a:srgbClr val="FFFFFF"/>
                </a:solidFill>
                <a:effectLst>
                  <a:outerShdw blurRad="38100" dist="38100" dir="2700000" rotWithShape="0">
                    <a:srgbClr val="000000">
                      <a:alpha val="43137"/>
                    </a:srgbClr>
                  </a:outerShdw>
                </a:effectLst>
                <a:ea typeface="Cambria"/>
                <a:cs typeface="Cambria"/>
                <a:sym typeface="Cambria"/>
              </a:rPr>
              <a:t>Training Manual</a:t>
            </a:r>
          </a:p>
        </p:txBody>
      </p:sp>
      <p:grpSp>
        <p:nvGrpSpPr>
          <p:cNvPr id="4" name="Group 3"/>
          <p:cNvGrpSpPr/>
          <p:nvPr userDrawn="1"/>
        </p:nvGrpSpPr>
        <p:grpSpPr>
          <a:xfrm>
            <a:off x="74585" y="4575696"/>
            <a:ext cx="8984055" cy="2193337"/>
            <a:chOff x="74585" y="4575696"/>
            <a:chExt cx="8984055" cy="2193337"/>
          </a:xfrm>
        </p:grpSpPr>
        <p:pic>
          <p:nvPicPr>
            <p:cNvPr id="17" name="image1.png"/>
            <p:cNvPicPr/>
            <p:nvPr/>
          </p:nvPicPr>
          <p:blipFill>
            <a:blip r:embed="rId2" cstate="print">
              <a:extLst>
                <a:ext uri="{28A0092B-C50C-407E-A947-70E740481C1C}">
                  <a14:useLocalDpi xmlns="" xmlns:a14="http://schemas.microsoft.com/office/drawing/2010/main"/>
                </a:ext>
              </a:extLst>
            </a:blip>
            <a:stretch>
              <a:fillRect/>
            </a:stretch>
          </p:blipFill>
          <p:spPr>
            <a:xfrm>
              <a:off x="74585" y="4713865"/>
              <a:ext cx="554265" cy="747537"/>
            </a:xfrm>
            <a:prstGeom prst="rect">
              <a:avLst/>
            </a:prstGeom>
            <a:ln w="12700" cap="flat">
              <a:noFill/>
              <a:miter lim="400000"/>
            </a:ln>
            <a:effectLst/>
          </p:spPr>
        </p:pic>
        <p:pic>
          <p:nvPicPr>
            <p:cNvPr id="18" name="image2.png"/>
            <p:cNvPicPr/>
            <p:nvPr/>
          </p:nvPicPr>
          <p:blipFill>
            <a:blip r:embed="rId3">
              <a:extLst/>
            </a:blip>
            <a:stretch>
              <a:fillRect/>
            </a:stretch>
          </p:blipFill>
          <p:spPr>
            <a:xfrm>
              <a:off x="5902728" y="4855785"/>
              <a:ext cx="1446182" cy="543136"/>
            </a:xfrm>
            <a:prstGeom prst="rect">
              <a:avLst/>
            </a:prstGeom>
            <a:ln w="12700" cap="flat">
              <a:noFill/>
              <a:miter lim="400000"/>
            </a:ln>
            <a:effectLst/>
          </p:spPr>
        </p:pic>
        <p:pic>
          <p:nvPicPr>
            <p:cNvPr id="19" name="image3.gif" descr="Syngenta Foundation for Sustainable Agriculture - Homepage"/>
            <p:cNvPicPr/>
            <p:nvPr/>
          </p:nvPicPr>
          <p:blipFill>
            <a:blip r:embed="rId4">
              <a:extLst/>
            </a:blip>
            <a:stretch>
              <a:fillRect/>
            </a:stretch>
          </p:blipFill>
          <p:spPr>
            <a:xfrm>
              <a:off x="74585" y="5930696"/>
              <a:ext cx="1542114" cy="475244"/>
            </a:xfrm>
            <a:prstGeom prst="rect">
              <a:avLst/>
            </a:prstGeom>
            <a:ln w="12700" cap="flat">
              <a:noFill/>
              <a:miter lim="400000"/>
            </a:ln>
            <a:effectLst/>
          </p:spPr>
        </p:pic>
        <p:pic>
          <p:nvPicPr>
            <p:cNvPr id="20" name="image4.png"/>
            <p:cNvPicPr/>
            <p:nvPr/>
          </p:nvPicPr>
          <p:blipFill>
            <a:blip r:embed="rId5" cstate="print">
              <a:extLst>
                <a:ext uri="{28A0092B-C50C-407E-A947-70E740481C1C}">
                  <a14:useLocalDpi xmlns="" xmlns:a14="http://schemas.microsoft.com/office/drawing/2010/main"/>
                </a:ext>
              </a:extLst>
            </a:blip>
            <a:srcRect/>
            <a:stretch>
              <a:fillRect/>
            </a:stretch>
          </p:blipFill>
          <p:spPr>
            <a:xfrm>
              <a:off x="788439" y="4775126"/>
              <a:ext cx="620019" cy="678920"/>
            </a:xfrm>
            <a:prstGeom prst="rect">
              <a:avLst/>
            </a:prstGeom>
            <a:ln w="12700" cap="flat">
              <a:noFill/>
              <a:miter lim="400000"/>
            </a:ln>
            <a:effectLst/>
          </p:spPr>
        </p:pic>
        <p:pic>
          <p:nvPicPr>
            <p:cNvPr id="21" name="image5.jpg"/>
            <p:cNvPicPr>
              <a:picLocks noChangeAspect="1"/>
            </p:cNvPicPr>
            <p:nvPr/>
          </p:nvPicPr>
          <p:blipFill>
            <a:blip r:embed="rId6">
              <a:extLst/>
            </a:blip>
            <a:stretch>
              <a:fillRect/>
            </a:stretch>
          </p:blipFill>
          <p:spPr>
            <a:xfrm>
              <a:off x="1510531" y="4575696"/>
              <a:ext cx="780126" cy="917795"/>
            </a:xfrm>
            <a:prstGeom prst="rect">
              <a:avLst/>
            </a:prstGeom>
            <a:ln w="12700" cap="flat">
              <a:noFill/>
              <a:miter lim="400000"/>
            </a:ln>
            <a:effectLst/>
          </p:spPr>
        </p:pic>
        <p:pic>
          <p:nvPicPr>
            <p:cNvPr id="22" name="image6.jpg"/>
            <p:cNvPicPr>
              <a:picLocks noChangeAspect="1"/>
            </p:cNvPicPr>
            <p:nvPr/>
          </p:nvPicPr>
          <p:blipFill>
            <a:blip r:embed="rId7" cstate="print">
              <a:extLst>
                <a:ext uri="{28A0092B-C50C-407E-A947-70E740481C1C}">
                  <a14:useLocalDpi xmlns="" xmlns:a14="http://schemas.microsoft.com/office/drawing/2010/main"/>
                </a:ext>
              </a:extLst>
            </a:blip>
            <a:stretch>
              <a:fillRect/>
            </a:stretch>
          </p:blipFill>
          <p:spPr>
            <a:xfrm>
              <a:off x="6887870" y="5636659"/>
              <a:ext cx="816466" cy="967763"/>
            </a:xfrm>
            <a:prstGeom prst="rect">
              <a:avLst/>
            </a:prstGeom>
            <a:ln w="12700" cap="flat">
              <a:noFill/>
              <a:miter lim="400000"/>
            </a:ln>
            <a:effectLst/>
          </p:spPr>
        </p:pic>
        <p:pic>
          <p:nvPicPr>
            <p:cNvPr id="23" name="image7.jpg"/>
            <p:cNvPicPr/>
            <p:nvPr/>
          </p:nvPicPr>
          <p:blipFill>
            <a:blip r:embed="rId8">
              <a:extLst/>
            </a:blip>
            <a:stretch>
              <a:fillRect/>
            </a:stretch>
          </p:blipFill>
          <p:spPr>
            <a:xfrm>
              <a:off x="2372045" y="4713865"/>
              <a:ext cx="680126" cy="740248"/>
            </a:xfrm>
            <a:prstGeom prst="rect">
              <a:avLst/>
            </a:prstGeom>
            <a:ln w="12700" cap="flat">
              <a:noFill/>
              <a:miter lim="400000"/>
            </a:ln>
            <a:effectLst/>
          </p:spPr>
        </p:pic>
        <p:pic>
          <p:nvPicPr>
            <p:cNvPr id="24" name="image8.jpg"/>
            <p:cNvPicPr/>
            <p:nvPr/>
          </p:nvPicPr>
          <p:blipFill>
            <a:blip r:embed="rId9" cstate="print">
              <a:extLst>
                <a:ext uri="{28A0092B-C50C-407E-A947-70E740481C1C}">
                  <a14:useLocalDpi xmlns="" xmlns:a14="http://schemas.microsoft.com/office/drawing/2010/main"/>
                </a:ext>
              </a:extLst>
            </a:blip>
            <a:srcRect/>
            <a:stretch>
              <a:fillRect/>
            </a:stretch>
          </p:blipFill>
          <p:spPr>
            <a:xfrm>
              <a:off x="3052171" y="4741193"/>
              <a:ext cx="1720322" cy="746812"/>
            </a:xfrm>
            <a:prstGeom prst="rect">
              <a:avLst/>
            </a:prstGeom>
            <a:ln w="12700" cap="flat">
              <a:noFill/>
              <a:miter lim="400000"/>
            </a:ln>
            <a:effectLst/>
          </p:spPr>
        </p:pic>
        <p:pic>
          <p:nvPicPr>
            <p:cNvPr id="25" name="image9.jpg"/>
            <p:cNvPicPr/>
            <p:nvPr/>
          </p:nvPicPr>
          <p:blipFill>
            <a:blip r:embed="rId10" cstate="print">
              <a:extLst>
                <a:ext uri="{28A0092B-C50C-407E-A947-70E740481C1C}">
                  <a14:useLocalDpi xmlns="" xmlns:a14="http://schemas.microsoft.com/office/drawing/2010/main"/>
                </a:ext>
              </a:extLst>
            </a:blip>
            <a:stretch>
              <a:fillRect/>
            </a:stretch>
          </p:blipFill>
          <p:spPr>
            <a:xfrm>
              <a:off x="7362462" y="4775126"/>
              <a:ext cx="1696178" cy="652264"/>
            </a:xfrm>
            <a:prstGeom prst="rect">
              <a:avLst/>
            </a:prstGeom>
            <a:ln w="12700" cap="flat">
              <a:noFill/>
              <a:miter lim="400000"/>
            </a:ln>
            <a:effectLst/>
          </p:spPr>
        </p:pic>
        <p:pic>
          <p:nvPicPr>
            <p:cNvPr id="26" name="image10.png"/>
            <p:cNvPicPr/>
            <p:nvPr/>
          </p:nvPicPr>
          <p:blipFill>
            <a:blip r:embed="rId11" cstate="print">
              <a:extLst>
                <a:ext uri="{28A0092B-C50C-407E-A947-70E740481C1C}">
                  <a14:useLocalDpi xmlns="" xmlns:a14="http://schemas.microsoft.com/office/drawing/2010/main"/>
                </a:ext>
              </a:extLst>
            </a:blip>
            <a:stretch>
              <a:fillRect/>
            </a:stretch>
          </p:blipFill>
          <p:spPr>
            <a:xfrm>
              <a:off x="7771896" y="5930414"/>
              <a:ext cx="1235636" cy="592925"/>
            </a:xfrm>
            <a:prstGeom prst="rect">
              <a:avLst/>
            </a:prstGeom>
            <a:ln w="12700" cap="flat">
              <a:noFill/>
              <a:miter lim="400000"/>
            </a:ln>
            <a:effectLst/>
          </p:spPr>
        </p:pic>
        <p:pic>
          <p:nvPicPr>
            <p:cNvPr id="27" name="image11.jpg"/>
            <p:cNvPicPr>
              <a:picLocks noChangeAspect="1"/>
            </p:cNvPicPr>
            <p:nvPr/>
          </p:nvPicPr>
          <p:blipFill>
            <a:blip r:embed="rId12" cstate="print">
              <a:extLst>
                <a:ext uri="{28A0092B-C50C-407E-A947-70E740481C1C}">
                  <a14:useLocalDpi xmlns="" xmlns:a14="http://schemas.microsoft.com/office/drawing/2010/main"/>
                </a:ext>
              </a:extLst>
            </a:blip>
            <a:stretch>
              <a:fillRect/>
            </a:stretch>
          </p:blipFill>
          <p:spPr>
            <a:xfrm>
              <a:off x="4458329" y="5749530"/>
              <a:ext cx="902886" cy="865265"/>
            </a:xfrm>
            <a:prstGeom prst="rect">
              <a:avLst/>
            </a:prstGeom>
            <a:ln w="12700" cap="flat">
              <a:noFill/>
              <a:miter lim="400000"/>
            </a:ln>
            <a:effectLst/>
          </p:spPr>
        </p:pic>
        <p:pic>
          <p:nvPicPr>
            <p:cNvPr id="28" name="image12.jpg"/>
            <p:cNvPicPr/>
            <p:nvPr/>
          </p:nvPicPr>
          <p:blipFill>
            <a:blip r:embed="rId13" cstate="print">
              <a:extLst>
                <a:ext uri="{28A0092B-C50C-407E-A947-70E740481C1C}">
                  <a14:useLocalDpi xmlns="" xmlns:a14="http://schemas.microsoft.com/office/drawing/2010/main"/>
                </a:ext>
              </a:extLst>
            </a:blip>
            <a:stretch>
              <a:fillRect/>
            </a:stretch>
          </p:blipFill>
          <p:spPr>
            <a:xfrm>
              <a:off x="2721061" y="5713115"/>
              <a:ext cx="1579867" cy="901680"/>
            </a:xfrm>
            <a:prstGeom prst="rect">
              <a:avLst/>
            </a:prstGeom>
            <a:ln w="12700" cap="flat">
              <a:noFill/>
              <a:miter lim="400000"/>
            </a:ln>
            <a:effectLst/>
          </p:spPr>
        </p:pic>
        <p:pic>
          <p:nvPicPr>
            <p:cNvPr id="29" name="image13.jpg"/>
            <p:cNvPicPr/>
            <p:nvPr/>
          </p:nvPicPr>
          <p:blipFill>
            <a:blip r:embed="rId14" cstate="print">
              <a:extLst>
                <a:ext uri="{28A0092B-C50C-407E-A947-70E740481C1C}">
                  <a14:useLocalDpi xmlns="" xmlns:a14="http://schemas.microsoft.com/office/drawing/2010/main"/>
                </a:ext>
              </a:extLst>
            </a:blip>
            <a:stretch>
              <a:fillRect/>
            </a:stretch>
          </p:blipFill>
          <p:spPr>
            <a:xfrm>
              <a:off x="1628885" y="5722510"/>
              <a:ext cx="1046521" cy="1046523"/>
            </a:xfrm>
            <a:prstGeom prst="rect">
              <a:avLst/>
            </a:prstGeom>
            <a:ln w="12700" cap="flat">
              <a:noFill/>
              <a:miter lim="400000"/>
            </a:ln>
            <a:effectLst/>
          </p:spPr>
        </p:pic>
        <p:pic>
          <p:nvPicPr>
            <p:cNvPr id="30" name="ruforum.jpg"/>
            <p:cNvPicPr/>
            <p:nvPr/>
          </p:nvPicPr>
          <p:blipFill>
            <a:blip r:embed="rId15" cstate="print">
              <a:extLst>
                <a:ext uri="{28A0092B-C50C-407E-A947-70E740481C1C}">
                  <a14:useLocalDpi xmlns="" xmlns:a14="http://schemas.microsoft.com/office/drawing/2010/main"/>
                </a:ext>
              </a:extLst>
            </a:blip>
            <a:srcRect/>
            <a:stretch>
              <a:fillRect/>
            </a:stretch>
          </p:blipFill>
          <p:spPr>
            <a:xfrm>
              <a:off x="5374727" y="5874221"/>
              <a:ext cx="1540167" cy="612756"/>
            </a:xfrm>
            <a:prstGeom prst="rect">
              <a:avLst/>
            </a:prstGeom>
            <a:ln w="12700" cap="flat">
              <a:noFill/>
              <a:miter lim="400000"/>
            </a:ln>
            <a:effectLst/>
          </p:spPr>
        </p:pic>
      </p:grpSp>
      <p:pic>
        <p:nvPicPr>
          <p:cNvPr id="3" name="Picture 2" descr="506b05695aebfmakerere-university.jpg"/>
          <p:cNvPicPr>
            <a:picLocks noChangeAspect="1"/>
          </p:cNvPicPr>
          <p:nvPr userDrawn="1"/>
        </p:nvPicPr>
        <p:blipFill>
          <a:blip r:embed="rId16">
            <a:extLst>
              <a:ext uri="{28A0092B-C50C-407E-A947-70E740481C1C}">
                <a14:useLocalDpi xmlns="" xmlns:a14="http://schemas.microsoft.com/office/drawing/2010/main"/>
              </a:ext>
            </a:extLst>
          </a:blip>
          <a:stretch>
            <a:fillRect/>
          </a:stretch>
        </p:blipFill>
        <p:spPr>
          <a:xfrm>
            <a:off x="4789301" y="4534777"/>
            <a:ext cx="1093097" cy="953282"/>
          </a:xfrm>
          <a:prstGeom prst="rect">
            <a:avLst/>
          </a:prstGeom>
        </p:spPr>
      </p:pic>
    </p:spTree>
    <p:extLst>
      <p:ext uri="{BB962C8B-B14F-4D97-AF65-F5344CB8AC3E}">
        <p14:creationId xmlns="" xmlns:p14="http://schemas.microsoft.com/office/powerpoint/2010/main" val="134997907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71475" y="88900"/>
            <a:ext cx="8455025" cy="8128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371475" y="1211263"/>
            <a:ext cx="8480425" cy="4779962"/>
          </a:xfrm>
        </p:spPr>
        <p:txBody>
          <a:bodyPr/>
          <a:lstStyle/>
          <a:p>
            <a:endParaRPr lang="en-GB"/>
          </a:p>
        </p:txBody>
      </p:sp>
      <p:sp>
        <p:nvSpPr>
          <p:cNvPr id="4" name="Footer Placeholder 3"/>
          <p:cNvSpPr>
            <a:spLocks noGrp="1"/>
          </p:cNvSpPr>
          <p:nvPr>
            <p:ph type="ftr" sz="quarter" idx="10"/>
          </p:nvPr>
        </p:nvSpPr>
        <p:spPr>
          <a:xfrm>
            <a:off x="817563" y="6481763"/>
            <a:ext cx="5753100" cy="376237"/>
          </a:xfrm>
        </p:spPr>
        <p:txBody>
          <a:bodyPr/>
          <a:lstStyle>
            <a:lvl1pPr>
              <a:defRPr/>
            </a:lvl1pPr>
          </a:lstStyle>
          <a:p>
            <a:endParaRPr lang="en-GB">
              <a:solidFill>
                <a:prstClr val="black">
                  <a:tint val="75000"/>
                </a:prstClr>
              </a:solidFill>
            </a:endParaRPr>
          </a:p>
        </p:txBody>
      </p:sp>
    </p:spTree>
    <p:extLst>
      <p:ext uri="{BB962C8B-B14F-4D97-AF65-F5344CB8AC3E}">
        <p14:creationId xmlns="" xmlns:p14="http://schemas.microsoft.com/office/powerpoint/2010/main" val="1948559210"/>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2" name="Footer Placeholder 4"/>
          <p:cNvSpPr txBox="1">
            <a:spLocks/>
          </p:cNvSpPr>
          <p:nvPr userDrawn="1"/>
        </p:nvSpPr>
        <p:spPr>
          <a:xfrm>
            <a:off x="2136775" y="6234113"/>
            <a:ext cx="1665288" cy="369887"/>
          </a:xfrm>
          <a:prstGeom prst="rect">
            <a:avLst/>
          </a:prstGeom>
        </p:spPr>
        <p:txBody>
          <a:bodyPr anchor="ctr"/>
          <a:lstStyle>
            <a:defPPr>
              <a:defRPr lang="en-US"/>
            </a:defPPr>
            <a:lvl1pPr algn="ctr" defTabSz="457200" rtl="0" fontAlgn="base">
              <a:spcBef>
                <a:spcPct val="0"/>
              </a:spcBef>
              <a:spcAft>
                <a:spcPct val="0"/>
              </a:spcAft>
              <a:defRPr sz="1200" kern="1200">
                <a:solidFill>
                  <a:schemeClr val="tx1">
                    <a:tint val="75000"/>
                  </a:schemeClr>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a:defRPr/>
            </a:pPr>
            <a:endParaRPr lang="en-US" sz="900" dirty="0">
              <a:solidFill>
                <a:schemeClr val="tx2"/>
              </a:solidFill>
            </a:endParaRPr>
          </a:p>
        </p:txBody>
      </p:sp>
    </p:spTree>
    <p:extLst>
      <p:ext uri="{BB962C8B-B14F-4D97-AF65-F5344CB8AC3E}">
        <p14:creationId xmlns="" xmlns:p14="http://schemas.microsoft.com/office/powerpoint/2010/main" val="2334163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D8531C-2BC9-4F06-9E20-8EE2356520F5}" type="datetime1">
              <a:rPr lang="en-US" smtClean="0">
                <a:solidFill>
                  <a:prstClr val="black">
                    <a:tint val="75000"/>
                  </a:prstClr>
                </a:solidFill>
              </a:rPr>
              <a:pPr/>
              <a:t>10/27/2018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F3EDCE-8713-5549-AD14-6F85A1AFCD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019114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B38138-2BEC-428A-B553-AF8857A46922}" type="datetime1">
              <a:rPr lang="en-US" smtClean="0">
                <a:solidFill>
                  <a:prstClr val="black">
                    <a:tint val="75000"/>
                  </a:prstClr>
                </a:solidFill>
              </a:rPr>
              <a:pPr/>
              <a:t>10/27/2018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F3EDCE-8713-5549-AD14-6F85A1AFCD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132966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B87FE3-928A-4C7C-A401-2990CD7E0035}" type="datetime1">
              <a:rPr lang="en-US" smtClean="0">
                <a:solidFill>
                  <a:prstClr val="black">
                    <a:tint val="75000"/>
                  </a:prstClr>
                </a:solidFill>
              </a:rPr>
              <a:pPr/>
              <a:t>10/27/2018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F3EDCE-8713-5549-AD14-6F85A1AFCD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06881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ACFF2F-7037-49F2-8FF3-F420AA0F4621}" type="datetime1">
              <a:rPr lang="en-US" smtClean="0">
                <a:solidFill>
                  <a:prstClr val="black">
                    <a:tint val="75000"/>
                  </a:prstClr>
                </a:solidFill>
              </a:rPr>
              <a:pPr/>
              <a:t>10/27/2018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F3EDCE-8713-5549-AD14-6F85A1AFCD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5154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A9D1D4-67E8-4E30-BEA1-18B58AD19EC2}" type="datetime1">
              <a:rPr lang="en-US" smtClean="0">
                <a:solidFill>
                  <a:prstClr val="black">
                    <a:tint val="75000"/>
                  </a:prstClr>
                </a:solidFill>
              </a:rPr>
              <a:pPr/>
              <a:t>10/27/2018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F3EDCE-8713-5549-AD14-6F85A1AFCD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698512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504F9-A353-43E3-BEAB-B1B580E82826}" type="datetime1">
              <a:rPr lang="en-US" smtClean="0">
                <a:solidFill>
                  <a:prstClr val="black">
                    <a:tint val="75000"/>
                  </a:prstClr>
                </a:solidFill>
              </a:rPr>
              <a:pPr/>
              <a:t>10/27/2018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F3EDCE-8713-5549-AD14-6F85A1AFCD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714691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7FE75B-9AD5-469E-AD79-6CE2C0B2E6BF}" type="datetime1">
              <a:rPr lang="en-US" smtClean="0">
                <a:solidFill>
                  <a:prstClr val="black">
                    <a:tint val="75000"/>
                  </a:prstClr>
                </a:solidFill>
              </a:rPr>
              <a:pPr/>
              <a:t>10/27/2018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F3EDCE-8713-5549-AD14-6F85A1AFCD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034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E88973-1B61-49F0-ADE5-47180EEB5121}" type="datetime1">
              <a:rPr lang="en-US" smtClean="0">
                <a:solidFill>
                  <a:prstClr val="black">
                    <a:tint val="75000"/>
                  </a:prstClr>
                </a:solidFill>
              </a:rPr>
              <a:pPr/>
              <a:t>10/27/2018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F3EDCE-8713-5549-AD14-6F85A1AFCD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985974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A73C68E-0964-4802-BB93-22ED28CF5B83}" type="datetime1">
              <a:rPr lang="en-US" smtClean="0">
                <a:solidFill>
                  <a:prstClr val="black">
                    <a:tint val="75000"/>
                  </a:prstClr>
                </a:solidFill>
              </a:rPr>
              <a:pPr defTabSz="457200"/>
              <a:t>10/27/2018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4F3EDCE-8713-5549-AD14-6F85A1AFCD62}"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 xmlns:p14="http://schemas.microsoft.com/office/powerpoint/2010/main" val="8319935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18" Type="http://schemas.openxmlformats.org/officeDocument/2006/relationships/image" Target="../media/image42.jpe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6.jpeg"/><Relationship Id="rId17" Type="http://schemas.openxmlformats.org/officeDocument/2006/relationships/image" Target="../media/image41.jpeg"/><Relationship Id="rId2" Type="http://schemas.openxmlformats.org/officeDocument/2006/relationships/image" Target="../media/image26.png"/><Relationship Id="rId16"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5" Type="http://schemas.openxmlformats.org/officeDocument/2006/relationships/image" Target="../media/image3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jpeg"/></Relationships>
</file>

<file path=ppt/slides/_rels/slide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s>
</file>

<file path=ppt/slides/_rels/slide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chart" Target="../charts/chart1.xml"/><Relationship Id="rId1" Type="http://schemas.openxmlformats.org/officeDocument/2006/relationships/slideLayout" Target="../slideLayouts/slideLayout14.xml"/><Relationship Id="rId6" Type="http://schemas.openxmlformats.org/officeDocument/2006/relationships/image" Target="../media/image27.jpeg"/><Relationship Id="rId5" Type="http://schemas.openxmlformats.org/officeDocument/2006/relationships/image" Target="../media/image53.jpeg"/><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14.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s>
</file>

<file path=ppt/slides/_rels/slide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4.xml"/><Relationship Id="rId5" Type="http://schemas.openxmlformats.org/officeDocument/2006/relationships/image" Target="../media/image67.jpeg"/><Relationship Id="rId4" Type="http://schemas.openxmlformats.org/officeDocument/2006/relationships/image" Target="../media/image6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3828" y="3331074"/>
            <a:ext cx="8294678" cy="461665"/>
          </a:xfrm>
          <a:prstGeom prst="rect">
            <a:avLst/>
          </a:prstGeom>
          <a:noFill/>
        </p:spPr>
        <p:txBody>
          <a:bodyPr wrap="square" rtlCol="0">
            <a:spAutoFit/>
          </a:bodyPr>
          <a:lstStyle/>
          <a:p>
            <a:pPr algn="ctr"/>
            <a:r>
              <a:rPr lang="en-US" sz="2400" dirty="0" smtClean="0"/>
              <a:t> </a:t>
            </a:r>
            <a:endParaRPr lang="en-US" sz="2400" i="1" dirty="0"/>
          </a:p>
        </p:txBody>
      </p:sp>
      <p:sp>
        <p:nvSpPr>
          <p:cNvPr id="3" name="TextBox 2"/>
          <p:cNvSpPr txBox="1"/>
          <p:nvPr/>
        </p:nvSpPr>
        <p:spPr>
          <a:xfrm>
            <a:off x="356350" y="1274514"/>
            <a:ext cx="8333078" cy="1200329"/>
          </a:xfrm>
          <a:prstGeom prst="rect">
            <a:avLst/>
          </a:prstGeom>
          <a:solidFill>
            <a:schemeClr val="tx1"/>
          </a:solidFill>
        </p:spPr>
        <p:txBody>
          <a:bodyPr wrap="square" rtlCol="0">
            <a:spAutoFit/>
          </a:bodyPr>
          <a:lstStyle/>
          <a:p>
            <a:pPr algn="ctr"/>
            <a:r>
              <a:rPr lang="de-CH" sz="3600" b="1" dirty="0" err="1" smtClean="0">
                <a:solidFill>
                  <a:schemeClr val="bg1"/>
                </a:solidFill>
              </a:rPr>
              <a:t>Advances</a:t>
            </a:r>
            <a:r>
              <a:rPr lang="de-CH" sz="3600" b="1" dirty="0" smtClean="0">
                <a:solidFill>
                  <a:schemeClr val="bg1"/>
                </a:solidFill>
              </a:rPr>
              <a:t> in Market-</a:t>
            </a:r>
            <a:r>
              <a:rPr lang="de-CH" sz="3600" b="1" dirty="0" err="1" smtClean="0">
                <a:solidFill>
                  <a:schemeClr val="bg1"/>
                </a:solidFill>
              </a:rPr>
              <a:t>oriented</a:t>
            </a:r>
            <a:r>
              <a:rPr lang="de-CH" sz="3600" b="1" dirty="0" smtClean="0">
                <a:solidFill>
                  <a:schemeClr val="bg1"/>
                </a:solidFill>
              </a:rPr>
              <a:t> </a:t>
            </a:r>
            <a:r>
              <a:rPr lang="de-CH" sz="3600" b="1" dirty="0" err="1" smtClean="0">
                <a:solidFill>
                  <a:schemeClr val="bg1"/>
                </a:solidFill>
              </a:rPr>
              <a:t>Breeding</a:t>
            </a:r>
            <a:r>
              <a:rPr lang="de-CH" sz="3600" b="1" dirty="0" smtClean="0">
                <a:solidFill>
                  <a:schemeClr val="bg1"/>
                </a:solidFill>
              </a:rPr>
              <a:t> </a:t>
            </a:r>
            <a:r>
              <a:rPr lang="de-CH" sz="3600" b="1" dirty="0" err="1" smtClean="0">
                <a:solidFill>
                  <a:schemeClr val="bg1"/>
                </a:solidFill>
              </a:rPr>
              <a:t>Approaches</a:t>
            </a:r>
            <a:r>
              <a:rPr lang="de-CH" sz="3600" b="1" dirty="0" smtClean="0">
                <a:solidFill>
                  <a:schemeClr val="bg1"/>
                </a:solidFill>
              </a:rPr>
              <a:t> in Eastern </a:t>
            </a:r>
            <a:r>
              <a:rPr lang="de-CH" sz="3600" b="1" dirty="0" err="1" smtClean="0">
                <a:solidFill>
                  <a:schemeClr val="bg1"/>
                </a:solidFill>
              </a:rPr>
              <a:t>Africa</a:t>
            </a:r>
            <a:endParaRPr lang="de-CH" sz="3600" b="1" dirty="0" smtClean="0">
              <a:solidFill>
                <a:schemeClr val="bg1"/>
              </a:solidFill>
            </a:endParaRPr>
          </a:p>
        </p:txBody>
      </p:sp>
      <p:sp>
        <p:nvSpPr>
          <p:cNvPr id="4" name="TextBox 3"/>
          <p:cNvSpPr txBox="1"/>
          <p:nvPr/>
        </p:nvSpPr>
        <p:spPr>
          <a:xfrm>
            <a:off x="356350" y="2680971"/>
            <a:ext cx="7848896" cy="1015663"/>
          </a:xfrm>
          <a:prstGeom prst="rect">
            <a:avLst/>
          </a:prstGeom>
          <a:noFill/>
        </p:spPr>
        <p:txBody>
          <a:bodyPr wrap="square" rtlCol="0">
            <a:spAutoFit/>
          </a:bodyPr>
          <a:lstStyle/>
          <a:p>
            <a:pPr algn="ctr"/>
            <a:r>
              <a:rPr lang="de-CH" sz="2000" dirty="0" smtClean="0">
                <a:latin typeface="Arial" pitchFamily="34" charset="0"/>
                <a:cs typeface="Arial" pitchFamily="34" charset="0"/>
              </a:rPr>
              <a:t>Paul Kimani, </a:t>
            </a:r>
          </a:p>
          <a:p>
            <a:pPr algn="ctr"/>
            <a:r>
              <a:rPr lang="de-CH" sz="2000" dirty="0" smtClean="0">
                <a:latin typeface="Arial" pitchFamily="34" charset="0"/>
                <a:cs typeface="Arial" pitchFamily="34" charset="0"/>
              </a:rPr>
              <a:t>Dept. of Plant Science </a:t>
            </a:r>
            <a:r>
              <a:rPr lang="de-CH" sz="2000" dirty="0" err="1" smtClean="0">
                <a:latin typeface="Arial" pitchFamily="34" charset="0"/>
                <a:cs typeface="Arial" pitchFamily="34" charset="0"/>
              </a:rPr>
              <a:t>and</a:t>
            </a:r>
            <a:r>
              <a:rPr lang="de-CH" sz="2000" dirty="0" smtClean="0">
                <a:latin typeface="Arial" pitchFamily="34" charset="0"/>
                <a:cs typeface="Arial" pitchFamily="34" charset="0"/>
              </a:rPr>
              <a:t> </a:t>
            </a:r>
            <a:r>
              <a:rPr lang="de-CH" sz="2000" dirty="0" err="1" smtClean="0">
                <a:latin typeface="Arial" pitchFamily="34" charset="0"/>
                <a:cs typeface="Arial" pitchFamily="34" charset="0"/>
              </a:rPr>
              <a:t>Crop</a:t>
            </a:r>
            <a:r>
              <a:rPr lang="de-CH" sz="2000" dirty="0">
                <a:latin typeface="Arial" pitchFamily="34" charset="0"/>
                <a:cs typeface="Arial" pitchFamily="34" charset="0"/>
              </a:rPr>
              <a:t> </a:t>
            </a:r>
            <a:r>
              <a:rPr lang="de-CH" sz="2000" dirty="0" err="1" smtClean="0">
                <a:latin typeface="Arial" pitchFamily="34" charset="0"/>
                <a:cs typeface="Arial" pitchFamily="34" charset="0"/>
              </a:rPr>
              <a:t>Protection</a:t>
            </a:r>
            <a:endParaRPr lang="de-CH" sz="2000" dirty="0" smtClean="0">
              <a:latin typeface="Arial" pitchFamily="34" charset="0"/>
              <a:cs typeface="Arial" pitchFamily="34" charset="0"/>
            </a:endParaRPr>
          </a:p>
          <a:p>
            <a:pPr algn="ctr"/>
            <a:r>
              <a:rPr lang="de-CH" sz="2000" dirty="0" smtClean="0">
                <a:latin typeface="Arial" pitchFamily="34" charset="0"/>
                <a:cs typeface="Arial" pitchFamily="34" charset="0"/>
              </a:rPr>
              <a:t>University of Nairobi, </a:t>
            </a:r>
            <a:r>
              <a:rPr lang="de-CH" sz="2000" dirty="0" err="1" smtClean="0">
                <a:latin typeface="Arial" pitchFamily="34" charset="0"/>
                <a:cs typeface="Arial" pitchFamily="34" charset="0"/>
              </a:rPr>
              <a:t>Kenya</a:t>
            </a:r>
            <a:endParaRPr lang="de-CH" sz="2000" dirty="0" smtClean="0">
              <a:latin typeface="Arial" pitchFamily="34" charset="0"/>
              <a:cs typeface="Arial" pitchFamily="34" charset="0"/>
            </a:endParaRPr>
          </a:p>
        </p:txBody>
      </p:sp>
      <p:sp>
        <p:nvSpPr>
          <p:cNvPr id="5" name="Rectangle 4"/>
          <p:cNvSpPr/>
          <p:nvPr/>
        </p:nvSpPr>
        <p:spPr>
          <a:xfrm>
            <a:off x="1348862" y="5410986"/>
            <a:ext cx="1223412" cy="215444"/>
          </a:xfrm>
          <a:prstGeom prst="rect">
            <a:avLst/>
          </a:prstGeom>
        </p:spPr>
        <p:txBody>
          <a:bodyPr wrap="none">
            <a:spAutoFit/>
          </a:bodyPr>
          <a:lstStyle/>
          <a:p>
            <a:r>
              <a:rPr lang="en-US" sz="800" b="1" dirty="0" smtClean="0"/>
              <a:t>UNIVERSITY OF NAIROBI</a:t>
            </a:r>
            <a:endParaRPr lang="en-US" sz="800" b="1" dirty="0"/>
          </a:p>
        </p:txBody>
      </p:sp>
      <p:sp>
        <p:nvSpPr>
          <p:cNvPr id="6" name="TextBox 5"/>
          <p:cNvSpPr txBox="1"/>
          <p:nvPr/>
        </p:nvSpPr>
        <p:spPr>
          <a:xfrm>
            <a:off x="593828" y="3792739"/>
            <a:ext cx="8066163" cy="646331"/>
          </a:xfrm>
          <a:prstGeom prst="rect">
            <a:avLst/>
          </a:prstGeom>
          <a:noFill/>
        </p:spPr>
        <p:txBody>
          <a:bodyPr wrap="square" rtlCol="0">
            <a:spAutoFit/>
          </a:bodyPr>
          <a:lstStyle/>
          <a:p>
            <a:pPr algn="ctr"/>
            <a:r>
              <a:rPr lang="en-US" b="1" dirty="0" smtClean="0">
                <a:solidFill>
                  <a:srgbClr val="0033CC"/>
                </a:solidFill>
              </a:rPr>
              <a:t>DLB Phase Workshop</a:t>
            </a:r>
            <a:r>
              <a:rPr lang="en-US" b="1" dirty="0" smtClean="0">
                <a:solidFill>
                  <a:srgbClr val="0033CC"/>
                </a:solidFill>
              </a:rPr>
              <a:t>, </a:t>
            </a:r>
          </a:p>
          <a:p>
            <a:pPr algn="ctr"/>
            <a:r>
              <a:rPr lang="en-US" b="1" dirty="0" smtClean="0">
                <a:solidFill>
                  <a:srgbClr val="0033CC"/>
                </a:solidFill>
              </a:rPr>
              <a:t>Windsor, Nairobi</a:t>
            </a:r>
            <a:endParaRPr lang="en-US" b="1" dirty="0">
              <a:solidFill>
                <a:srgbClr val="0033CC"/>
              </a:solidFill>
            </a:endParaRPr>
          </a:p>
        </p:txBody>
      </p:sp>
    </p:spTree>
    <p:extLst>
      <p:ext uri="{BB962C8B-B14F-4D97-AF65-F5344CB8AC3E}">
        <p14:creationId xmlns="" xmlns:p14="http://schemas.microsoft.com/office/powerpoint/2010/main" val="838082580"/>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4512"/>
          </a:xfrm>
        </p:spPr>
        <p:txBody>
          <a:bodyPr>
            <a:normAutofit fontScale="90000"/>
          </a:bodyPr>
          <a:lstStyle/>
          <a:p>
            <a:r>
              <a:rPr lang="en-US" sz="3200" b="1" dirty="0" smtClean="0">
                <a:solidFill>
                  <a:srgbClr val="FF0000"/>
                </a:solidFill>
              </a:rPr>
              <a:t>Evidence from farmers fields</a:t>
            </a:r>
            <a:endParaRPr lang="en-US" sz="3200" b="1" dirty="0">
              <a:solidFill>
                <a:srgbClr val="FF0000"/>
              </a:solidFill>
            </a:endParaRPr>
          </a:p>
        </p:txBody>
      </p:sp>
      <p:graphicFrame>
        <p:nvGraphicFramePr>
          <p:cNvPr id="5" name="Content Placeholder 4"/>
          <p:cNvGraphicFramePr>
            <a:graphicFrameLocks noGrp="1"/>
          </p:cNvGraphicFramePr>
          <p:nvPr>
            <p:ph idx="1"/>
          </p:nvPr>
        </p:nvGraphicFramePr>
        <p:xfrm>
          <a:off x="457200" y="1094472"/>
          <a:ext cx="8229600" cy="5135880"/>
        </p:xfrm>
        <a:graphic>
          <a:graphicData uri="http://schemas.openxmlformats.org/drawingml/2006/table">
            <a:tbl>
              <a:tblPr firstRow="1" bandRow="1">
                <a:tableStyleId>{2A488322-F2BA-4B5B-9748-0D474271808F}</a:tableStyleId>
              </a:tblPr>
              <a:tblGrid>
                <a:gridCol w="2743200"/>
                <a:gridCol w="2743200"/>
                <a:gridCol w="2743200"/>
              </a:tblGrid>
              <a:tr h="370840">
                <a:tc>
                  <a:txBody>
                    <a:bodyPr/>
                    <a:lstStyle/>
                    <a:p>
                      <a:r>
                        <a:rPr lang="en-US" dirty="0" smtClean="0"/>
                        <a:t>Variety</a:t>
                      </a:r>
                      <a:endParaRPr lang="en-US" dirty="0">
                        <a:solidFill>
                          <a:srgbClr val="002060"/>
                        </a:solidFill>
                      </a:endParaRPr>
                    </a:p>
                  </a:txBody>
                  <a:tcPr/>
                </a:tc>
                <a:tc>
                  <a:txBody>
                    <a:bodyPr/>
                    <a:lstStyle/>
                    <a:p>
                      <a:r>
                        <a:rPr lang="en-US" dirty="0" smtClean="0"/>
                        <a:t>Range (kg ha-</a:t>
                      </a:r>
                      <a:r>
                        <a:rPr lang="en-US" baseline="30000" dirty="0" smtClean="0"/>
                        <a:t>1</a:t>
                      </a:r>
                      <a:r>
                        <a:rPr lang="en-US" dirty="0" smtClean="0"/>
                        <a:t>)</a:t>
                      </a:r>
                      <a:endParaRPr lang="en-US" dirty="0">
                        <a:solidFill>
                          <a:srgbClr val="002060"/>
                        </a:solidFill>
                      </a:endParaRPr>
                    </a:p>
                  </a:txBody>
                  <a:tcPr/>
                </a:tc>
                <a:tc>
                  <a:txBody>
                    <a:bodyPr/>
                    <a:lstStyle/>
                    <a:p>
                      <a:r>
                        <a:rPr lang="en-US" dirty="0" smtClean="0"/>
                        <a:t>Mean (kg ha-</a:t>
                      </a:r>
                      <a:r>
                        <a:rPr lang="en-US" baseline="30000" dirty="0" smtClean="0"/>
                        <a:t>1</a:t>
                      </a:r>
                      <a:r>
                        <a:rPr lang="en-US" dirty="0" smtClean="0"/>
                        <a:t>)</a:t>
                      </a:r>
                      <a:endParaRPr lang="en-US" dirty="0">
                        <a:solidFill>
                          <a:srgbClr val="002060"/>
                        </a:solidFill>
                      </a:endParaRPr>
                    </a:p>
                  </a:txBody>
                  <a:tcPr/>
                </a:tc>
              </a:tr>
              <a:tr h="276860">
                <a:tc>
                  <a:txBody>
                    <a:bodyPr/>
                    <a:lstStyle/>
                    <a:p>
                      <a:r>
                        <a:rPr lang="en-US" sz="1600" dirty="0" smtClean="0"/>
                        <a:t>Kenya</a:t>
                      </a:r>
                      <a:r>
                        <a:rPr lang="en-US" sz="1600" baseline="0" dirty="0" smtClean="0"/>
                        <a:t> </a:t>
                      </a:r>
                      <a:r>
                        <a:rPr lang="en-US" sz="1600" baseline="0" dirty="0" err="1" smtClean="0"/>
                        <a:t>Cheupe</a:t>
                      </a:r>
                      <a:endParaRPr lang="en-US" sz="1600" b="1" dirty="0"/>
                    </a:p>
                  </a:txBody>
                  <a:tcPr/>
                </a:tc>
                <a:tc>
                  <a:txBody>
                    <a:bodyPr/>
                    <a:lstStyle/>
                    <a:p>
                      <a:r>
                        <a:rPr lang="en-US" sz="1600" dirty="0" smtClean="0"/>
                        <a:t>1303-1792</a:t>
                      </a:r>
                      <a:endParaRPr lang="en-US" sz="1600" b="1" dirty="0"/>
                    </a:p>
                  </a:txBody>
                  <a:tcPr/>
                </a:tc>
                <a:tc>
                  <a:txBody>
                    <a:bodyPr/>
                    <a:lstStyle/>
                    <a:p>
                      <a:pPr algn="ctr"/>
                      <a:r>
                        <a:rPr lang="en-US" sz="1600" dirty="0" smtClean="0"/>
                        <a:t>1537</a:t>
                      </a:r>
                      <a:endParaRPr lang="en-US" sz="1600" b="1" dirty="0"/>
                    </a:p>
                  </a:txBody>
                  <a:tcPr/>
                </a:tc>
              </a:tr>
              <a:tr h="236855">
                <a:tc>
                  <a:txBody>
                    <a:bodyPr/>
                    <a:lstStyle/>
                    <a:p>
                      <a:r>
                        <a:rPr lang="en-US" sz="1600" dirty="0" smtClean="0"/>
                        <a:t>KCB13-01</a:t>
                      </a:r>
                      <a:endParaRPr lang="en-US" sz="1600" b="1" dirty="0"/>
                    </a:p>
                  </a:txBody>
                  <a:tcPr/>
                </a:tc>
                <a:tc>
                  <a:txBody>
                    <a:bodyPr/>
                    <a:lstStyle/>
                    <a:p>
                      <a:r>
                        <a:rPr lang="en-US" sz="1600" dirty="0" smtClean="0"/>
                        <a:t>1111-2135</a:t>
                      </a:r>
                      <a:endParaRPr lang="en-US" sz="1600" b="1" dirty="0"/>
                    </a:p>
                  </a:txBody>
                  <a:tcPr/>
                </a:tc>
                <a:tc>
                  <a:txBody>
                    <a:bodyPr/>
                    <a:lstStyle/>
                    <a:p>
                      <a:pPr algn="ctr"/>
                      <a:r>
                        <a:rPr lang="en-US" sz="1600" dirty="0" smtClean="0"/>
                        <a:t>1852</a:t>
                      </a:r>
                      <a:endParaRPr lang="en-US" sz="1600" b="1" dirty="0"/>
                    </a:p>
                  </a:txBody>
                  <a:tcPr/>
                </a:tc>
              </a:tr>
              <a:tr h="225425">
                <a:tc>
                  <a:txBody>
                    <a:bodyPr/>
                    <a:lstStyle/>
                    <a:p>
                      <a:r>
                        <a:rPr lang="en-US" sz="1600" dirty="0" smtClean="0"/>
                        <a:t>KCB13-02</a:t>
                      </a:r>
                      <a:endParaRPr lang="en-US" sz="1600" b="1" dirty="0"/>
                    </a:p>
                  </a:txBody>
                  <a:tcPr/>
                </a:tc>
                <a:tc>
                  <a:txBody>
                    <a:bodyPr/>
                    <a:lstStyle/>
                    <a:p>
                      <a:r>
                        <a:rPr lang="en-US" sz="1600" dirty="0" smtClean="0"/>
                        <a:t>643-1144</a:t>
                      </a:r>
                      <a:endParaRPr lang="en-US" sz="1600" b="1" dirty="0"/>
                    </a:p>
                  </a:txBody>
                  <a:tcPr/>
                </a:tc>
                <a:tc>
                  <a:txBody>
                    <a:bodyPr/>
                    <a:lstStyle/>
                    <a:p>
                      <a:pPr algn="ctr"/>
                      <a:r>
                        <a:rPr lang="en-US" sz="1600" dirty="0" smtClean="0"/>
                        <a:t>740</a:t>
                      </a:r>
                      <a:endParaRPr lang="en-US" sz="1600" b="1" dirty="0"/>
                    </a:p>
                  </a:txBody>
                  <a:tcPr/>
                </a:tc>
              </a:tr>
              <a:tr h="261620">
                <a:tc>
                  <a:txBody>
                    <a:bodyPr/>
                    <a:lstStyle/>
                    <a:p>
                      <a:r>
                        <a:rPr lang="en-US" sz="1600" dirty="0" smtClean="0"/>
                        <a:t>KCB 13-03</a:t>
                      </a:r>
                      <a:endParaRPr lang="en-US" sz="1600" b="1" dirty="0"/>
                    </a:p>
                  </a:txBody>
                  <a:tcPr/>
                </a:tc>
                <a:tc>
                  <a:txBody>
                    <a:bodyPr/>
                    <a:lstStyle/>
                    <a:p>
                      <a:r>
                        <a:rPr lang="en-US" sz="1600" dirty="0" smtClean="0"/>
                        <a:t>874-1673</a:t>
                      </a:r>
                      <a:endParaRPr lang="en-US" sz="1600" b="1" dirty="0"/>
                    </a:p>
                  </a:txBody>
                  <a:tcPr/>
                </a:tc>
                <a:tc>
                  <a:txBody>
                    <a:bodyPr/>
                    <a:lstStyle/>
                    <a:p>
                      <a:pPr algn="ctr"/>
                      <a:r>
                        <a:rPr lang="en-US" sz="1600" dirty="0" smtClean="0"/>
                        <a:t>1274</a:t>
                      </a:r>
                      <a:endParaRPr lang="en-US" sz="1600" b="1" dirty="0"/>
                    </a:p>
                  </a:txBody>
                  <a:tcPr/>
                </a:tc>
              </a:tr>
              <a:tr h="231140">
                <a:tc>
                  <a:txBody>
                    <a:bodyPr/>
                    <a:lstStyle/>
                    <a:p>
                      <a:r>
                        <a:rPr lang="en-US" sz="1600" dirty="0" smtClean="0"/>
                        <a:t>KCB13-04</a:t>
                      </a:r>
                      <a:endParaRPr lang="en-US" sz="1600" b="1" dirty="0"/>
                    </a:p>
                  </a:txBody>
                  <a:tcPr/>
                </a:tc>
                <a:tc>
                  <a:txBody>
                    <a:bodyPr/>
                    <a:lstStyle/>
                    <a:p>
                      <a:r>
                        <a:rPr lang="en-US" sz="1600" dirty="0" smtClean="0"/>
                        <a:t>607-1739</a:t>
                      </a:r>
                      <a:endParaRPr lang="en-US" sz="1600" b="1" dirty="0"/>
                    </a:p>
                  </a:txBody>
                  <a:tcPr/>
                </a:tc>
                <a:tc>
                  <a:txBody>
                    <a:bodyPr/>
                    <a:lstStyle/>
                    <a:p>
                      <a:pPr algn="ctr"/>
                      <a:r>
                        <a:rPr lang="en-US" sz="1600" dirty="0" smtClean="0"/>
                        <a:t>1034</a:t>
                      </a:r>
                      <a:endParaRPr lang="en-US" sz="1600" b="1" dirty="0"/>
                    </a:p>
                  </a:txBody>
                  <a:tcPr/>
                </a:tc>
              </a:tr>
              <a:tr h="305435">
                <a:tc>
                  <a:txBody>
                    <a:bodyPr/>
                    <a:lstStyle/>
                    <a:p>
                      <a:r>
                        <a:rPr lang="en-US" sz="1600" dirty="0" smtClean="0"/>
                        <a:t>KCB13-05</a:t>
                      </a:r>
                      <a:endParaRPr lang="en-US" sz="1600" b="1" dirty="0"/>
                    </a:p>
                  </a:txBody>
                  <a:tcPr/>
                </a:tc>
                <a:tc>
                  <a:txBody>
                    <a:bodyPr/>
                    <a:lstStyle/>
                    <a:p>
                      <a:r>
                        <a:rPr lang="en-US" sz="1600" dirty="0" smtClean="0"/>
                        <a:t>(SINGLE</a:t>
                      </a:r>
                      <a:r>
                        <a:rPr lang="en-US" sz="1600" baseline="0" dirty="0" smtClean="0"/>
                        <a:t> FARMER)</a:t>
                      </a:r>
                      <a:endParaRPr lang="en-US" sz="1600" b="1" dirty="0"/>
                    </a:p>
                  </a:txBody>
                  <a:tcPr/>
                </a:tc>
                <a:tc>
                  <a:txBody>
                    <a:bodyPr/>
                    <a:lstStyle/>
                    <a:p>
                      <a:pPr algn="ctr"/>
                      <a:r>
                        <a:rPr lang="en-US" sz="1600" dirty="0" smtClean="0"/>
                        <a:t>3042</a:t>
                      </a:r>
                      <a:endParaRPr lang="en-US" sz="1600" b="1" dirty="0"/>
                    </a:p>
                  </a:txBody>
                  <a:tcPr/>
                </a:tc>
              </a:tr>
              <a:tr h="208280">
                <a:tc>
                  <a:txBody>
                    <a:bodyPr/>
                    <a:lstStyle/>
                    <a:p>
                      <a:r>
                        <a:rPr lang="en-US" sz="1600" dirty="0" smtClean="0"/>
                        <a:t>KCB13-06</a:t>
                      </a:r>
                      <a:endParaRPr lang="en-US" sz="1600" b="1" dirty="0"/>
                    </a:p>
                  </a:txBody>
                  <a:tcPr/>
                </a:tc>
                <a:tc>
                  <a:txBody>
                    <a:bodyPr/>
                    <a:lstStyle/>
                    <a:p>
                      <a:r>
                        <a:rPr lang="en-US" sz="1600" dirty="0" smtClean="0"/>
                        <a:t>1350-2913</a:t>
                      </a:r>
                      <a:endParaRPr lang="en-US" sz="1600" b="1" dirty="0"/>
                    </a:p>
                  </a:txBody>
                  <a:tcPr/>
                </a:tc>
                <a:tc>
                  <a:txBody>
                    <a:bodyPr/>
                    <a:lstStyle/>
                    <a:p>
                      <a:pPr algn="ctr"/>
                      <a:r>
                        <a:rPr lang="en-US" sz="1600" dirty="0" smtClean="0"/>
                        <a:t>1607</a:t>
                      </a:r>
                      <a:endParaRPr lang="en-US" sz="1600" b="1" dirty="0"/>
                    </a:p>
                  </a:txBody>
                  <a:tcPr/>
                </a:tc>
              </a:tr>
              <a:tr h="282575">
                <a:tc>
                  <a:txBody>
                    <a:bodyPr/>
                    <a:lstStyle/>
                    <a:p>
                      <a:r>
                        <a:rPr lang="en-US" sz="1600" dirty="0" smtClean="0"/>
                        <a:t>KCB13-07</a:t>
                      </a:r>
                      <a:endParaRPr lang="en-US" sz="1600" b="1" dirty="0"/>
                    </a:p>
                  </a:txBody>
                  <a:tcPr/>
                </a:tc>
                <a:tc>
                  <a:txBody>
                    <a:bodyPr/>
                    <a:lstStyle/>
                    <a:p>
                      <a:r>
                        <a:rPr lang="en-US" sz="1600" dirty="0" smtClean="0"/>
                        <a:t>1144-2053</a:t>
                      </a:r>
                      <a:endParaRPr lang="en-US" sz="1600" b="1" dirty="0"/>
                    </a:p>
                  </a:txBody>
                  <a:tcPr/>
                </a:tc>
                <a:tc>
                  <a:txBody>
                    <a:bodyPr/>
                    <a:lstStyle/>
                    <a:p>
                      <a:pPr algn="ctr"/>
                      <a:r>
                        <a:rPr lang="en-US" sz="1600" dirty="0" smtClean="0"/>
                        <a:t>1599</a:t>
                      </a:r>
                      <a:endParaRPr lang="en-US" sz="1600" b="1" dirty="0"/>
                    </a:p>
                  </a:txBody>
                  <a:tcPr/>
                </a:tc>
              </a:tr>
              <a:tr h="280670">
                <a:tc>
                  <a:txBody>
                    <a:bodyPr/>
                    <a:lstStyle/>
                    <a:p>
                      <a:r>
                        <a:rPr lang="en-US" sz="1600" dirty="0" smtClean="0"/>
                        <a:t>KCB13-08</a:t>
                      </a:r>
                      <a:endParaRPr lang="en-US" sz="1600" b="1" dirty="0"/>
                    </a:p>
                  </a:txBody>
                  <a:tcPr/>
                </a:tc>
                <a:tc>
                  <a:txBody>
                    <a:bodyPr/>
                    <a:lstStyle/>
                    <a:p>
                      <a:r>
                        <a:rPr lang="en-US" sz="1600" dirty="0" smtClean="0"/>
                        <a:t>Single</a:t>
                      </a:r>
                      <a:r>
                        <a:rPr lang="en-US" sz="1600" baseline="0" dirty="0" smtClean="0"/>
                        <a:t> farmer</a:t>
                      </a:r>
                      <a:endParaRPr lang="en-US" sz="1600" b="1" dirty="0"/>
                    </a:p>
                  </a:txBody>
                  <a:tcPr/>
                </a:tc>
                <a:tc>
                  <a:txBody>
                    <a:bodyPr/>
                    <a:lstStyle/>
                    <a:p>
                      <a:pPr algn="ctr"/>
                      <a:r>
                        <a:rPr lang="en-US" sz="1600" dirty="0" smtClean="0"/>
                        <a:t>1260</a:t>
                      </a:r>
                      <a:endParaRPr lang="en-US" sz="1600" b="1" dirty="0"/>
                    </a:p>
                  </a:txBody>
                  <a:tcPr/>
                </a:tc>
              </a:tr>
              <a:tr h="240665">
                <a:tc>
                  <a:txBody>
                    <a:bodyPr/>
                    <a:lstStyle/>
                    <a:p>
                      <a:r>
                        <a:rPr lang="en-US" sz="1600" dirty="0" smtClean="0"/>
                        <a:t>KCB13-09</a:t>
                      </a:r>
                      <a:endParaRPr lang="en-US" sz="1600" b="1" dirty="0"/>
                    </a:p>
                  </a:txBody>
                  <a:tcPr/>
                </a:tc>
                <a:tc>
                  <a:txBody>
                    <a:bodyPr/>
                    <a:lstStyle/>
                    <a:p>
                      <a:r>
                        <a:rPr lang="en-US" sz="1600" dirty="0" smtClean="0"/>
                        <a:t>1068-1978</a:t>
                      </a:r>
                      <a:endParaRPr lang="en-US" sz="1600" b="1" dirty="0"/>
                    </a:p>
                  </a:txBody>
                  <a:tcPr/>
                </a:tc>
                <a:tc>
                  <a:txBody>
                    <a:bodyPr/>
                    <a:lstStyle/>
                    <a:p>
                      <a:pPr algn="ctr"/>
                      <a:r>
                        <a:rPr lang="en-US" sz="1600" dirty="0" smtClean="0"/>
                        <a:t>1523</a:t>
                      </a:r>
                      <a:endParaRPr lang="en-US" sz="1600" b="1" dirty="0"/>
                    </a:p>
                  </a:txBody>
                  <a:tcPr/>
                </a:tc>
              </a:tr>
              <a:tr h="219710">
                <a:tc>
                  <a:txBody>
                    <a:bodyPr/>
                    <a:lstStyle/>
                    <a:p>
                      <a:r>
                        <a:rPr lang="en-US" sz="1600" dirty="0" smtClean="0"/>
                        <a:t>KCB13-10</a:t>
                      </a:r>
                      <a:endParaRPr lang="en-US" sz="1600" b="1" dirty="0"/>
                    </a:p>
                  </a:txBody>
                  <a:tcPr/>
                </a:tc>
                <a:tc>
                  <a:txBody>
                    <a:bodyPr/>
                    <a:lstStyle/>
                    <a:p>
                      <a:r>
                        <a:rPr lang="en-US" sz="1600" dirty="0" smtClean="0"/>
                        <a:t>517-1213</a:t>
                      </a:r>
                      <a:endParaRPr lang="en-US" sz="1600" b="1" dirty="0"/>
                    </a:p>
                  </a:txBody>
                  <a:tcPr/>
                </a:tc>
                <a:tc>
                  <a:txBody>
                    <a:bodyPr/>
                    <a:lstStyle/>
                    <a:p>
                      <a:pPr algn="ctr"/>
                      <a:r>
                        <a:rPr lang="en-US" sz="1600" dirty="0" smtClean="0"/>
                        <a:t>865</a:t>
                      </a:r>
                      <a:endParaRPr lang="en-US" sz="1600" b="1" dirty="0"/>
                    </a:p>
                  </a:txBody>
                  <a:tcPr/>
                </a:tc>
              </a:tr>
              <a:tr h="227330">
                <a:tc>
                  <a:txBody>
                    <a:bodyPr/>
                    <a:lstStyle/>
                    <a:p>
                      <a:r>
                        <a:rPr lang="en-US" sz="1600" dirty="0" smtClean="0"/>
                        <a:t>KCB13-11</a:t>
                      </a:r>
                      <a:endParaRPr lang="en-US" sz="1600" b="1" dirty="0"/>
                    </a:p>
                  </a:txBody>
                  <a:tcPr/>
                </a:tc>
                <a:tc>
                  <a:txBody>
                    <a:bodyPr/>
                    <a:lstStyle/>
                    <a:p>
                      <a:r>
                        <a:rPr lang="en-US" sz="1600" dirty="0" smtClean="0"/>
                        <a:t>1576-2318</a:t>
                      </a:r>
                      <a:endParaRPr lang="en-US" sz="1600" b="1" dirty="0"/>
                    </a:p>
                  </a:txBody>
                  <a:tcPr/>
                </a:tc>
                <a:tc>
                  <a:txBody>
                    <a:bodyPr/>
                    <a:lstStyle/>
                    <a:p>
                      <a:pPr algn="ctr"/>
                      <a:r>
                        <a:rPr lang="en-US" sz="1600" dirty="0" smtClean="0"/>
                        <a:t>1947</a:t>
                      </a:r>
                      <a:endParaRPr lang="en-US" sz="1600" b="1" dirty="0"/>
                    </a:p>
                  </a:txBody>
                  <a:tcPr/>
                </a:tc>
              </a:tr>
              <a:tr h="370840">
                <a:tc>
                  <a:txBody>
                    <a:bodyPr/>
                    <a:lstStyle/>
                    <a:p>
                      <a:r>
                        <a:rPr lang="en-US" sz="1600" dirty="0" smtClean="0"/>
                        <a:t>KCB13-12</a:t>
                      </a:r>
                      <a:endParaRPr lang="en-US" sz="1600" b="1" dirty="0"/>
                    </a:p>
                  </a:txBody>
                  <a:tcPr/>
                </a:tc>
                <a:tc>
                  <a:txBody>
                    <a:bodyPr/>
                    <a:lstStyle/>
                    <a:p>
                      <a:r>
                        <a:rPr lang="en-US" sz="1600" dirty="0" smtClean="0"/>
                        <a:t>1569-3043</a:t>
                      </a:r>
                      <a:endParaRPr lang="en-US" sz="1600" b="1" dirty="0"/>
                    </a:p>
                  </a:txBody>
                  <a:tcPr/>
                </a:tc>
                <a:tc>
                  <a:txBody>
                    <a:bodyPr/>
                    <a:lstStyle/>
                    <a:p>
                      <a:pPr algn="ctr"/>
                      <a:r>
                        <a:rPr lang="en-US" sz="1600" dirty="0" smtClean="0"/>
                        <a:t>2309</a:t>
                      </a:r>
                      <a:endParaRPr lang="en-US" sz="1600" b="1" dirty="0"/>
                    </a:p>
                  </a:txBody>
                  <a:tcPr/>
                </a:tc>
              </a:tr>
              <a:tr h="370840">
                <a:tc>
                  <a:txBody>
                    <a:bodyPr/>
                    <a:lstStyle/>
                    <a:p>
                      <a:r>
                        <a:rPr lang="en-US" sz="1600" b="1" dirty="0" smtClean="0">
                          <a:solidFill>
                            <a:srgbClr val="FF0000"/>
                          </a:solidFill>
                        </a:rPr>
                        <a:t>KAT</a:t>
                      </a:r>
                      <a:r>
                        <a:rPr lang="en-US" sz="1600" b="1" baseline="0" dirty="0" smtClean="0">
                          <a:solidFill>
                            <a:srgbClr val="FF0000"/>
                          </a:solidFill>
                        </a:rPr>
                        <a:t> B1</a:t>
                      </a:r>
                      <a:endParaRPr lang="en-US" sz="1600" b="1" dirty="0">
                        <a:solidFill>
                          <a:srgbClr val="FF0000"/>
                        </a:solidFill>
                      </a:endParaRPr>
                    </a:p>
                  </a:txBody>
                  <a:tcPr/>
                </a:tc>
                <a:tc>
                  <a:txBody>
                    <a:bodyPr/>
                    <a:lstStyle/>
                    <a:p>
                      <a:r>
                        <a:rPr lang="en-US" sz="1600" b="1" dirty="0" smtClean="0">
                          <a:solidFill>
                            <a:srgbClr val="FF0000"/>
                          </a:solidFill>
                        </a:rPr>
                        <a:t>(3 ACRES)</a:t>
                      </a:r>
                      <a:endParaRPr lang="en-US" sz="1600" b="1" dirty="0">
                        <a:solidFill>
                          <a:srgbClr val="FF0000"/>
                        </a:solidFill>
                      </a:endParaRPr>
                    </a:p>
                  </a:txBody>
                  <a:tcPr/>
                </a:tc>
                <a:tc>
                  <a:txBody>
                    <a:bodyPr/>
                    <a:lstStyle/>
                    <a:p>
                      <a:pPr algn="ctr"/>
                      <a:r>
                        <a:rPr lang="en-US" sz="1600" b="1" dirty="0" smtClean="0">
                          <a:solidFill>
                            <a:srgbClr val="FF0000"/>
                          </a:solidFill>
                        </a:rPr>
                        <a:t>536</a:t>
                      </a:r>
                      <a:endParaRPr lang="en-US" sz="1600" b="1" dirty="0">
                        <a:solidFill>
                          <a:srgbClr val="FF0000"/>
                        </a:solidFill>
                      </a:endParaRPr>
                    </a:p>
                  </a:txBody>
                  <a:tcPr/>
                </a:tc>
              </a:tr>
            </a:tbl>
          </a:graphicData>
        </a:graphic>
      </p:graphicFrame>
      <p:sp>
        <p:nvSpPr>
          <p:cNvPr id="4" name="Slide Number Placeholder 3"/>
          <p:cNvSpPr>
            <a:spLocks noGrp="1"/>
          </p:cNvSpPr>
          <p:nvPr>
            <p:ph type="sldNum" sz="quarter" idx="11"/>
          </p:nvPr>
        </p:nvSpPr>
        <p:spPr/>
        <p:txBody>
          <a:bodyPr/>
          <a:lstStyle/>
          <a:p>
            <a:pPr>
              <a:defRPr/>
            </a:pPr>
            <a:fld id="{7CC09E98-EE94-4999-939D-64D03132770F}" type="slidenum">
              <a:rPr lang="en-US" smtClean="0"/>
              <a:pPr>
                <a:defRPr/>
              </a:pPr>
              <a:t>10</a:t>
            </a:fld>
            <a:endParaRPr lang="en-US"/>
          </a:p>
        </p:txBody>
      </p:sp>
      <p:sp>
        <p:nvSpPr>
          <p:cNvPr id="6" name="TextBox 5"/>
          <p:cNvSpPr txBox="1"/>
          <p:nvPr/>
        </p:nvSpPr>
        <p:spPr>
          <a:xfrm>
            <a:off x="1724025" y="725140"/>
            <a:ext cx="6629400" cy="369332"/>
          </a:xfrm>
          <a:prstGeom prst="rect">
            <a:avLst/>
          </a:prstGeom>
          <a:noFill/>
        </p:spPr>
        <p:txBody>
          <a:bodyPr wrap="square" rtlCol="0">
            <a:spAutoFit/>
          </a:bodyPr>
          <a:lstStyle/>
          <a:p>
            <a:pPr algn="ctr"/>
            <a:r>
              <a:rPr lang="en-US" sz="1800" dirty="0" smtClean="0">
                <a:solidFill>
                  <a:srgbClr val="0033CC"/>
                </a:solidFill>
              </a:rPr>
              <a:t>Short rains: Nov 2014- February 2015- Very severe terminal drought</a:t>
            </a:r>
            <a:endParaRPr lang="en-US" sz="1800" dirty="0">
              <a:solidFill>
                <a:srgbClr val="0033CC"/>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Documents and Settings\Prof. Paul Kimani\My Documents\My Pictures\PictureProject\0008\DSC_08832442.JPG"/>
          <p:cNvPicPr>
            <a:picLocks noChangeAspect="1" noChangeArrowheads="1"/>
          </p:cNvPicPr>
          <p:nvPr/>
        </p:nvPicPr>
        <p:blipFill>
          <a:blip r:embed="rId2" cstate="print">
            <a:lum bright="20000"/>
          </a:blip>
          <a:srcRect/>
          <a:stretch>
            <a:fillRect/>
          </a:stretch>
        </p:blipFill>
        <p:spPr bwMode="auto">
          <a:xfrm>
            <a:off x="114300" y="206480"/>
            <a:ext cx="7467600" cy="4998971"/>
          </a:xfrm>
          <a:prstGeom prst="rect">
            <a:avLst/>
          </a:prstGeom>
          <a:noFill/>
        </p:spPr>
      </p:pic>
      <p:sp>
        <p:nvSpPr>
          <p:cNvPr id="3" name="TextBox 2"/>
          <p:cNvSpPr txBox="1"/>
          <p:nvPr/>
        </p:nvSpPr>
        <p:spPr>
          <a:xfrm>
            <a:off x="114300" y="5205451"/>
            <a:ext cx="8686800" cy="830997"/>
          </a:xfrm>
          <a:prstGeom prst="rect">
            <a:avLst/>
          </a:prstGeom>
          <a:noFill/>
        </p:spPr>
        <p:txBody>
          <a:bodyPr wrap="square" rtlCol="0">
            <a:spAutoFit/>
          </a:bodyPr>
          <a:lstStyle/>
          <a:p>
            <a:r>
              <a:rPr lang="en-US" dirty="0" smtClean="0"/>
              <a:t>‘</a:t>
            </a:r>
            <a:r>
              <a:rPr lang="en-US" i="1" dirty="0" err="1" smtClean="0"/>
              <a:t>Mr</a:t>
            </a:r>
            <a:r>
              <a:rPr lang="en-US" i="1" dirty="0" smtClean="0"/>
              <a:t> </a:t>
            </a:r>
            <a:r>
              <a:rPr lang="en-US" i="1" dirty="0" err="1" smtClean="0"/>
              <a:t>Mwaura</a:t>
            </a:r>
            <a:r>
              <a:rPr lang="en-US" i="1" dirty="0" smtClean="0"/>
              <a:t>, when are getting these seeds? We are ready to pay for them!</a:t>
            </a:r>
            <a:r>
              <a:rPr lang="en-US" dirty="0" smtClean="0"/>
              <a:t>’ James </a:t>
            </a:r>
            <a:r>
              <a:rPr lang="en-US" dirty="0" err="1" smtClean="0"/>
              <a:t>Mwaura</a:t>
            </a:r>
            <a:r>
              <a:rPr lang="en-US" dirty="0" smtClean="0"/>
              <a:t>, Bean Stakeholders meet at ILRI, Jan 2015</a:t>
            </a:r>
            <a:endParaRPr lang="en-US" dirty="0"/>
          </a:p>
        </p:txBody>
      </p:sp>
      <p:sp>
        <p:nvSpPr>
          <p:cNvPr id="4" name="Rounded Rectangular Callout 3"/>
          <p:cNvSpPr/>
          <p:nvPr/>
        </p:nvSpPr>
        <p:spPr>
          <a:xfrm>
            <a:off x="7867650" y="1152525"/>
            <a:ext cx="1076325" cy="2790825"/>
          </a:xfrm>
          <a:prstGeom prst="wedgeRoundRectCallout">
            <a:avLst>
              <a:gd name="adj1" fmla="val -81895"/>
              <a:gd name="adj2" fmla="val 55582"/>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FF0000"/>
                </a:solidFill>
                <a:latin typeface="Arial Narrow" pitchFamily="34" charset="0"/>
              </a:rPr>
              <a:t>Farmers in </a:t>
            </a:r>
            <a:r>
              <a:rPr lang="en-US" sz="1600" dirty="0" err="1" smtClean="0">
                <a:solidFill>
                  <a:srgbClr val="FF0000"/>
                </a:solidFill>
                <a:latin typeface="Arial Narrow" pitchFamily="34" charset="0"/>
              </a:rPr>
              <a:t>Nakuru</a:t>
            </a:r>
            <a:r>
              <a:rPr lang="en-US" sz="1600" dirty="0" smtClean="0">
                <a:solidFill>
                  <a:srgbClr val="FF0000"/>
                </a:solidFill>
                <a:latin typeface="Arial Narrow" pitchFamily="34" charset="0"/>
              </a:rPr>
              <a:t> says they want the seed</a:t>
            </a:r>
            <a:endParaRPr lang="en-US" sz="1600" dirty="0">
              <a:solidFill>
                <a:srgbClr val="FF0000"/>
              </a:solidFill>
              <a:latin typeface="Arial Narrow" pitchFamily="34" charset="0"/>
            </a:endParaRPr>
          </a:p>
        </p:txBody>
      </p:sp>
      <p:sp>
        <p:nvSpPr>
          <p:cNvPr id="5" name="Rounded Rectangular Callout 4"/>
          <p:cNvSpPr/>
          <p:nvPr/>
        </p:nvSpPr>
        <p:spPr>
          <a:xfrm>
            <a:off x="5181600" y="1152525"/>
            <a:ext cx="1609725" cy="542925"/>
          </a:xfrm>
          <a:prstGeom prst="wedgeRoundRect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33CC"/>
                </a:solidFill>
              </a:rPr>
              <a:t>KCB13-08</a:t>
            </a:r>
            <a:endParaRPr lang="en-US" dirty="0">
              <a:solidFill>
                <a:srgbClr val="0033CC"/>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20737"/>
          </a:xfrm>
        </p:spPr>
        <p:txBody>
          <a:bodyPr>
            <a:normAutofit fontScale="90000"/>
          </a:bodyPr>
          <a:lstStyle/>
          <a:p>
            <a:r>
              <a:rPr lang="en-US" sz="2400" b="1" dirty="0" smtClean="0">
                <a:solidFill>
                  <a:srgbClr val="FF0000"/>
                </a:solidFill>
              </a:rPr>
              <a:t>Prototype for up scaling and commercialization tested by processing firms in 2014 and 2015</a:t>
            </a:r>
            <a:endParaRPr lang="en-US" sz="2400" b="1" dirty="0">
              <a:solidFill>
                <a:srgbClr val="FF0000"/>
              </a:solidFill>
            </a:endParaRPr>
          </a:p>
        </p:txBody>
      </p:sp>
      <p:sp>
        <p:nvSpPr>
          <p:cNvPr id="3" name="Content Placeholder 2"/>
          <p:cNvSpPr>
            <a:spLocks noGrp="1"/>
          </p:cNvSpPr>
          <p:nvPr>
            <p:ph idx="1"/>
          </p:nvPr>
        </p:nvSpPr>
        <p:spPr>
          <a:xfrm>
            <a:off x="38100" y="1095375"/>
            <a:ext cx="8915400" cy="5086350"/>
          </a:xfrm>
        </p:spPr>
        <p:txBody>
          <a:bodyPr/>
          <a:lstStyle/>
          <a:p>
            <a:r>
              <a:rPr lang="en-US" sz="2000" dirty="0" smtClean="0"/>
              <a:t>Two firms contracted farmers to produce grain for processing during SR2014/2015</a:t>
            </a:r>
          </a:p>
          <a:p>
            <a:r>
              <a:rPr lang="en-US" sz="2000" dirty="0" smtClean="0"/>
              <a:t>Bought 3,950 kg for processing from 41 farmers in Feb/March 2015</a:t>
            </a:r>
          </a:p>
          <a:p>
            <a:pPr>
              <a:buNone/>
            </a:pPr>
            <a:r>
              <a:rPr lang="en-US" sz="2400" b="1" dirty="0" err="1" smtClean="0"/>
              <a:t>Njoro</a:t>
            </a:r>
            <a:r>
              <a:rPr lang="en-US" sz="2400" b="1" dirty="0" smtClean="0"/>
              <a:t> Canning Factory</a:t>
            </a:r>
            <a:r>
              <a:rPr lang="en-US" sz="2400" dirty="0" smtClean="0"/>
              <a:t>: </a:t>
            </a:r>
            <a:r>
              <a:rPr lang="en-US" sz="2400" dirty="0" smtClean="0">
                <a:solidFill>
                  <a:srgbClr val="0033CC"/>
                </a:solidFill>
              </a:rPr>
              <a:t>‘</a:t>
            </a:r>
            <a:r>
              <a:rPr lang="en-US" sz="1600" b="1" i="1" dirty="0" smtClean="0">
                <a:solidFill>
                  <a:srgbClr val="0033CC"/>
                </a:solidFill>
              </a:rPr>
              <a:t>With enough rains and proper crop care, the yield can be very high especially for Kenya </a:t>
            </a:r>
            <a:r>
              <a:rPr lang="en-US" sz="1600" b="1" i="1" dirty="0" err="1" smtClean="0">
                <a:solidFill>
                  <a:srgbClr val="0033CC"/>
                </a:solidFill>
              </a:rPr>
              <a:t>Cheupe</a:t>
            </a:r>
            <a:r>
              <a:rPr lang="en-US" sz="1600" b="1" i="1" dirty="0" smtClean="0">
                <a:solidFill>
                  <a:srgbClr val="0033CC"/>
                </a:solidFill>
              </a:rPr>
              <a:t> and the red mottled. It is evident that this varieties can resist drought unless in cases of total lack of rains as experienced in </a:t>
            </a:r>
            <a:r>
              <a:rPr lang="en-US" sz="1600" b="1" i="1" dirty="0" err="1" smtClean="0">
                <a:solidFill>
                  <a:srgbClr val="0033CC"/>
                </a:solidFill>
              </a:rPr>
              <a:t>Lare</a:t>
            </a:r>
            <a:r>
              <a:rPr lang="en-US" sz="1600" dirty="0" smtClean="0">
                <a:solidFill>
                  <a:srgbClr val="0033CC"/>
                </a:solidFill>
              </a:rPr>
              <a:t>’ – </a:t>
            </a:r>
          </a:p>
          <a:p>
            <a:r>
              <a:rPr lang="en-US" sz="1600" b="1" i="1" dirty="0" smtClean="0">
                <a:solidFill>
                  <a:srgbClr val="0033CC"/>
                </a:solidFill>
              </a:rPr>
              <a:t>A total of 1870 kg Kenya </a:t>
            </a:r>
            <a:r>
              <a:rPr lang="en-US" sz="1600" b="1" i="1" dirty="0" err="1" smtClean="0">
                <a:solidFill>
                  <a:srgbClr val="0033CC"/>
                </a:solidFill>
              </a:rPr>
              <a:t>Cheupe</a:t>
            </a:r>
            <a:r>
              <a:rPr lang="en-US" sz="1600" b="1" i="1" dirty="0" smtClean="0">
                <a:solidFill>
                  <a:srgbClr val="0033CC"/>
                </a:solidFill>
              </a:rPr>
              <a:t> was received in the factory, we are yet to collect the lot from </a:t>
            </a:r>
            <a:r>
              <a:rPr lang="en-US" sz="1600" b="1" i="1" dirty="0" err="1" smtClean="0">
                <a:solidFill>
                  <a:srgbClr val="0033CC"/>
                </a:solidFill>
              </a:rPr>
              <a:t>Solai</a:t>
            </a:r>
            <a:r>
              <a:rPr lang="en-US" sz="1600" b="1" i="1" dirty="0" smtClean="0">
                <a:solidFill>
                  <a:srgbClr val="0033CC"/>
                </a:solidFill>
              </a:rPr>
              <a:t>.</a:t>
            </a:r>
            <a:endParaRPr lang="en-US" sz="1600" b="1" dirty="0" smtClean="0">
              <a:solidFill>
                <a:srgbClr val="0033CC"/>
              </a:solidFill>
            </a:endParaRPr>
          </a:p>
          <a:p>
            <a:r>
              <a:rPr lang="en-US" sz="1600" b="1" i="1" dirty="0" smtClean="0">
                <a:solidFill>
                  <a:srgbClr val="0033CC"/>
                </a:solidFill>
              </a:rPr>
              <a:t>For the other varieties farmers have either consumed or sold the beans and some are maintaining some stocks and we are yet to establish the exact quantities</a:t>
            </a:r>
            <a:r>
              <a:rPr lang="en-US" sz="1600" i="1" dirty="0" smtClean="0"/>
              <a:t>’.</a:t>
            </a:r>
            <a:r>
              <a:rPr lang="en-US" sz="1600" dirty="0" smtClean="0"/>
              <a:t>  (</a:t>
            </a:r>
            <a:r>
              <a:rPr lang="en-US" sz="1600" b="1" i="1" dirty="0" smtClean="0"/>
              <a:t>13 April2015)</a:t>
            </a:r>
          </a:p>
          <a:p>
            <a:pPr lvl="0">
              <a:buNone/>
            </a:pPr>
            <a:r>
              <a:rPr lang="en-US" sz="2400" b="1" dirty="0" err="1" smtClean="0"/>
              <a:t>Truefood</a:t>
            </a:r>
            <a:r>
              <a:rPr lang="en-US" sz="2400" b="1" dirty="0" smtClean="0"/>
              <a:t> Ltd: </a:t>
            </a:r>
            <a:r>
              <a:rPr lang="en-US" sz="1600" b="1" dirty="0" smtClean="0"/>
              <a:t>Company assessment: ‘</a:t>
            </a:r>
            <a:r>
              <a:rPr lang="en-US" sz="1600" b="1" i="1" dirty="0" smtClean="0">
                <a:solidFill>
                  <a:srgbClr val="0033CC"/>
                </a:solidFill>
              </a:rPr>
              <a:t>With optimum weather condition and good agricultural practices the new varieties are better performers than the old varieties in terms of both disease and pest tolerance and higher yields’</a:t>
            </a:r>
            <a:r>
              <a:rPr lang="en-US" sz="1600" b="1" dirty="0" smtClean="0">
                <a:solidFill>
                  <a:srgbClr val="0033CC"/>
                </a:solidFill>
              </a:rPr>
              <a:t>.</a:t>
            </a:r>
          </a:p>
          <a:p>
            <a:pPr lvl="0">
              <a:buNone/>
            </a:pPr>
            <a:r>
              <a:rPr lang="en-US" sz="1600" b="1" dirty="0" smtClean="0"/>
              <a:t>Contracted farmers</a:t>
            </a:r>
            <a:r>
              <a:rPr lang="en-US" sz="1600" dirty="0" smtClean="0"/>
              <a:t>: ‘</a:t>
            </a:r>
            <a:r>
              <a:rPr lang="en-US" sz="1600" b="1" i="1" dirty="0" smtClean="0">
                <a:solidFill>
                  <a:srgbClr val="0033CC"/>
                </a:solidFill>
              </a:rPr>
              <a:t>The farmers reported of good performance of the new varieties .Reported that the new varieties are drought tolerant. Keen to plant the new varieties during the long rains. With the assurance of a ready market, the contracted farmers are also willing undertake bean production commercially’</a:t>
            </a:r>
            <a:r>
              <a:rPr lang="en-US" sz="1600" i="1" dirty="0" smtClean="0"/>
              <a:t> </a:t>
            </a:r>
            <a:r>
              <a:rPr lang="en-US" sz="1600" b="1" i="1" dirty="0" smtClean="0"/>
              <a:t>(16 April 2015)</a:t>
            </a:r>
            <a:endParaRPr lang="en-US" sz="1600" b="1" dirty="0" smtClean="0"/>
          </a:p>
          <a:p>
            <a:pPr lvl="0">
              <a:buNone/>
            </a:pPr>
            <a:endParaRPr lang="en-US" sz="1600" dirty="0" smtClean="0"/>
          </a:p>
          <a:p>
            <a:pPr>
              <a:buNone/>
            </a:pPr>
            <a:endParaRPr lang="en-US" sz="1600" dirty="0" smtClean="0"/>
          </a:p>
        </p:txBody>
      </p:sp>
      <p:sp>
        <p:nvSpPr>
          <p:cNvPr id="4" name="Slide Number Placeholder 3"/>
          <p:cNvSpPr>
            <a:spLocks noGrp="1"/>
          </p:cNvSpPr>
          <p:nvPr>
            <p:ph type="sldNum" sz="quarter" idx="11"/>
          </p:nvPr>
        </p:nvSpPr>
        <p:spPr/>
        <p:txBody>
          <a:bodyPr/>
          <a:lstStyle/>
          <a:p>
            <a:pPr>
              <a:defRPr/>
            </a:pPr>
            <a:fld id="{7CC09E98-EE94-4999-939D-64D03132770F}" type="slidenum">
              <a:rPr lang="en-US" smtClean="0"/>
              <a:pPr>
                <a:defRPr/>
              </a:pPr>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63587"/>
          </a:xfrm>
        </p:spPr>
        <p:txBody>
          <a:bodyPr/>
          <a:lstStyle/>
          <a:p>
            <a:r>
              <a:rPr lang="en-US" sz="3200" b="1" dirty="0" smtClean="0">
                <a:solidFill>
                  <a:srgbClr val="FF0000"/>
                </a:solidFill>
              </a:rPr>
              <a:t>New Canning bean varieties</a:t>
            </a:r>
            <a:endParaRPr lang="en-US" sz="3200" b="1" dirty="0">
              <a:solidFill>
                <a:srgbClr val="FF0000"/>
              </a:solidFill>
            </a:endParaRPr>
          </a:p>
        </p:txBody>
      </p:sp>
      <p:graphicFrame>
        <p:nvGraphicFramePr>
          <p:cNvPr id="5" name="Content Placeholder 4"/>
          <p:cNvGraphicFramePr>
            <a:graphicFrameLocks noGrp="1"/>
          </p:cNvGraphicFramePr>
          <p:nvPr>
            <p:ph idx="1"/>
            <p:extLst>
              <p:ext uri="{D42A27DB-BD31-4B8C-83A1-F6EECF244321}">
                <p14:modId xmlns="" xmlns:p14="http://schemas.microsoft.com/office/powerpoint/2010/main" val="1603737343"/>
              </p:ext>
            </p:extLst>
          </p:nvPr>
        </p:nvGraphicFramePr>
        <p:xfrm>
          <a:off x="304800" y="1038223"/>
          <a:ext cx="8382000" cy="3777154"/>
        </p:xfrm>
        <a:graphic>
          <a:graphicData uri="http://schemas.openxmlformats.org/drawingml/2006/table">
            <a:tbl>
              <a:tblPr firstRow="1" bandRow="1">
                <a:tableStyleId>{93296810-A885-4BE3-A3E7-6D5BEEA58F35}</a:tableStyleId>
              </a:tblPr>
              <a:tblGrid>
                <a:gridCol w="3214577"/>
                <a:gridCol w="1626781"/>
                <a:gridCol w="1467293"/>
                <a:gridCol w="2073349"/>
              </a:tblGrid>
              <a:tr h="581488">
                <a:tc>
                  <a:txBody>
                    <a:bodyPr/>
                    <a:lstStyle/>
                    <a:p>
                      <a:r>
                        <a:rPr lang="en-US" sz="2400" dirty="0" smtClean="0"/>
                        <a:t>Variety</a:t>
                      </a:r>
                      <a:endParaRPr lang="en-US" sz="2400" dirty="0"/>
                    </a:p>
                  </a:txBody>
                  <a:tcPr/>
                </a:tc>
                <a:tc>
                  <a:txBody>
                    <a:bodyPr/>
                    <a:lstStyle/>
                    <a:p>
                      <a:r>
                        <a:rPr lang="en-US" sz="2400" dirty="0" smtClean="0"/>
                        <a:t>Market class</a:t>
                      </a:r>
                      <a:endParaRPr lang="en-US" sz="2400" dirty="0"/>
                    </a:p>
                  </a:txBody>
                  <a:tcPr/>
                </a:tc>
                <a:tc>
                  <a:txBody>
                    <a:bodyPr/>
                    <a:lstStyle/>
                    <a:p>
                      <a:r>
                        <a:rPr lang="en-US" sz="2400" dirty="0" smtClean="0"/>
                        <a:t>Maturity</a:t>
                      </a:r>
                      <a:endParaRPr lang="en-US" sz="2400" dirty="0"/>
                    </a:p>
                  </a:txBody>
                  <a:tcPr/>
                </a:tc>
                <a:tc>
                  <a:txBody>
                    <a:bodyPr/>
                    <a:lstStyle/>
                    <a:p>
                      <a:pPr algn="ctr"/>
                      <a:r>
                        <a:rPr lang="en-US" sz="2400" dirty="0" smtClean="0"/>
                        <a:t>Yield (t ha-</a:t>
                      </a:r>
                      <a:r>
                        <a:rPr lang="en-US" sz="2400" baseline="30000" dirty="0" smtClean="0"/>
                        <a:t>1</a:t>
                      </a:r>
                      <a:r>
                        <a:rPr lang="en-US" sz="2400" dirty="0" smtClean="0"/>
                        <a:t>)</a:t>
                      </a:r>
                      <a:endParaRPr lang="en-US" sz="2400" dirty="0"/>
                    </a:p>
                  </a:txBody>
                  <a:tcPr/>
                </a:tc>
              </a:tr>
              <a:tr h="527313">
                <a:tc>
                  <a:txBody>
                    <a:bodyPr/>
                    <a:lstStyle/>
                    <a:p>
                      <a:r>
                        <a:rPr lang="en-US" sz="2000" b="1" kern="1200" dirty="0" smtClean="0">
                          <a:solidFill>
                            <a:schemeClr val="dk1"/>
                          </a:solidFill>
                          <a:latin typeface="+mn-lt"/>
                          <a:ea typeface="+mn-ea"/>
                          <a:cs typeface="+mn-cs"/>
                        </a:rPr>
                        <a:t>Kenya </a:t>
                      </a:r>
                      <a:r>
                        <a:rPr lang="en-US" sz="2000" b="1" kern="1200" dirty="0" err="1" smtClean="0">
                          <a:solidFill>
                            <a:schemeClr val="dk1"/>
                          </a:solidFill>
                          <a:latin typeface="+mn-lt"/>
                          <a:ea typeface="+mn-ea"/>
                          <a:cs typeface="+mn-cs"/>
                        </a:rPr>
                        <a:t>Mamboleo</a:t>
                      </a:r>
                      <a:endParaRPr lang="en-US" sz="2000" dirty="0"/>
                    </a:p>
                  </a:txBody>
                  <a:tcPr/>
                </a:tc>
                <a:tc>
                  <a:txBody>
                    <a:bodyPr/>
                    <a:lstStyle/>
                    <a:p>
                      <a:r>
                        <a:rPr lang="en-US" sz="2000" dirty="0" smtClean="0"/>
                        <a:t>Red mottled</a:t>
                      </a:r>
                      <a:endParaRPr lang="en-US" sz="2000" dirty="0"/>
                    </a:p>
                  </a:txBody>
                  <a:tcPr/>
                </a:tc>
                <a:tc>
                  <a:txBody>
                    <a:bodyPr/>
                    <a:lstStyle/>
                    <a:p>
                      <a:pPr algn="ctr">
                        <a:lnSpc>
                          <a:spcPct val="115000"/>
                        </a:lnSpc>
                        <a:spcAft>
                          <a:spcPts val="0"/>
                        </a:spcAft>
                      </a:pPr>
                      <a:r>
                        <a:rPr lang="en-US" sz="2000" dirty="0">
                          <a:solidFill>
                            <a:srgbClr val="000000"/>
                          </a:solidFill>
                          <a:latin typeface="+mn-lt"/>
                          <a:ea typeface="Times New Roman"/>
                          <a:cs typeface="Times New Roman"/>
                        </a:rPr>
                        <a:t>75-85 </a:t>
                      </a:r>
                      <a:r>
                        <a:rPr lang="en-US" sz="2000" dirty="0" smtClean="0">
                          <a:solidFill>
                            <a:srgbClr val="000000"/>
                          </a:solidFill>
                          <a:latin typeface="+mn-lt"/>
                          <a:ea typeface="Times New Roman"/>
                          <a:cs typeface="Times New Roman"/>
                        </a:rPr>
                        <a:t>d</a:t>
                      </a:r>
                      <a:endParaRPr lang="en-US" sz="2000" dirty="0">
                        <a:latin typeface="+mn-lt"/>
                        <a:ea typeface="Calibri"/>
                        <a:cs typeface="Times New Roman"/>
                      </a:endParaRPr>
                    </a:p>
                  </a:txBody>
                  <a:tcPr marL="68580" marR="68580" marT="0" marB="0"/>
                </a:tc>
                <a:tc>
                  <a:txBody>
                    <a:bodyPr/>
                    <a:lstStyle/>
                    <a:p>
                      <a:pPr algn="ctr">
                        <a:lnSpc>
                          <a:spcPct val="115000"/>
                        </a:lnSpc>
                        <a:spcAft>
                          <a:spcPts val="0"/>
                        </a:spcAft>
                      </a:pPr>
                      <a:r>
                        <a:rPr lang="en-US" sz="2000" dirty="0">
                          <a:solidFill>
                            <a:srgbClr val="000000"/>
                          </a:solidFill>
                          <a:latin typeface="+mn-lt"/>
                          <a:ea typeface="Times New Roman"/>
                          <a:cs typeface="Times New Roman"/>
                        </a:rPr>
                        <a:t>2.5</a:t>
                      </a:r>
                      <a:endParaRPr lang="en-US" sz="2000" dirty="0">
                        <a:latin typeface="+mn-lt"/>
                        <a:ea typeface="Calibri"/>
                        <a:cs typeface="Times New Roman"/>
                      </a:endParaRPr>
                    </a:p>
                  </a:txBody>
                  <a:tcPr marL="68580" marR="68580" marT="0" marB="0"/>
                </a:tc>
              </a:tr>
              <a:tr h="527313">
                <a:tc>
                  <a:txBody>
                    <a:bodyPr/>
                    <a:lstStyle/>
                    <a:p>
                      <a:r>
                        <a:rPr lang="en-US" sz="2000" b="1" kern="1200" dirty="0" smtClean="0">
                          <a:solidFill>
                            <a:schemeClr val="dk1"/>
                          </a:solidFill>
                          <a:latin typeface="+mn-lt"/>
                          <a:ea typeface="+mn-ea"/>
                          <a:cs typeface="+mn-cs"/>
                        </a:rPr>
                        <a:t>Kenya </a:t>
                      </a:r>
                      <a:r>
                        <a:rPr lang="en-US" sz="2000" b="1" kern="1200" dirty="0" err="1" smtClean="0">
                          <a:solidFill>
                            <a:schemeClr val="dk1"/>
                          </a:solidFill>
                          <a:latin typeface="+mn-lt"/>
                          <a:ea typeface="+mn-ea"/>
                          <a:cs typeface="+mn-cs"/>
                        </a:rPr>
                        <a:t>Salama</a:t>
                      </a:r>
                      <a:endParaRPr lang="en-US" sz="2000" dirty="0"/>
                    </a:p>
                  </a:txBody>
                  <a:tcPr/>
                </a:tc>
                <a:tc>
                  <a:txBody>
                    <a:bodyPr/>
                    <a:lstStyle/>
                    <a:p>
                      <a:r>
                        <a:rPr lang="en-US" sz="2000" dirty="0" smtClean="0"/>
                        <a:t>Navy</a:t>
                      </a:r>
                      <a:endParaRPr lang="en-US" sz="20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latin typeface="+mn-lt"/>
                          <a:ea typeface="+mn-ea"/>
                          <a:cs typeface="+mn-cs"/>
                        </a:rPr>
                        <a:t>80-95 d</a:t>
                      </a:r>
                      <a:endParaRPr lang="en-US" sz="2000"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latin typeface="+mn-lt"/>
                          <a:ea typeface="+mn-ea"/>
                          <a:cs typeface="+mn-cs"/>
                        </a:rPr>
                        <a:t>2.7</a:t>
                      </a:r>
                      <a:endParaRPr lang="en-US" sz="2000" dirty="0" smtClean="0"/>
                    </a:p>
                  </a:txBody>
                  <a:tcPr/>
                </a:tc>
              </a:tr>
              <a:tr h="527313">
                <a:tc>
                  <a:txBody>
                    <a:bodyPr/>
                    <a:lstStyle/>
                    <a:p>
                      <a:r>
                        <a:rPr lang="en-US" sz="2000" b="1" kern="1200" dirty="0" err="1" smtClean="0">
                          <a:solidFill>
                            <a:schemeClr val="dk1"/>
                          </a:solidFill>
                          <a:latin typeface="+mn-lt"/>
                          <a:ea typeface="+mn-ea"/>
                          <a:cs typeface="+mn-cs"/>
                        </a:rPr>
                        <a:t>KenStar</a:t>
                      </a:r>
                      <a:endParaRPr lang="en-US" sz="2000" dirty="0"/>
                    </a:p>
                  </a:txBody>
                  <a:tcPr/>
                </a:tc>
                <a:tc>
                  <a:txBody>
                    <a:bodyPr/>
                    <a:lstStyle/>
                    <a:p>
                      <a:r>
                        <a:rPr lang="en-US" sz="2000" dirty="0" smtClean="0"/>
                        <a:t>Navy</a:t>
                      </a:r>
                      <a:endParaRPr lang="en-US" sz="2000" dirty="0"/>
                    </a:p>
                  </a:txBody>
                  <a:tcPr/>
                </a:tc>
                <a:tc>
                  <a:txBody>
                    <a:bodyPr/>
                    <a:lstStyle/>
                    <a:p>
                      <a:pPr algn="ctr"/>
                      <a:r>
                        <a:rPr lang="en-US" sz="2000" kern="1200" dirty="0" smtClean="0">
                          <a:solidFill>
                            <a:schemeClr val="dk1"/>
                          </a:solidFill>
                          <a:latin typeface="+mn-lt"/>
                          <a:ea typeface="+mn-ea"/>
                          <a:cs typeface="+mn-cs"/>
                        </a:rPr>
                        <a:t>80-95 d</a:t>
                      </a:r>
                      <a:endParaRPr lang="en-US" sz="2000" dirty="0"/>
                    </a:p>
                  </a:txBody>
                  <a:tcPr/>
                </a:tc>
                <a:tc>
                  <a:txBody>
                    <a:bodyPr/>
                    <a:lstStyle/>
                    <a:p>
                      <a:pPr algn="ctr"/>
                      <a:r>
                        <a:rPr lang="en-US" sz="2000" kern="1200" dirty="0" smtClean="0">
                          <a:solidFill>
                            <a:schemeClr val="dk1"/>
                          </a:solidFill>
                          <a:latin typeface="+mn-lt"/>
                          <a:ea typeface="+mn-ea"/>
                          <a:cs typeface="+mn-cs"/>
                        </a:rPr>
                        <a:t>3.1</a:t>
                      </a:r>
                      <a:endParaRPr lang="en-US" sz="2000" dirty="0"/>
                    </a:p>
                  </a:txBody>
                  <a:tcPr/>
                </a:tc>
              </a:tr>
              <a:tr h="527313">
                <a:tc>
                  <a:txBody>
                    <a:bodyPr/>
                    <a:lstStyle/>
                    <a:p>
                      <a:r>
                        <a:rPr lang="en-GB" sz="2000" b="1" kern="1200" dirty="0" smtClean="0">
                          <a:solidFill>
                            <a:schemeClr val="dk1"/>
                          </a:solidFill>
                          <a:latin typeface="+mn-lt"/>
                          <a:ea typeface="+mn-ea"/>
                          <a:cs typeface="+mn-cs"/>
                        </a:rPr>
                        <a:t>Kenya </a:t>
                      </a:r>
                      <a:r>
                        <a:rPr lang="en-GB" sz="2000" b="1" kern="1200" dirty="0" err="1" smtClean="0">
                          <a:solidFill>
                            <a:schemeClr val="dk1"/>
                          </a:solidFill>
                          <a:latin typeface="+mn-lt"/>
                          <a:ea typeface="+mn-ea"/>
                          <a:cs typeface="+mn-cs"/>
                        </a:rPr>
                        <a:t>Cheupe</a:t>
                      </a:r>
                      <a:endParaRPr lang="en-US" sz="2000" dirty="0"/>
                    </a:p>
                  </a:txBody>
                  <a:tcPr/>
                </a:tc>
                <a:tc>
                  <a:txBody>
                    <a:bodyPr/>
                    <a:lstStyle/>
                    <a:p>
                      <a:r>
                        <a:rPr lang="en-US" sz="2000" dirty="0" smtClean="0"/>
                        <a:t>Navy</a:t>
                      </a:r>
                      <a:endParaRPr lang="en-US" sz="20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latin typeface="+mn-lt"/>
                          <a:ea typeface="+mn-ea"/>
                          <a:cs typeface="+mn-cs"/>
                        </a:rPr>
                        <a:t>80-95 d</a:t>
                      </a:r>
                      <a:endParaRPr lang="en-US" sz="2000" dirty="0" smtClean="0"/>
                    </a:p>
                  </a:txBody>
                  <a:tcPr/>
                </a:tc>
                <a:tc>
                  <a:txBody>
                    <a:bodyPr/>
                    <a:lstStyle/>
                    <a:p>
                      <a:pPr algn="ctr"/>
                      <a:r>
                        <a:rPr lang="en-US" sz="2000" dirty="0" smtClean="0"/>
                        <a:t>2.8</a:t>
                      </a:r>
                      <a:endParaRPr lang="en-US" sz="2000" dirty="0"/>
                    </a:p>
                  </a:txBody>
                  <a:tcPr/>
                </a:tc>
              </a:tr>
              <a:tr h="844942">
                <a:tc>
                  <a:txBody>
                    <a:bodyPr/>
                    <a:lstStyle/>
                    <a:p>
                      <a:r>
                        <a:rPr lang="en-US" sz="2000" b="1" dirty="0" smtClean="0"/>
                        <a:t>Kenya</a:t>
                      </a:r>
                      <a:r>
                        <a:rPr lang="en-US" sz="2000" b="1" baseline="0" dirty="0" smtClean="0"/>
                        <a:t> Dark Red Kidney</a:t>
                      </a:r>
                      <a:endParaRPr lang="en-US" sz="2000" b="1" dirty="0"/>
                    </a:p>
                  </a:txBody>
                  <a:tcPr/>
                </a:tc>
                <a:tc>
                  <a:txBody>
                    <a:bodyPr/>
                    <a:lstStyle/>
                    <a:p>
                      <a:r>
                        <a:rPr lang="en-US" sz="2000" dirty="0" smtClean="0"/>
                        <a:t>Red kidney</a:t>
                      </a:r>
                      <a:endParaRPr lang="en-US" sz="20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smtClean="0"/>
                        <a:t>80-96d</a:t>
                      </a:r>
                    </a:p>
                  </a:txBody>
                  <a:tcPr/>
                </a:tc>
                <a:tc>
                  <a:txBody>
                    <a:bodyPr/>
                    <a:lstStyle/>
                    <a:p>
                      <a:pPr algn="ctr"/>
                      <a:r>
                        <a:rPr lang="en-US" sz="2000" dirty="0" smtClean="0"/>
                        <a:t>2.7</a:t>
                      </a:r>
                      <a:endParaRPr lang="en-US" sz="2000" dirty="0"/>
                    </a:p>
                  </a:txBody>
                  <a:tcPr/>
                </a:tc>
              </a:tr>
            </a:tbl>
          </a:graphicData>
        </a:graphic>
      </p:graphicFrame>
      <p:sp>
        <p:nvSpPr>
          <p:cNvPr id="4" name="Slide Number Placeholder 3"/>
          <p:cNvSpPr>
            <a:spLocks noGrp="1"/>
          </p:cNvSpPr>
          <p:nvPr>
            <p:ph type="sldNum" sz="quarter" idx="11"/>
          </p:nvPr>
        </p:nvSpPr>
        <p:spPr/>
        <p:txBody>
          <a:bodyPr/>
          <a:lstStyle/>
          <a:p>
            <a:pPr>
              <a:defRPr/>
            </a:pPr>
            <a:fld id="{7CC09E98-EE94-4999-939D-64D03132770F}" type="slidenum">
              <a:rPr lang="en-US" smtClean="0"/>
              <a:pPr>
                <a:defRPr/>
              </a:pPr>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Documents and Settings\Prof. Paul Kimani\My Documents\My Pictures\PictureProject\0010\DSC_03853327.JPG"/>
          <p:cNvPicPr>
            <a:picLocks noChangeAspect="1" noChangeArrowheads="1"/>
          </p:cNvPicPr>
          <p:nvPr/>
        </p:nvPicPr>
        <p:blipFill>
          <a:blip r:embed="rId2" cstate="print">
            <a:lum bright="20000"/>
          </a:blip>
          <a:srcRect/>
          <a:stretch>
            <a:fillRect/>
          </a:stretch>
        </p:blipFill>
        <p:spPr bwMode="auto">
          <a:xfrm>
            <a:off x="4981575" y="3162360"/>
            <a:ext cx="3792832" cy="25390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819150" y="0"/>
            <a:ext cx="5229225" cy="400110"/>
          </a:xfrm>
          <a:prstGeom prst="rect">
            <a:avLst/>
          </a:prstGeom>
          <a:noFill/>
        </p:spPr>
        <p:txBody>
          <a:bodyPr wrap="square" rtlCol="0">
            <a:spAutoFit/>
          </a:bodyPr>
          <a:lstStyle/>
          <a:p>
            <a:r>
              <a:rPr lang="en-US" sz="2000" dirty="0" smtClean="0"/>
              <a:t>NPT-</a:t>
            </a:r>
            <a:r>
              <a:rPr lang="en-US" sz="2000" dirty="0" err="1" smtClean="0"/>
              <a:t>Kabete</a:t>
            </a:r>
            <a:r>
              <a:rPr lang="en-US" sz="2000" dirty="0" smtClean="0"/>
              <a:t>, season 2, 24 Oct 2014</a:t>
            </a:r>
            <a:endParaRPr lang="en-US" sz="2000" dirty="0"/>
          </a:p>
        </p:txBody>
      </p:sp>
      <p:pic>
        <p:nvPicPr>
          <p:cNvPr id="7" name="Picture 2" descr="C:\Documents and Settings\Prof. Paul Kimani\My Documents\My Pictures\PictureProject\0008\DSC_08832442.JPG"/>
          <p:cNvPicPr>
            <a:picLocks noChangeAspect="1" noChangeArrowheads="1"/>
          </p:cNvPicPr>
          <p:nvPr/>
        </p:nvPicPr>
        <p:blipFill>
          <a:blip r:embed="rId3" cstate="print">
            <a:lum bright="20000" contrast="10000"/>
          </a:blip>
          <a:srcRect/>
          <a:stretch>
            <a:fillRect/>
          </a:stretch>
        </p:blipFill>
        <p:spPr bwMode="auto">
          <a:xfrm>
            <a:off x="238830" y="720770"/>
            <a:ext cx="4742745" cy="3174895"/>
          </a:xfrm>
          <a:prstGeom prst="rect">
            <a:avLst/>
          </a:prstGeom>
          <a:ln w="228600" cap="sq" cmpd="thickThin">
            <a:solidFill>
              <a:srgbClr val="000000"/>
            </a:solidFill>
            <a:prstDash val="solid"/>
            <a:miter lim="800000"/>
          </a:ln>
          <a:effectLst>
            <a:innerShdw blurRad="76200">
              <a:srgbClr val="000000"/>
            </a:innerShdw>
          </a:effectLst>
        </p:spPr>
      </p:pic>
      <p:sp>
        <p:nvSpPr>
          <p:cNvPr id="8" name="Left Arrow 7"/>
          <p:cNvSpPr/>
          <p:nvPr/>
        </p:nvSpPr>
        <p:spPr>
          <a:xfrm>
            <a:off x="4857045" y="133409"/>
            <a:ext cx="1914525" cy="187636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smtClean="0">
                <a:solidFill>
                  <a:srgbClr val="0033CC"/>
                </a:solidFill>
              </a:rPr>
              <a:t>This</a:t>
            </a:r>
            <a:r>
              <a:rPr lang="en-US" dirty="0" smtClean="0"/>
              <a:t> </a:t>
            </a:r>
            <a:endParaRPr lang="en-US" dirty="0"/>
          </a:p>
        </p:txBody>
      </p:sp>
      <p:sp>
        <p:nvSpPr>
          <p:cNvPr id="9" name="Down Arrow 8"/>
          <p:cNvSpPr/>
          <p:nvPr/>
        </p:nvSpPr>
        <p:spPr>
          <a:xfrm>
            <a:off x="6048376" y="1800225"/>
            <a:ext cx="2726032" cy="122872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smtClean="0">
                <a:solidFill>
                  <a:srgbClr val="FF0000"/>
                </a:solidFill>
              </a:rPr>
              <a:t> this?</a:t>
            </a:r>
            <a:endParaRPr lang="en-US" sz="4400" dirty="0">
              <a:solidFill>
                <a:srgbClr val="FF0000"/>
              </a:solidFill>
            </a:endParaRPr>
          </a:p>
        </p:txBody>
      </p:sp>
      <p:sp>
        <p:nvSpPr>
          <p:cNvPr id="10" name="Oval Callout 9"/>
          <p:cNvSpPr/>
          <p:nvPr/>
        </p:nvSpPr>
        <p:spPr>
          <a:xfrm>
            <a:off x="7534275" y="523875"/>
            <a:ext cx="1114425" cy="876300"/>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smtClean="0">
                <a:solidFill>
                  <a:srgbClr val="FF0000"/>
                </a:solidFill>
              </a:rPr>
              <a:t>or</a:t>
            </a:r>
            <a:endParaRPr lang="en-US" sz="4400" dirty="0">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Documents and Settings\Prof. Paul Kimani\My Documents\My Pictures\PictureProject\0011\Kabaa trials- Oct 20144669.JPG"/>
          <p:cNvPicPr>
            <a:picLocks noChangeAspect="1" noChangeArrowheads="1"/>
          </p:cNvPicPr>
          <p:nvPr/>
        </p:nvPicPr>
        <p:blipFill>
          <a:blip r:embed="rId2" cstate="print">
            <a:lum bright="10000"/>
          </a:blip>
          <a:srcRect/>
          <a:stretch>
            <a:fillRect/>
          </a:stretch>
        </p:blipFill>
        <p:spPr bwMode="auto">
          <a:xfrm>
            <a:off x="471134" y="847725"/>
            <a:ext cx="7858831" cy="5260870"/>
          </a:xfrm>
          <a:prstGeom prst="rect">
            <a:avLst/>
          </a:prstGeom>
          <a:noFill/>
        </p:spPr>
      </p:pic>
      <p:sp>
        <p:nvSpPr>
          <p:cNvPr id="3" name="Rounded Rectangle 2"/>
          <p:cNvSpPr/>
          <p:nvPr/>
        </p:nvSpPr>
        <p:spPr>
          <a:xfrm>
            <a:off x="471134" y="142875"/>
            <a:ext cx="7858831" cy="70485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33CC"/>
                </a:solidFill>
              </a:rPr>
              <a:t>A bean consignment ready for the market</a:t>
            </a:r>
            <a:endParaRPr lang="en-US" b="1" dirty="0">
              <a:solidFill>
                <a:srgbClr val="0033CC"/>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36215"/>
            <a:ext cx="8372475" cy="1589200"/>
          </a:xfrm>
        </p:spPr>
        <p:txBody>
          <a:bodyPr>
            <a:normAutofit fontScale="90000"/>
          </a:bodyPr>
          <a:lstStyle/>
          <a:p>
            <a:pPr algn="l"/>
            <a:r>
              <a:rPr lang="en-US" sz="4800" b="1" dirty="0" smtClean="0"/>
              <a:t>UNISEED KENYA LTD</a:t>
            </a:r>
            <a:r>
              <a:rPr lang="en-US" b="1" dirty="0" smtClean="0"/>
              <a:t/>
            </a:r>
            <a:br>
              <a:rPr lang="en-US" b="1" dirty="0" smtClean="0"/>
            </a:br>
            <a:r>
              <a:rPr lang="en-US" b="1" dirty="0" smtClean="0">
                <a:latin typeface="Arial" pitchFamily="34" charset="0"/>
                <a:ea typeface="Calibri" pitchFamily="34" charset="0"/>
                <a:cs typeface="Arial" pitchFamily="34" charset="0"/>
              </a:rPr>
              <a:t/>
            </a:r>
            <a:br>
              <a:rPr lang="en-US" b="1" dirty="0" smtClean="0">
                <a:latin typeface="Arial" pitchFamily="34" charset="0"/>
                <a:ea typeface="Calibri" pitchFamily="34" charset="0"/>
                <a:cs typeface="Arial" pitchFamily="34" charset="0"/>
              </a:rPr>
            </a:br>
            <a:endParaRPr lang="en-US" b="1" dirty="0"/>
          </a:p>
        </p:txBody>
      </p:sp>
      <p:sp>
        <p:nvSpPr>
          <p:cNvPr id="3" name="Content Placeholder 2"/>
          <p:cNvSpPr>
            <a:spLocks noGrp="1"/>
          </p:cNvSpPr>
          <p:nvPr>
            <p:ph idx="1"/>
          </p:nvPr>
        </p:nvSpPr>
        <p:spPr>
          <a:xfrm>
            <a:off x="457200" y="1786970"/>
            <a:ext cx="8229600" cy="4339193"/>
          </a:xfrm>
        </p:spPr>
        <p:style>
          <a:lnRef idx="2">
            <a:schemeClr val="accent1"/>
          </a:lnRef>
          <a:fillRef idx="1">
            <a:schemeClr val="lt1"/>
          </a:fillRef>
          <a:effectRef idx="0">
            <a:schemeClr val="accent1"/>
          </a:effectRef>
          <a:fontRef idx="minor">
            <a:schemeClr val="dk1"/>
          </a:fontRef>
        </p:style>
        <p:txBody>
          <a:bodyPr>
            <a:normAutofit lnSpcReduction="10000"/>
          </a:bodyPr>
          <a:lstStyle/>
          <a:p>
            <a:pPr>
              <a:buNone/>
            </a:pPr>
            <a:r>
              <a:rPr lang="en-US" sz="1800" b="1" dirty="0" smtClean="0">
                <a:latin typeface="Arial" pitchFamily="34" charset="0"/>
                <a:ea typeface="Calibri" pitchFamily="34" charset="0"/>
                <a:cs typeface="Arial" pitchFamily="34" charset="0"/>
              </a:rPr>
              <a:t>Your preferred supplier of High Quality Certified Breeder Seed for:</a:t>
            </a:r>
          </a:p>
          <a:p>
            <a:pPr marL="2628900">
              <a:buFont typeface="Wingdings" pitchFamily="2" charset="2"/>
              <a:buChar char="ü"/>
            </a:pPr>
            <a:r>
              <a:rPr lang="en-US" sz="1800" b="1" dirty="0" smtClean="0">
                <a:latin typeface="Arial" pitchFamily="34" charset="0"/>
                <a:cs typeface="Arial" pitchFamily="34" charset="0"/>
              </a:rPr>
              <a:t>Dry beans </a:t>
            </a:r>
          </a:p>
          <a:p>
            <a:pPr marL="2628900">
              <a:buFont typeface="Wingdings" pitchFamily="2" charset="2"/>
              <a:buChar char="ü"/>
            </a:pPr>
            <a:r>
              <a:rPr lang="en-US" sz="1800" b="1" dirty="0" smtClean="0">
                <a:latin typeface="Arial" pitchFamily="34" charset="0"/>
                <a:cs typeface="Arial" pitchFamily="34" charset="0"/>
              </a:rPr>
              <a:t>Climbing beans </a:t>
            </a:r>
          </a:p>
          <a:p>
            <a:pPr marL="2628900">
              <a:buFont typeface="Wingdings" pitchFamily="2" charset="2"/>
              <a:buChar char="ü"/>
            </a:pPr>
            <a:r>
              <a:rPr lang="en-US" sz="1800" b="1" dirty="0" err="1" smtClean="0">
                <a:latin typeface="Arial" pitchFamily="34" charset="0"/>
                <a:cs typeface="Arial" pitchFamily="34" charset="0"/>
              </a:rPr>
              <a:t>Biofortified</a:t>
            </a:r>
            <a:r>
              <a:rPr lang="en-US" sz="1800" b="1" dirty="0" smtClean="0">
                <a:latin typeface="Arial" pitchFamily="34" charset="0"/>
                <a:cs typeface="Arial" pitchFamily="34" charset="0"/>
              </a:rPr>
              <a:t>  beans-iron and zinc rich</a:t>
            </a:r>
          </a:p>
          <a:p>
            <a:pPr marL="2628900">
              <a:buFont typeface="Wingdings" pitchFamily="2" charset="2"/>
              <a:buChar char="ü"/>
            </a:pPr>
            <a:r>
              <a:rPr lang="en-US" sz="1800" b="1" dirty="0" smtClean="0">
                <a:latin typeface="Arial" pitchFamily="34" charset="0"/>
                <a:cs typeface="Arial" pitchFamily="34" charset="0"/>
              </a:rPr>
              <a:t>Canning beans</a:t>
            </a:r>
          </a:p>
          <a:p>
            <a:pPr marL="2628900">
              <a:buFont typeface="Wingdings" pitchFamily="2" charset="2"/>
              <a:buChar char="ü"/>
            </a:pPr>
            <a:r>
              <a:rPr lang="en-US" sz="1800" b="1" dirty="0" smtClean="0">
                <a:latin typeface="Arial" pitchFamily="34" charset="0"/>
                <a:cs typeface="Arial" pitchFamily="34" charset="0"/>
              </a:rPr>
              <a:t>Vegetable runner (butter) beans</a:t>
            </a:r>
          </a:p>
          <a:p>
            <a:pPr marL="2628900">
              <a:buFont typeface="Wingdings" pitchFamily="2" charset="2"/>
              <a:buChar char="ü"/>
            </a:pPr>
            <a:r>
              <a:rPr lang="en-US" sz="1800" b="1" dirty="0" smtClean="0">
                <a:latin typeface="Arial" pitchFamily="34" charset="0"/>
                <a:cs typeface="Arial" pitchFamily="34" charset="0"/>
              </a:rPr>
              <a:t>Dry grain runner beans</a:t>
            </a:r>
          </a:p>
          <a:p>
            <a:pPr marL="2628900">
              <a:buFont typeface="Wingdings" pitchFamily="2" charset="2"/>
              <a:buChar char="ü"/>
            </a:pPr>
            <a:r>
              <a:rPr lang="en-US" sz="1800" b="1" dirty="0" smtClean="0">
                <a:latin typeface="Arial" pitchFamily="34" charset="0"/>
                <a:cs typeface="Arial" pitchFamily="34" charset="0"/>
              </a:rPr>
              <a:t>Snap beans for fresh produce markets</a:t>
            </a:r>
          </a:p>
          <a:p>
            <a:pPr marL="2628900">
              <a:buFont typeface="Wingdings" pitchFamily="2" charset="2"/>
              <a:buChar char="ü"/>
            </a:pPr>
            <a:r>
              <a:rPr lang="en-US" sz="1800" b="1" dirty="0" smtClean="0">
                <a:latin typeface="Arial" pitchFamily="34" charset="0"/>
                <a:cs typeface="Arial" pitchFamily="34" charset="0"/>
              </a:rPr>
              <a:t>Snap beans for canning</a:t>
            </a:r>
          </a:p>
          <a:p>
            <a:pPr marL="2628900">
              <a:buFont typeface="Wingdings" pitchFamily="2" charset="2"/>
              <a:buChar char="ü"/>
            </a:pPr>
            <a:r>
              <a:rPr lang="en-US" sz="1800" b="1" dirty="0" smtClean="0">
                <a:latin typeface="Arial" pitchFamily="34" charset="0"/>
                <a:cs typeface="Arial" pitchFamily="34" charset="0"/>
              </a:rPr>
              <a:t>Runner bean dry grain for canning</a:t>
            </a:r>
          </a:p>
          <a:p>
            <a:pPr marL="2628900">
              <a:buFont typeface="Wingdings" pitchFamily="2" charset="2"/>
              <a:buChar char="ü"/>
            </a:pPr>
            <a:r>
              <a:rPr lang="en-US" sz="1800" b="1" dirty="0" err="1" smtClean="0">
                <a:latin typeface="Arial" pitchFamily="34" charset="0"/>
                <a:cs typeface="Arial" pitchFamily="34" charset="0"/>
              </a:rPr>
              <a:t>Pigeonpea</a:t>
            </a:r>
            <a:r>
              <a:rPr lang="en-US" sz="1800" b="1" dirty="0" smtClean="0">
                <a:latin typeface="Arial" pitchFamily="34" charset="0"/>
                <a:cs typeface="Arial" pitchFamily="34" charset="0"/>
              </a:rPr>
              <a:t> (</a:t>
            </a:r>
            <a:r>
              <a:rPr lang="en-US" sz="1800" b="1" dirty="0" err="1" smtClean="0">
                <a:latin typeface="Arial" pitchFamily="34" charset="0"/>
                <a:cs typeface="Arial" pitchFamily="34" charset="0"/>
              </a:rPr>
              <a:t>mbaazi</a:t>
            </a:r>
            <a:r>
              <a:rPr lang="en-US" sz="1800" b="1" dirty="0" smtClean="0">
                <a:latin typeface="Arial" pitchFamily="34" charset="0"/>
                <a:cs typeface="Arial" pitchFamily="34" charset="0"/>
              </a:rPr>
              <a:t>) – early maturing</a:t>
            </a:r>
          </a:p>
          <a:p>
            <a:pPr marL="2628900">
              <a:buNone/>
            </a:pPr>
            <a:endParaRPr lang="en-US" sz="1800" b="1" dirty="0" smtClean="0">
              <a:latin typeface="Arial" pitchFamily="34" charset="0"/>
              <a:cs typeface="Arial" pitchFamily="34" charset="0"/>
            </a:endParaRPr>
          </a:p>
          <a:p>
            <a:pPr defTabSz="690563">
              <a:buNone/>
            </a:pPr>
            <a:r>
              <a:rPr lang="en-GB" sz="1000" dirty="0" smtClean="0">
                <a:latin typeface="Berlin Sans FB" pitchFamily="34" charset="0"/>
              </a:rPr>
              <a:t>For further information contact: Principal, College of Agriculture and Veterinary Sciences, University of Nairobi, P.O Box 29053-00625 Nairobi, KENYA</a:t>
            </a:r>
          </a:p>
          <a:p>
            <a:pPr defTabSz="690563">
              <a:buNone/>
            </a:pPr>
            <a:r>
              <a:rPr lang="en-GB" sz="1000" dirty="0" smtClean="0">
                <a:latin typeface="Berlin Sans FB" pitchFamily="34" charset="0"/>
              </a:rPr>
              <a:t>  &lt; principal-cavs@uonbi.ac.ke &gt; or &lt;pmkimani@uonbi.ac.ke&gt;</a:t>
            </a:r>
            <a:endParaRPr lang="en-US" sz="1000" dirty="0"/>
          </a:p>
        </p:txBody>
      </p:sp>
      <p:sp>
        <p:nvSpPr>
          <p:cNvPr id="4" name="Slide Number Placeholder 3"/>
          <p:cNvSpPr>
            <a:spLocks noGrp="1"/>
          </p:cNvSpPr>
          <p:nvPr>
            <p:ph type="sldNum" sz="quarter" idx="11"/>
          </p:nvPr>
        </p:nvSpPr>
        <p:spPr/>
        <p:txBody>
          <a:bodyPr/>
          <a:lstStyle/>
          <a:p>
            <a:pPr>
              <a:defRPr/>
            </a:pPr>
            <a:fld id="{7CC09E98-EE94-4999-939D-64D03132770F}" type="slidenum">
              <a:rPr lang="en-US" smtClean="0"/>
              <a:pPr>
                <a:defRPr/>
              </a:pPr>
              <a:t>2</a:t>
            </a:fld>
            <a:endParaRPr lang="en-US"/>
          </a:p>
        </p:txBody>
      </p:sp>
      <p:sp>
        <p:nvSpPr>
          <p:cNvPr id="5" name="TextBox 4"/>
          <p:cNvSpPr txBox="1"/>
          <p:nvPr/>
        </p:nvSpPr>
        <p:spPr>
          <a:xfrm>
            <a:off x="6232730" y="1417638"/>
            <a:ext cx="2005421" cy="307777"/>
          </a:xfrm>
          <a:prstGeom prst="rect">
            <a:avLst/>
          </a:prstGeom>
          <a:noFill/>
        </p:spPr>
        <p:txBody>
          <a:bodyPr wrap="none" rtlCol="0">
            <a:spAutoFit/>
          </a:bodyPr>
          <a:lstStyle/>
          <a:p>
            <a:r>
              <a:rPr lang="en-US" sz="1400" b="1" dirty="0" smtClean="0"/>
              <a:t>UNIVERSITY OF NAIROBI</a:t>
            </a:r>
            <a:endParaRPr lang="en-US" sz="1400" b="1" dirty="0"/>
          </a:p>
        </p:txBody>
      </p:sp>
      <p:pic>
        <p:nvPicPr>
          <p:cNvPr id="6" name="Picture 2"/>
          <p:cNvPicPr>
            <a:picLocks noChangeAspect="1" noChangeArrowheads="1"/>
          </p:cNvPicPr>
          <p:nvPr/>
        </p:nvPicPr>
        <p:blipFill>
          <a:blip r:embed="rId2" cstate="print"/>
          <a:srcRect/>
          <a:stretch>
            <a:fillRect/>
          </a:stretch>
        </p:blipFill>
        <p:spPr bwMode="auto">
          <a:xfrm>
            <a:off x="6753226" y="0"/>
            <a:ext cx="1362600" cy="1463985"/>
          </a:xfrm>
          <a:prstGeom prst="rect">
            <a:avLst/>
          </a:prstGeom>
          <a:noFill/>
          <a:ln w="9525">
            <a:noFill/>
            <a:miter lim="800000"/>
            <a:headEnd/>
            <a:tailEnd/>
          </a:ln>
          <a:effectLst/>
        </p:spPr>
      </p:pic>
      <p:pic>
        <p:nvPicPr>
          <p:cNvPr id="7" name="Picture 2" descr="C:\Documents and Settings\WAMBUGU\Desktop\DROUGHTLINES M.CLASS\101_SONY\DSC00630.JPG"/>
          <p:cNvPicPr>
            <a:picLocks noChangeAspect="1" noChangeArrowheads="1"/>
          </p:cNvPicPr>
          <p:nvPr/>
        </p:nvPicPr>
        <p:blipFill>
          <a:blip r:embed="rId3" cstate="print">
            <a:lum bright="10000" contrast="10000"/>
          </a:blip>
          <a:srcRect l="7003" r="10663"/>
          <a:stretch>
            <a:fillRect/>
          </a:stretch>
        </p:blipFill>
        <p:spPr>
          <a:xfrm>
            <a:off x="663040" y="2179596"/>
            <a:ext cx="1047434" cy="954129"/>
          </a:xfrm>
          <a:prstGeom prst="rect">
            <a:avLst/>
          </a:prstGeom>
          <a:noFill/>
        </p:spPr>
      </p:pic>
      <p:pic>
        <p:nvPicPr>
          <p:cNvPr id="8" name="Picture 2" descr="C:\Documents and Settings\WAMBUGU\Desktop\RELEASE PICTURES\101_SONY\DSC00778.JPG"/>
          <p:cNvPicPr>
            <a:picLocks noChangeAspect="1" noChangeArrowheads="1"/>
          </p:cNvPicPr>
          <p:nvPr/>
        </p:nvPicPr>
        <p:blipFill>
          <a:blip r:embed="rId4">
            <a:lum bright="10000" contrast="10000"/>
          </a:blip>
          <a:srcRect l="15172" t="11034" r="18621"/>
          <a:stretch>
            <a:fillRect/>
          </a:stretch>
        </p:blipFill>
        <p:spPr bwMode="auto">
          <a:xfrm>
            <a:off x="663039" y="3276218"/>
            <a:ext cx="1032411" cy="1040477"/>
          </a:xfrm>
          <a:prstGeom prst="rect">
            <a:avLst/>
          </a:prstGeom>
          <a:noFill/>
          <a:ln w="9525">
            <a:solidFill>
              <a:schemeClr val="tx1"/>
            </a:solidFill>
            <a:miter lim="800000"/>
            <a:headEnd/>
            <a:tailEnd/>
          </a:ln>
        </p:spPr>
      </p:pic>
      <p:pic>
        <p:nvPicPr>
          <p:cNvPr id="9" name="Picture 3" descr="C:\Documents and Settings\Prof. Paul Kimani\My Documents\Pictures 2014\DSC_0071_01.JPG"/>
          <p:cNvPicPr>
            <a:picLocks noChangeAspect="1" noChangeArrowheads="1"/>
          </p:cNvPicPr>
          <p:nvPr/>
        </p:nvPicPr>
        <p:blipFill>
          <a:blip r:embed="rId5"/>
          <a:srcRect/>
          <a:stretch>
            <a:fillRect/>
          </a:stretch>
        </p:blipFill>
        <p:spPr bwMode="auto">
          <a:xfrm>
            <a:off x="7400692" y="2179596"/>
            <a:ext cx="1130083" cy="756502"/>
          </a:xfrm>
          <a:prstGeom prst="rect">
            <a:avLst/>
          </a:prstGeom>
          <a:noFill/>
        </p:spPr>
      </p:pic>
      <p:pic>
        <p:nvPicPr>
          <p:cNvPr id="11" name="Picture 2" descr="C:\Documents and Settings\Prof. Paul Kimani\My Documents\RUFORUM PROJECT 2014\4th Biennial Conf Papers -2014\Runner bean pictures-grain and pods Jul 2014\DSC_0002.jpg"/>
          <p:cNvPicPr>
            <a:picLocks noChangeAspect="1" noChangeArrowheads="1"/>
          </p:cNvPicPr>
          <p:nvPr/>
        </p:nvPicPr>
        <p:blipFill>
          <a:blip r:embed="rId6"/>
          <a:srcRect/>
          <a:stretch>
            <a:fillRect/>
          </a:stretch>
        </p:blipFill>
        <p:spPr bwMode="auto">
          <a:xfrm>
            <a:off x="663039" y="4523750"/>
            <a:ext cx="1032411" cy="691118"/>
          </a:xfrm>
          <a:prstGeom prst="rect">
            <a:avLst/>
          </a:prstGeom>
          <a:noFill/>
        </p:spPr>
      </p:pic>
      <p:pic>
        <p:nvPicPr>
          <p:cNvPr id="12" name="Picture 2" descr="C:\Documents and Settings\Prof. Paul Kimani\My Documents\RUFORUM PROJECT 2014\4th Biennial Conf Papers -2014\Runner bean pictures-grain and pods Jul 2014\DSC_0040.jpg"/>
          <p:cNvPicPr>
            <a:picLocks noChangeAspect="1" noChangeArrowheads="1"/>
          </p:cNvPicPr>
          <p:nvPr/>
        </p:nvPicPr>
        <p:blipFill>
          <a:blip r:embed="rId7"/>
          <a:srcRect/>
          <a:stretch>
            <a:fillRect/>
          </a:stretch>
        </p:blipFill>
        <p:spPr bwMode="auto">
          <a:xfrm>
            <a:off x="7407171" y="3133725"/>
            <a:ext cx="1123604" cy="752165"/>
          </a:xfrm>
          <a:prstGeom prst="rect">
            <a:avLst/>
          </a:prstGeom>
          <a:noFill/>
        </p:spPr>
      </p:pic>
      <p:pic>
        <p:nvPicPr>
          <p:cNvPr id="13" name="Picture 2" descr="C:\Documents and Settings\Prof. Paul Kimani\My Documents\PIGEONPEA FOLDER 2015\DSC_0072.jpg"/>
          <p:cNvPicPr>
            <a:picLocks noChangeAspect="1" noChangeArrowheads="1"/>
          </p:cNvPicPr>
          <p:nvPr/>
        </p:nvPicPr>
        <p:blipFill>
          <a:blip r:embed="rId8"/>
          <a:srcRect/>
          <a:stretch>
            <a:fillRect/>
          </a:stretch>
        </p:blipFill>
        <p:spPr bwMode="auto">
          <a:xfrm>
            <a:off x="7400692" y="4123545"/>
            <a:ext cx="1130083" cy="80041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4F3EDCE-8713-5549-AD14-6F85A1AFCD62}" type="slidenum">
              <a:rPr lang="en-US" smtClean="0">
                <a:solidFill>
                  <a:prstClr val="black">
                    <a:tint val="75000"/>
                  </a:prstClr>
                </a:solidFill>
              </a:rPr>
              <a:pPr/>
              <a:t>3</a:t>
            </a:fld>
            <a:endParaRPr lang="en-US" dirty="0">
              <a:solidFill>
                <a:prstClr val="black">
                  <a:tint val="75000"/>
                </a:prstClr>
              </a:solidFill>
            </a:endParaRPr>
          </a:p>
        </p:txBody>
      </p:sp>
      <p:pic>
        <p:nvPicPr>
          <p:cNvPr id="1026" name="Picture 2" descr="C:\Documents and Settings\Administrator\My Documents\Prof Kimani Docs\ProfKimaniMyDoc\Pigeonpea and Onion Slides-April 2012\PK during field day-Karaba.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31051" y="3420315"/>
            <a:ext cx="3949063" cy="2577713"/>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C:\Documents and Settings\Administrator\My Documents\Prof Kimani Docs\ProfKimaniMyDoc\Pigeonpea and Onion Slides-April 2012\NPP670 vs traditional variety.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33844" y="401890"/>
            <a:ext cx="3846270" cy="2762652"/>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descr="C:\Documents and Settings\Prof. Paul Kimani\My Documents\PIGEONPEA FOLDER 2017\007\DSC_0147.JPG"/>
          <p:cNvPicPr>
            <a:picLocks noChangeAspect="1" noChangeArrowheads="1"/>
          </p:cNvPicPr>
          <p:nvPr/>
        </p:nvPicPr>
        <p:blipFill>
          <a:blip r:embed="rId4"/>
          <a:srcRect/>
          <a:stretch>
            <a:fillRect/>
          </a:stretch>
        </p:blipFill>
        <p:spPr bwMode="auto">
          <a:xfrm rot="16200000">
            <a:off x="3862406" y="1505771"/>
            <a:ext cx="5381587" cy="3602927"/>
          </a:xfrm>
          <a:prstGeom prst="rect">
            <a:avLst/>
          </a:prstGeom>
          <a:noFill/>
        </p:spPr>
      </p:pic>
      <p:sp>
        <p:nvSpPr>
          <p:cNvPr id="6" name="TextBox 5"/>
          <p:cNvSpPr txBox="1"/>
          <p:nvPr/>
        </p:nvSpPr>
        <p:spPr>
          <a:xfrm>
            <a:off x="494409" y="5987018"/>
            <a:ext cx="1817914" cy="369332"/>
          </a:xfrm>
          <a:prstGeom prst="rect">
            <a:avLst/>
          </a:prstGeom>
          <a:noFill/>
        </p:spPr>
        <p:txBody>
          <a:bodyPr wrap="square" rtlCol="0">
            <a:spAutoFit/>
          </a:bodyPr>
          <a:lstStyle/>
          <a:p>
            <a:r>
              <a:rPr lang="en-US" b="1" dirty="0" smtClean="0"/>
              <a:t>1986</a:t>
            </a:r>
            <a:endParaRPr lang="en-US" b="1" dirty="0"/>
          </a:p>
        </p:txBody>
      </p:sp>
      <p:sp>
        <p:nvSpPr>
          <p:cNvPr id="7" name="TextBox 6"/>
          <p:cNvSpPr txBox="1"/>
          <p:nvPr/>
        </p:nvSpPr>
        <p:spPr>
          <a:xfrm>
            <a:off x="6268963" y="5987018"/>
            <a:ext cx="1459894" cy="369332"/>
          </a:xfrm>
          <a:prstGeom prst="rect">
            <a:avLst/>
          </a:prstGeom>
          <a:noFill/>
        </p:spPr>
        <p:txBody>
          <a:bodyPr wrap="square" rtlCol="0">
            <a:spAutoFit/>
          </a:bodyPr>
          <a:lstStyle/>
          <a:p>
            <a:r>
              <a:rPr lang="en-US" b="1" dirty="0" smtClean="0"/>
              <a:t>2016</a:t>
            </a:r>
            <a:endParaRPr lang="en-US" b="1" dirty="0"/>
          </a:p>
        </p:txBody>
      </p:sp>
      <p:sp>
        <p:nvSpPr>
          <p:cNvPr id="8" name="TextBox 7"/>
          <p:cNvSpPr txBox="1"/>
          <p:nvPr/>
        </p:nvSpPr>
        <p:spPr>
          <a:xfrm>
            <a:off x="834915" y="6352143"/>
            <a:ext cx="7344570" cy="369332"/>
          </a:xfrm>
          <a:prstGeom prst="rect">
            <a:avLst/>
          </a:prstGeom>
          <a:noFill/>
        </p:spPr>
        <p:txBody>
          <a:bodyPr wrap="square" rtlCol="0">
            <a:spAutoFit/>
          </a:bodyPr>
          <a:lstStyle/>
          <a:p>
            <a:r>
              <a:rPr lang="en-US" b="1" dirty="0" smtClean="0"/>
              <a:t>Adoption rate: &gt;78%  (Jones et al  </a:t>
            </a:r>
            <a:r>
              <a:rPr lang="en-US" b="1" i="1" dirty="0" smtClean="0"/>
              <a:t>Experimental Agriculture</a:t>
            </a:r>
            <a:r>
              <a:rPr lang="en-US" b="1" dirty="0" smtClean="0"/>
              <a:t>, 2001)</a:t>
            </a:r>
            <a:endParaRPr lang="en-US" b="1" dirty="0"/>
          </a:p>
        </p:txBody>
      </p:sp>
      <p:sp>
        <p:nvSpPr>
          <p:cNvPr id="9" name="TextBox 8"/>
          <p:cNvSpPr txBox="1"/>
          <p:nvPr/>
        </p:nvSpPr>
        <p:spPr>
          <a:xfrm>
            <a:off x="5007429" y="141514"/>
            <a:ext cx="3679371" cy="461665"/>
          </a:xfrm>
          <a:prstGeom prst="rect">
            <a:avLst/>
          </a:prstGeom>
          <a:noFill/>
        </p:spPr>
        <p:txBody>
          <a:bodyPr wrap="square" rtlCol="0">
            <a:spAutoFit/>
          </a:bodyPr>
          <a:lstStyle/>
          <a:p>
            <a:r>
              <a:rPr lang="en-US" sz="2400" b="1" dirty="0" err="1" smtClean="0">
                <a:solidFill>
                  <a:srgbClr val="0033CC"/>
                </a:solidFill>
              </a:rPr>
              <a:t>Pigeonpea</a:t>
            </a:r>
            <a:r>
              <a:rPr lang="en-US" sz="2400" b="1" dirty="0" smtClean="0">
                <a:solidFill>
                  <a:srgbClr val="0033CC"/>
                </a:solidFill>
              </a:rPr>
              <a:t>- NPP670</a:t>
            </a:r>
            <a:endParaRPr lang="en-US" sz="2400" b="1" dirty="0">
              <a:solidFill>
                <a:srgbClr val="0033CC"/>
              </a:solidFill>
            </a:endParaRPr>
          </a:p>
        </p:txBody>
      </p:sp>
    </p:spTree>
    <p:extLst>
      <p:ext uri="{BB962C8B-B14F-4D97-AF65-F5344CB8AC3E}">
        <p14:creationId xmlns="" xmlns:p14="http://schemas.microsoft.com/office/powerpoint/2010/main" val="30285228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63500" y="52586"/>
            <a:ext cx="9017000" cy="863653"/>
          </a:xfrm>
          <a:prstGeom prst="rect">
            <a:avLst/>
          </a:prstGeom>
          <a:noFill/>
          <a:ln w="9525">
            <a:noFill/>
            <a:miter lim="800000"/>
            <a:headEnd/>
            <a:tailEnd/>
          </a:ln>
          <a:effectLst/>
        </p:spPr>
        <p:txBody>
          <a:bodyPr lIns="91651" tIns="99990" rIns="91651" bIns="99990">
            <a:spAutoFit/>
          </a:bodyPr>
          <a:lstStyle/>
          <a:p>
            <a:pPr algn="ctr" defTabSz="198591"/>
            <a:r>
              <a:rPr lang="en-US" b="1" dirty="0" smtClean="0">
                <a:solidFill>
                  <a:srgbClr val="000099"/>
                </a:solidFill>
                <a:ea typeface="Calibri" pitchFamily="34" charset="0"/>
                <a:cs typeface="Calibri" pitchFamily="34" charset="0"/>
              </a:rPr>
              <a:t>UNISEED KENYA LTD</a:t>
            </a:r>
          </a:p>
          <a:p>
            <a:pPr algn="ctr" defTabSz="198591"/>
            <a:endParaRPr lang="en-US" sz="1900" b="1" dirty="0">
              <a:solidFill>
                <a:srgbClr val="000099"/>
              </a:solidFill>
              <a:ea typeface="Calibri" pitchFamily="34" charset="0"/>
              <a:cs typeface="Calibri" pitchFamily="34" charset="0"/>
            </a:endParaRPr>
          </a:p>
        </p:txBody>
      </p:sp>
      <p:sp>
        <p:nvSpPr>
          <p:cNvPr id="2051" name="Line 72"/>
          <p:cNvSpPr>
            <a:spLocks noChangeShapeType="1"/>
          </p:cNvSpPr>
          <p:nvPr/>
        </p:nvSpPr>
        <p:spPr bwMode="auto">
          <a:xfrm>
            <a:off x="7938" y="919427"/>
            <a:ext cx="0" cy="5938573"/>
          </a:xfrm>
          <a:prstGeom prst="line">
            <a:avLst/>
          </a:prstGeom>
          <a:noFill/>
          <a:ln w="9525">
            <a:solidFill>
              <a:srgbClr val="F8F8F8"/>
            </a:solidFill>
            <a:round/>
            <a:headEnd/>
            <a:tailEnd/>
          </a:ln>
          <a:effectLst/>
        </p:spPr>
        <p:txBody>
          <a:bodyPr wrap="none" lIns="19998" tIns="9999" rIns="19998" bIns="9999" anchor="ctr"/>
          <a:lstStyle/>
          <a:p>
            <a:endParaRPr lang="en-US"/>
          </a:p>
        </p:txBody>
      </p:sp>
      <p:sp>
        <p:nvSpPr>
          <p:cNvPr id="2053" name="Text Box 96"/>
          <p:cNvSpPr txBox="1">
            <a:spLocks noChangeArrowheads="1"/>
          </p:cNvSpPr>
          <p:nvPr/>
        </p:nvSpPr>
        <p:spPr bwMode="auto">
          <a:xfrm>
            <a:off x="1381648" y="520568"/>
            <a:ext cx="6178424" cy="220048"/>
          </a:xfrm>
          <a:prstGeom prst="rect">
            <a:avLst/>
          </a:prstGeom>
          <a:noFill/>
          <a:ln w="9525">
            <a:noFill/>
            <a:miter lim="800000"/>
            <a:headEnd/>
            <a:tailEnd/>
          </a:ln>
          <a:effectLst/>
        </p:spPr>
        <p:txBody>
          <a:bodyPr wrap="square" lIns="91651" tIns="9900" rIns="91651" bIns="9900">
            <a:spAutoFit/>
          </a:bodyPr>
          <a:lstStyle/>
          <a:p>
            <a:pPr algn="ctr" defTabSz="198591"/>
            <a:r>
              <a:rPr lang="en-US" sz="1300" b="1" dirty="0" smtClean="0">
                <a:ea typeface="Calibri" pitchFamily="34" charset="0"/>
                <a:cs typeface="Calibri" pitchFamily="34" charset="0"/>
              </a:rPr>
              <a:t>Your preferred supplier of High Quality Certified Breeder Seed</a:t>
            </a:r>
            <a:endParaRPr lang="en-US" sz="1300" b="1" dirty="0">
              <a:ea typeface="Calibri" pitchFamily="34" charset="0"/>
              <a:cs typeface="Calibri" pitchFamily="34" charset="0"/>
            </a:endParaRPr>
          </a:p>
        </p:txBody>
      </p:sp>
      <p:sp>
        <p:nvSpPr>
          <p:cNvPr id="2054" name="Text Box 3"/>
          <p:cNvSpPr txBox="1">
            <a:spLocks noChangeArrowheads="1"/>
          </p:cNvSpPr>
          <p:nvPr/>
        </p:nvSpPr>
        <p:spPr bwMode="auto">
          <a:xfrm>
            <a:off x="94527" y="166625"/>
            <a:ext cx="1815837" cy="881768"/>
          </a:xfrm>
          <a:prstGeom prst="rect">
            <a:avLst/>
          </a:prstGeom>
          <a:noFill/>
          <a:ln w="9525">
            <a:noFill/>
            <a:miter lim="800000"/>
            <a:headEnd/>
            <a:tailEnd/>
          </a:ln>
          <a:effectLst/>
        </p:spPr>
        <p:txBody>
          <a:bodyPr wrap="square" lIns="99990" tIns="9900" rIns="91651" bIns="9900">
            <a:spAutoFit/>
          </a:bodyPr>
          <a:lstStyle/>
          <a:p>
            <a:pPr defTabSz="198591"/>
            <a:r>
              <a:rPr lang="en-US" sz="2800" b="1" dirty="0" smtClean="0">
                <a:solidFill>
                  <a:srgbClr val="FF0000"/>
                </a:solidFill>
                <a:ea typeface="Calibri" pitchFamily="34" charset="0"/>
                <a:cs typeface="Calibri" pitchFamily="34" charset="0"/>
              </a:rPr>
              <a:t>DRY BEAN PRODUCTS</a:t>
            </a:r>
          </a:p>
        </p:txBody>
      </p:sp>
      <p:sp>
        <p:nvSpPr>
          <p:cNvPr id="2055" name="Text Box 15"/>
          <p:cNvSpPr txBox="1">
            <a:spLocks noChangeArrowheads="1"/>
          </p:cNvSpPr>
          <p:nvPr/>
        </p:nvSpPr>
        <p:spPr bwMode="auto">
          <a:xfrm>
            <a:off x="3022744" y="3964451"/>
            <a:ext cx="40047" cy="189270"/>
          </a:xfrm>
          <a:prstGeom prst="rect">
            <a:avLst/>
          </a:prstGeom>
          <a:noFill/>
          <a:ln w="9525">
            <a:noFill/>
            <a:miter lim="800000"/>
            <a:headEnd/>
            <a:tailEnd/>
          </a:ln>
          <a:effectLst/>
        </p:spPr>
        <p:txBody>
          <a:bodyPr wrap="none" lIns="19798" tIns="9900" rIns="19798" bIns="9900">
            <a:spAutoFit/>
          </a:bodyPr>
          <a:lstStyle/>
          <a:p>
            <a:pPr defTabSz="198591"/>
            <a:endParaRPr lang="en-US" sz="1100" dirty="0">
              <a:ea typeface="Calibri" pitchFamily="34" charset="0"/>
              <a:cs typeface="Calibri" pitchFamily="34" charset="0"/>
            </a:endParaRPr>
          </a:p>
        </p:txBody>
      </p:sp>
      <p:sp>
        <p:nvSpPr>
          <p:cNvPr id="2056" name="Text Box 7"/>
          <p:cNvSpPr txBox="1">
            <a:spLocks noChangeArrowheads="1"/>
          </p:cNvSpPr>
          <p:nvPr/>
        </p:nvSpPr>
        <p:spPr bwMode="auto">
          <a:xfrm>
            <a:off x="6674230" y="1445646"/>
            <a:ext cx="2406270" cy="235437"/>
          </a:xfrm>
          <a:prstGeom prst="rect">
            <a:avLst/>
          </a:prstGeom>
          <a:noFill/>
          <a:ln w="9525">
            <a:noFill/>
            <a:miter lim="800000"/>
            <a:headEnd/>
            <a:tailEnd/>
          </a:ln>
          <a:effectLst/>
        </p:spPr>
        <p:txBody>
          <a:bodyPr wrap="square" lIns="99990" tIns="9900" rIns="99990" bIns="9900" anchor="ctr">
            <a:spAutoFit/>
          </a:bodyPr>
          <a:lstStyle/>
          <a:p>
            <a:pPr defTabSz="198591"/>
            <a:r>
              <a:rPr lang="en-US" sz="1400" b="1" dirty="0" smtClean="0">
                <a:solidFill>
                  <a:srgbClr val="000099"/>
                </a:solidFill>
                <a:ea typeface="Calibri" pitchFamily="34" charset="0"/>
                <a:cs typeface="Calibri" pitchFamily="34" charset="0"/>
              </a:rPr>
              <a:t>RED KIDNEY BEAN PRODUCTS</a:t>
            </a:r>
          </a:p>
        </p:txBody>
      </p:sp>
      <p:sp>
        <p:nvSpPr>
          <p:cNvPr id="2058" name="Text Box 126"/>
          <p:cNvSpPr txBox="1">
            <a:spLocks noChangeArrowheads="1"/>
          </p:cNvSpPr>
          <p:nvPr/>
        </p:nvSpPr>
        <p:spPr bwMode="auto">
          <a:xfrm>
            <a:off x="63500" y="3250519"/>
            <a:ext cx="2667000" cy="204659"/>
          </a:xfrm>
          <a:prstGeom prst="rect">
            <a:avLst/>
          </a:prstGeom>
          <a:solidFill>
            <a:srgbClr val="FFFF00"/>
          </a:solidFill>
          <a:ln w="9525">
            <a:noFill/>
            <a:miter lim="800000"/>
            <a:headEnd/>
            <a:tailEnd/>
          </a:ln>
          <a:effectLst/>
        </p:spPr>
        <p:txBody>
          <a:bodyPr lIns="91651" tIns="9900" rIns="91651" bIns="9900">
            <a:spAutoFit/>
          </a:bodyPr>
          <a:lstStyle/>
          <a:p>
            <a:pPr defTabSz="198591"/>
            <a:r>
              <a:rPr lang="en-US" sz="1200" b="1" dirty="0" smtClean="0">
                <a:ea typeface="Calibri" pitchFamily="34" charset="0"/>
                <a:cs typeface="Calibri" pitchFamily="34" charset="0"/>
              </a:rPr>
              <a:t>FIGURE 1. RED MOTTLED PRODUCTS</a:t>
            </a:r>
            <a:endParaRPr lang="en-US" sz="1200" dirty="0">
              <a:ea typeface="Calibri" pitchFamily="34" charset="0"/>
              <a:cs typeface="Calibri" pitchFamily="34" charset="0"/>
            </a:endParaRPr>
          </a:p>
        </p:txBody>
      </p:sp>
      <p:sp>
        <p:nvSpPr>
          <p:cNvPr id="2060" name="Rectangle 227" descr="30%"/>
          <p:cNvSpPr>
            <a:spLocks noChangeArrowheads="1"/>
          </p:cNvSpPr>
          <p:nvPr/>
        </p:nvSpPr>
        <p:spPr bwMode="auto">
          <a:xfrm>
            <a:off x="158750" y="1579703"/>
            <a:ext cx="2751644" cy="1593122"/>
          </a:xfrm>
          <a:prstGeom prst="rect">
            <a:avLst/>
          </a:prstGeom>
          <a:pattFill prst="pct30">
            <a:fgClr>
              <a:srgbClr val="003399"/>
            </a:fgClr>
            <a:bgClr>
              <a:srgbClr val="FFFFFF"/>
            </a:bgClr>
          </a:pattFill>
          <a:ln w="9525">
            <a:solidFill>
              <a:schemeClr val="tx1"/>
            </a:solidFill>
            <a:miter lim="800000"/>
            <a:headEnd/>
            <a:tailEnd/>
          </a:ln>
          <a:effectLst/>
        </p:spPr>
        <p:txBody>
          <a:bodyPr wrap="none" lIns="18330" tIns="9165" rIns="18330" bIns="9165" anchor="ctr"/>
          <a:lstStyle/>
          <a:p>
            <a:pPr algn="ctr" defTabSz="183314"/>
            <a:endParaRPr lang="en-US" sz="1400" dirty="0">
              <a:ea typeface="Calibri" pitchFamily="34" charset="0"/>
              <a:cs typeface="Calibri" pitchFamily="34" charset="0"/>
            </a:endParaRPr>
          </a:p>
        </p:txBody>
      </p:sp>
      <p:sp>
        <p:nvSpPr>
          <p:cNvPr id="2061" name="Rectangle 228" descr="30%"/>
          <p:cNvSpPr>
            <a:spLocks noChangeArrowheads="1"/>
          </p:cNvSpPr>
          <p:nvPr/>
        </p:nvSpPr>
        <p:spPr bwMode="auto">
          <a:xfrm>
            <a:off x="158750" y="3849012"/>
            <a:ext cx="2928214" cy="2339374"/>
          </a:xfrm>
          <a:prstGeom prst="rect">
            <a:avLst/>
          </a:prstGeom>
          <a:solidFill>
            <a:schemeClr val="bg1"/>
          </a:solidFill>
          <a:ln w="9525">
            <a:solidFill>
              <a:schemeClr val="tx1"/>
            </a:solidFill>
            <a:miter lim="800000"/>
            <a:headEnd/>
            <a:tailEnd/>
          </a:ln>
          <a:effectLst/>
        </p:spPr>
        <p:txBody>
          <a:bodyPr wrap="none" lIns="18330" tIns="9165" rIns="18330" bIns="9165" anchor="ctr"/>
          <a:lstStyle/>
          <a:p>
            <a:pPr algn="ctr" defTabSz="183314"/>
            <a:endParaRPr lang="en-US" sz="1900" dirty="0" smtClean="0">
              <a:ea typeface="Calibri" pitchFamily="34" charset="0"/>
              <a:cs typeface="Calibri" pitchFamily="34" charset="0"/>
            </a:endParaRPr>
          </a:p>
        </p:txBody>
      </p:sp>
      <p:sp>
        <p:nvSpPr>
          <p:cNvPr id="2062" name="Text Box 229"/>
          <p:cNvSpPr txBox="1">
            <a:spLocks noChangeArrowheads="1"/>
          </p:cNvSpPr>
          <p:nvPr/>
        </p:nvSpPr>
        <p:spPr bwMode="auto">
          <a:xfrm>
            <a:off x="3240665" y="3000556"/>
            <a:ext cx="2160324" cy="204659"/>
          </a:xfrm>
          <a:prstGeom prst="rect">
            <a:avLst/>
          </a:prstGeom>
          <a:solidFill>
            <a:srgbClr val="FFFF00"/>
          </a:solidFill>
          <a:ln w="9525">
            <a:noFill/>
            <a:miter lim="800000"/>
            <a:headEnd/>
            <a:tailEnd/>
          </a:ln>
          <a:effectLst/>
        </p:spPr>
        <p:txBody>
          <a:bodyPr wrap="square" lIns="91651" tIns="9900" rIns="91651" bIns="9900">
            <a:spAutoFit/>
          </a:bodyPr>
          <a:lstStyle/>
          <a:p>
            <a:pPr defTabSz="198591"/>
            <a:r>
              <a:rPr lang="en-US" sz="1200" b="1" dirty="0">
                <a:ea typeface="Calibri" pitchFamily="34" charset="0"/>
                <a:cs typeface="Calibri" pitchFamily="34" charset="0"/>
              </a:rPr>
              <a:t>Figure </a:t>
            </a:r>
            <a:r>
              <a:rPr lang="en-US" sz="1200" b="1" dirty="0" smtClean="0">
                <a:ea typeface="Calibri" pitchFamily="34" charset="0"/>
                <a:cs typeface="Calibri" pitchFamily="34" charset="0"/>
              </a:rPr>
              <a:t>2. </a:t>
            </a:r>
            <a:r>
              <a:rPr lang="en-US" sz="1200" b="1" dirty="0" err="1" smtClean="0">
                <a:ea typeface="Calibri" pitchFamily="34" charset="0"/>
                <a:cs typeface="Calibri" pitchFamily="34" charset="0"/>
              </a:rPr>
              <a:t>Miezi</a:t>
            </a:r>
            <a:r>
              <a:rPr lang="en-US" sz="1200" b="1" dirty="0" smtClean="0">
                <a:ea typeface="Calibri" pitchFamily="34" charset="0"/>
                <a:cs typeface="Calibri" pitchFamily="34" charset="0"/>
              </a:rPr>
              <a:t> </a:t>
            </a:r>
            <a:r>
              <a:rPr lang="en-US" sz="1200" b="1" dirty="0" err="1" smtClean="0">
                <a:ea typeface="Calibri" pitchFamily="34" charset="0"/>
                <a:cs typeface="Calibri" pitchFamily="34" charset="0"/>
              </a:rPr>
              <a:t>Mbili</a:t>
            </a:r>
            <a:endParaRPr lang="en-US" sz="1200" dirty="0">
              <a:ea typeface="Calibri" pitchFamily="34" charset="0"/>
              <a:cs typeface="Calibri" pitchFamily="34" charset="0"/>
            </a:endParaRPr>
          </a:p>
        </p:txBody>
      </p:sp>
      <p:sp>
        <p:nvSpPr>
          <p:cNvPr id="2063" name="Rectangle 230" descr="30%"/>
          <p:cNvSpPr>
            <a:spLocks noChangeArrowheads="1"/>
          </p:cNvSpPr>
          <p:nvPr/>
        </p:nvSpPr>
        <p:spPr bwMode="auto">
          <a:xfrm>
            <a:off x="3240665" y="1172956"/>
            <a:ext cx="2480543" cy="1762125"/>
          </a:xfrm>
          <a:prstGeom prst="rect">
            <a:avLst/>
          </a:prstGeom>
          <a:pattFill prst="pct30">
            <a:fgClr>
              <a:srgbClr val="003399"/>
            </a:fgClr>
            <a:bgClr>
              <a:srgbClr val="FFFFFF"/>
            </a:bgClr>
          </a:pattFill>
          <a:ln w="9525">
            <a:solidFill>
              <a:schemeClr val="tx1"/>
            </a:solidFill>
            <a:miter lim="800000"/>
            <a:headEnd/>
            <a:tailEnd/>
          </a:ln>
          <a:effectLst/>
        </p:spPr>
        <p:txBody>
          <a:bodyPr wrap="none" lIns="18330" tIns="9165" rIns="18330" bIns="9165" anchor="ctr"/>
          <a:lstStyle/>
          <a:p>
            <a:pPr algn="ctr" defTabSz="183314"/>
            <a:endParaRPr lang="en-US" sz="1400" dirty="0">
              <a:ea typeface="Calibri" pitchFamily="34" charset="0"/>
              <a:cs typeface="Calibri" pitchFamily="34" charset="0"/>
            </a:endParaRPr>
          </a:p>
        </p:txBody>
      </p:sp>
      <p:sp>
        <p:nvSpPr>
          <p:cNvPr id="2064" name="Text Box 231"/>
          <p:cNvSpPr txBox="1">
            <a:spLocks noChangeArrowheads="1"/>
          </p:cNvSpPr>
          <p:nvPr/>
        </p:nvSpPr>
        <p:spPr bwMode="auto">
          <a:xfrm>
            <a:off x="3240665" y="5530522"/>
            <a:ext cx="2856418" cy="1251100"/>
          </a:xfrm>
          <a:prstGeom prst="rect">
            <a:avLst/>
          </a:prstGeom>
          <a:noFill/>
          <a:ln w="9525">
            <a:noFill/>
            <a:miter lim="800000"/>
            <a:headEnd/>
            <a:tailEnd/>
          </a:ln>
          <a:effectLst/>
        </p:spPr>
        <p:txBody>
          <a:bodyPr lIns="91651" tIns="9900" rIns="91651" bIns="9900">
            <a:spAutoFit/>
          </a:bodyPr>
          <a:lstStyle/>
          <a:p>
            <a:pPr defTabSz="198591"/>
            <a:endParaRPr lang="en-US" sz="1000" b="1" dirty="0" smtClean="0">
              <a:ea typeface="Calibri" pitchFamily="34" charset="0"/>
              <a:cs typeface="Calibri" pitchFamily="34" charset="0"/>
            </a:endParaRPr>
          </a:p>
          <a:p>
            <a:pPr defTabSz="198591"/>
            <a:endParaRPr lang="en-US" sz="1000" b="1" dirty="0" smtClean="0">
              <a:ea typeface="Calibri" pitchFamily="34" charset="0"/>
              <a:cs typeface="Calibri" pitchFamily="34" charset="0"/>
            </a:endParaRPr>
          </a:p>
          <a:p>
            <a:pPr defTabSz="198591"/>
            <a:endParaRPr lang="en-US" sz="1000" b="1" dirty="0" smtClean="0">
              <a:ea typeface="Calibri" pitchFamily="34" charset="0"/>
              <a:cs typeface="Calibri" pitchFamily="34" charset="0"/>
            </a:endParaRPr>
          </a:p>
          <a:p>
            <a:pPr defTabSz="198591"/>
            <a:endParaRPr lang="en-US" sz="1000" b="1" dirty="0" smtClean="0">
              <a:ea typeface="Calibri" pitchFamily="34" charset="0"/>
              <a:cs typeface="Calibri" pitchFamily="34" charset="0"/>
            </a:endParaRPr>
          </a:p>
          <a:p>
            <a:pPr defTabSz="198591"/>
            <a:endParaRPr lang="en-US" sz="1000" b="1" dirty="0" smtClean="0">
              <a:ea typeface="Calibri" pitchFamily="34" charset="0"/>
              <a:cs typeface="Calibri" pitchFamily="34" charset="0"/>
            </a:endParaRPr>
          </a:p>
          <a:p>
            <a:pPr defTabSz="198591"/>
            <a:endParaRPr lang="en-US" sz="1000" b="1" dirty="0" smtClean="0">
              <a:ea typeface="Calibri" pitchFamily="34" charset="0"/>
              <a:cs typeface="Calibri" pitchFamily="34" charset="0"/>
            </a:endParaRPr>
          </a:p>
          <a:p>
            <a:pPr defTabSz="198591"/>
            <a:endParaRPr lang="en-US" sz="1000" b="1" dirty="0" smtClean="0">
              <a:ea typeface="Calibri" pitchFamily="34" charset="0"/>
              <a:cs typeface="Calibri" pitchFamily="34" charset="0"/>
            </a:endParaRPr>
          </a:p>
          <a:p>
            <a:pPr defTabSz="198591"/>
            <a:endParaRPr lang="en-US" sz="1000" b="1" dirty="0">
              <a:ea typeface="Calibri" pitchFamily="34" charset="0"/>
              <a:cs typeface="Calibri" pitchFamily="34" charset="0"/>
            </a:endParaRPr>
          </a:p>
        </p:txBody>
      </p:sp>
      <p:sp>
        <p:nvSpPr>
          <p:cNvPr id="2065" name="Rectangle 232" descr="30%"/>
          <p:cNvSpPr>
            <a:spLocks noChangeArrowheads="1"/>
          </p:cNvSpPr>
          <p:nvPr/>
        </p:nvSpPr>
        <p:spPr bwMode="auto">
          <a:xfrm>
            <a:off x="3086964" y="3312074"/>
            <a:ext cx="2944452" cy="3049446"/>
          </a:xfrm>
          <a:prstGeom prst="rect">
            <a:avLst/>
          </a:prstGeom>
          <a:noFill/>
          <a:ln w="9525">
            <a:solidFill>
              <a:schemeClr val="tx1"/>
            </a:solidFill>
            <a:miter lim="800000"/>
            <a:headEnd/>
            <a:tailEnd/>
          </a:ln>
          <a:effectLst/>
        </p:spPr>
        <p:txBody>
          <a:bodyPr wrap="none" lIns="18330" tIns="9165" rIns="18330" bIns="9165" anchor="ctr"/>
          <a:lstStyle/>
          <a:p>
            <a:pPr algn="ctr" defTabSz="183314"/>
            <a:r>
              <a:rPr lang="en-US" sz="1900" dirty="0" smtClean="0">
                <a:ea typeface="Calibri" pitchFamily="34" charset="0"/>
                <a:cs typeface="Calibri" pitchFamily="34" charset="0"/>
              </a:rPr>
              <a:t> </a:t>
            </a:r>
            <a:endParaRPr lang="en-US" sz="1400" dirty="0">
              <a:ea typeface="Calibri" pitchFamily="34" charset="0"/>
              <a:cs typeface="Calibri" pitchFamily="34" charset="0"/>
            </a:endParaRPr>
          </a:p>
        </p:txBody>
      </p:sp>
      <p:sp>
        <p:nvSpPr>
          <p:cNvPr id="2066" name="Text Box 233"/>
          <p:cNvSpPr txBox="1">
            <a:spLocks noChangeArrowheads="1"/>
          </p:cNvSpPr>
          <p:nvPr/>
        </p:nvSpPr>
        <p:spPr bwMode="auto">
          <a:xfrm>
            <a:off x="6242485" y="1356300"/>
            <a:ext cx="2789670" cy="435492"/>
          </a:xfrm>
          <a:prstGeom prst="rect">
            <a:avLst/>
          </a:prstGeom>
          <a:noFill/>
          <a:ln w="9525">
            <a:noFill/>
            <a:miter lim="800000"/>
            <a:headEnd/>
            <a:tailEnd/>
          </a:ln>
          <a:effectLst/>
        </p:spPr>
        <p:txBody>
          <a:bodyPr lIns="99990" tIns="9900" rIns="99990" bIns="9900">
            <a:spAutoFit/>
          </a:bodyPr>
          <a:lstStyle/>
          <a:p>
            <a:pPr algn="just" defTabSz="198591"/>
            <a:r>
              <a:rPr lang="en-US" sz="1200" b="1" dirty="0" smtClean="0">
                <a:solidFill>
                  <a:srgbClr val="000099"/>
                </a:solidFill>
                <a:ea typeface="Calibri" pitchFamily="34" charset="0"/>
                <a:cs typeface="Calibri" pitchFamily="34" charset="0"/>
              </a:rPr>
              <a:t>                 </a:t>
            </a:r>
            <a:endParaRPr lang="en-US" sz="1000" dirty="0">
              <a:solidFill>
                <a:srgbClr val="000099"/>
              </a:solidFill>
              <a:ea typeface="Calibri" pitchFamily="34" charset="0"/>
              <a:cs typeface="Calibri" pitchFamily="34" charset="0"/>
            </a:endParaRPr>
          </a:p>
          <a:p>
            <a:pPr algn="just" defTabSz="198591">
              <a:spcBef>
                <a:spcPts val="555"/>
              </a:spcBef>
            </a:pPr>
            <a:r>
              <a:rPr lang="en-US" sz="1000" dirty="0">
                <a:solidFill>
                  <a:schemeClr val="tx1"/>
                </a:solidFill>
                <a:latin typeface="Calibri" pitchFamily="34" charset="0"/>
                <a:ea typeface="Calibri" pitchFamily="34" charset="0"/>
                <a:cs typeface="Calibri" pitchFamily="34" charset="0"/>
              </a:rPr>
              <a:t>	</a:t>
            </a:r>
            <a:endParaRPr lang="en-US" sz="1000" dirty="0">
              <a:latin typeface="Calibri" pitchFamily="34" charset="0"/>
              <a:ea typeface="Calibri" pitchFamily="34" charset="0"/>
              <a:cs typeface="Calibri" pitchFamily="34" charset="0"/>
            </a:endParaRPr>
          </a:p>
        </p:txBody>
      </p:sp>
      <p:sp>
        <p:nvSpPr>
          <p:cNvPr id="2067" name="Text Box 234"/>
          <p:cNvSpPr txBox="1">
            <a:spLocks noChangeArrowheads="1"/>
          </p:cNvSpPr>
          <p:nvPr/>
        </p:nvSpPr>
        <p:spPr bwMode="auto">
          <a:xfrm>
            <a:off x="6166499" y="5735182"/>
            <a:ext cx="2766485" cy="204659"/>
          </a:xfrm>
          <a:prstGeom prst="rect">
            <a:avLst/>
          </a:prstGeom>
          <a:solidFill>
            <a:srgbClr val="FFFF00"/>
          </a:solidFill>
          <a:ln w="9525">
            <a:noFill/>
            <a:miter lim="800000"/>
            <a:headEnd/>
            <a:tailEnd/>
          </a:ln>
          <a:effectLst/>
        </p:spPr>
        <p:txBody>
          <a:bodyPr wrap="square" lIns="99990" tIns="9900" rIns="99990" bIns="9900">
            <a:spAutoFit/>
          </a:bodyPr>
          <a:lstStyle/>
          <a:p>
            <a:pPr defTabSz="198591"/>
            <a:r>
              <a:rPr lang="en-US" sz="1200" b="1" dirty="0">
                <a:ea typeface="Calibri" pitchFamily="34" charset="0"/>
                <a:cs typeface="Calibri" pitchFamily="34" charset="0"/>
              </a:rPr>
              <a:t>Figure 5. </a:t>
            </a:r>
            <a:r>
              <a:rPr lang="en-US" sz="1200" b="1" dirty="0" smtClean="0">
                <a:ea typeface="Calibri" pitchFamily="34" charset="0"/>
                <a:cs typeface="Calibri" pitchFamily="34" charset="0"/>
              </a:rPr>
              <a:t> RED  KIDNEY MARKET CLASS</a:t>
            </a:r>
            <a:endParaRPr lang="en-US" sz="1200" b="1" dirty="0">
              <a:ea typeface="Calibri" pitchFamily="34" charset="0"/>
              <a:cs typeface="Calibri" pitchFamily="34" charset="0"/>
            </a:endParaRPr>
          </a:p>
        </p:txBody>
      </p:sp>
      <p:sp>
        <p:nvSpPr>
          <p:cNvPr id="2068" name="Rectangle 235" descr="30%"/>
          <p:cNvSpPr>
            <a:spLocks noChangeArrowheads="1"/>
          </p:cNvSpPr>
          <p:nvPr/>
        </p:nvSpPr>
        <p:spPr bwMode="auto">
          <a:xfrm>
            <a:off x="6219908" y="1868993"/>
            <a:ext cx="2579688" cy="3798277"/>
          </a:xfrm>
          <a:prstGeom prst="rect">
            <a:avLst/>
          </a:prstGeom>
          <a:pattFill prst="pct30">
            <a:fgClr>
              <a:srgbClr val="003399"/>
            </a:fgClr>
            <a:bgClr>
              <a:srgbClr val="FFFFFF"/>
            </a:bgClr>
          </a:pattFill>
          <a:ln w="9525">
            <a:solidFill>
              <a:schemeClr val="tx1"/>
            </a:solidFill>
            <a:miter lim="800000"/>
            <a:headEnd/>
            <a:tailEnd/>
          </a:ln>
          <a:effectLst/>
        </p:spPr>
        <p:txBody>
          <a:bodyPr wrap="none" lIns="18330" tIns="9165" rIns="18330" bIns="9165" anchor="ctr"/>
          <a:lstStyle/>
          <a:p>
            <a:pPr algn="ctr" defTabSz="183314"/>
            <a:endParaRPr lang="en-US" sz="1400" dirty="0">
              <a:ea typeface="Calibri" pitchFamily="34" charset="0"/>
              <a:cs typeface="Calibri" pitchFamily="34" charset="0"/>
            </a:endParaRPr>
          </a:p>
        </p:txBody>
      </p:sp>
      <p:sp>
        <p:nvSpPr>
          <p:cNvPr id="2071" name="Text Box 239"/>
          <p:cNvSpPr txBox="1">
            <a:spLocks noChangeArrowheads="1"/>
          </p:cNvSpPr>
          <p:nvPr/>
        </p:nvSpPr>
        <p:spPr bwMode="auto">
          <a:xfrm>
            <a:off x="363421" y="3495133"/>
            <a:ext cx="2877244" cy="235437"/>
          </a:xfrm>
          <a:prstGeom prst="rect">
            <a:avLst/>
          </a:prstGeom>
          <a:noFill/>
          <a:ln w="9525">
            <a:noFill/>
            <a:miter lim="800000"/>
            <a:headEnd/>
            <a:tailEnd/>
          </a:ln>
          <a:effectLst/>
        </p:spPr>
        <p:txBody>
          <a:bodyPr wrap="square" lIns="99990" tIns="9900" rIns="99990" bIns="9900">
            <a:spAutoFit/>
          </a:bodyPr>
          <a:lstStyle/>
          <a:p>
            <a:pPr defTabSz="198591"/>
            <a:r>
              <a:rPr lang="en-US" sz="1400" b="1" dirty="0" smtClean="0">
                <a:solidFill>
                  <a:srgbClr val="000099"/>
                </a:solidFill>
                <a:ea typeface="Calibri" pitchFamily="34" charset="0"/>
                <a:cs typeface="Calibri" pitchFamily="34" charset="0"/>
              </a:rPr>
              <a:t>Why do farmers like these varieties?</a:t>
            </a:r>
            <a:endParaRPr lang="en-US" sz="1400" b="1" dirty="0">
              <a:solidFill>
                <a:srgbClr val="000099"/>
              </a:solidFill>
              <a:ea typeface="Calibri" pitchFamily="34" charset="0"/>
              <a:cs typeface="Calibri" pitchFamily="34" charset="0"/>
            </a:endParaRPr>
          </a:p>
        </p:txBody>
      </p:sp>
      <p:pic>
        <p:nvPicPr>
          <p:cNvPr id="1026" name="Picture 2"/>
          <p:cNvPicPr>
            <a:picLocks noChangeAspect="1" noChangeArrowheads="1"/>
          </p:cNvPicPr>
          <p:nvPr/>
        </p:nvPicPr>
        <p:blipFill>
          <a:blip r:embed="rId2"/>
          <a:srcRect/>
          <a:stretch>
            <a:fillRect/>
          </a:stretch>
        </p:blipFill>
        <p:spPr bwMode="auto">
          <a:xfrm>
            <a:off x="7900152" y="52586"/>
            <a:ext cx="877083" cy="942342"/>
          </a:xfrm>
          <a:prstGeom prst="rect">
            <a:avLst/>
          </a:prstGeom>
          <a:noFill/>
          <a:ln w="9525">
            <a:noFill/>
            <a:miter lim="800000"/>
            <a:headEnd/>
            <a:tailEnd/>
          </a:ln>
          <a:effectLst/>
        </p:spPr>
      </p:pic>
      <p:sp>
        <p:nvSpPr>
          <p:cNvPr id="26" name="TextBox 25"/>
          <p:cNvSpPr txBox="1"/>
          <p:nvPr/>
        </p:nvSpPr>
        <p:spPr>
          <a:xfrm>
            <a:off x="7560072" y="994928"/>
            <a:ext cx="1472083" cy="246221"/>
          </a:xfrm>
          <a:prstGeom prst="rect">
            <a:avLst/>
          </a:prstGeom>
          <a:noFill/>
        </p:spPr>
        <p:txBody>
          <a:bodyPr wrap="square" rtlCol="0">
            <a:spAutoFit/>
          </a:bodyPr>
          <a:lstStyle/>
          <a:p>
            <a:r>
              <a:rPr lang="en-US" sz="1000" b="1" dirty="0" smtClean="0"/>
              <a:t>UNIVERSITY OF NAIROBI</a:t>
            </a:r>
            <a:endParaRPr lang="en-US" sz="1000" b="1" dirty="0"/>
          </a:p>
        </p:txBody>
      </p:sp>
      <p:pic>
        <p:nvPicPr>
          <p:cNvPr id="28" name="Picture 6" descr="C:\Documents and Settings\WAMBUGU\Desktop\DROUGHTLINES M.CLASS\101_SONY\DSC00645.JPG"/>
          <p:cNvPicPr>
            <a:picLocks noChangeAspect="1" noChangeArrowheads="1"/>
          </p:cNvPicPr>
          <p:nvPr/>
        </p:nvPicPr>
        <p:blipFill>
          <a:blip r:embed="rId3"/>
          <a:srcRect r="5768"/>
          <a:stretch>
            <a:fillRect/>
          </a:stretch>
        </p:blipFill>
        <p:spPr bwMode="auto">
          <a:xfrm>
            <a:off x="197025" y="1681083"/>
            <a:ext cx="1320275" cy="1050816"/>
          </a:xfrm>
          <a:prstGeom prst="rect">
            <a:avLst/>
          </a:prstGeom>
          <a:noFill/>
          <a:ln w="9525">
            <a:noFill/>
            <a:miter lim="800000"/>
            <a:headEnd/>
            <a:tailEnd/>
          </a:ln>
        </p:spPr>
      </p:pic>
      <p:pic>
        <p:nvPicPr>
          <p:cNvPr id="30" name="Picture 2" descr="C:\Documents and Settings\WAMBUGU\Desktop\DROUGHTLINES M.CLASS\101_SONY\DSC00630.JPG"/>
          <p:cNvPicPr>
            <a:picLocks noChangeAspect="1" noChangeArrowheads="1"/>
          </p:cNvPicPr>
          <p:nvPr/>
        </p:nvPicPr>
        <p:blipFill>
          <a:blip r:embed="rId4" cstate="print">
            <a:lum bright="20000"/>
          </a:blip>
          <a:srcRect/>
          <a:stretch>
            <a:fillRect/>
          </a:stretch>
        </p:blipFill>
        <p:spPr>
          <a:xfrm>
            <a:off x="3191254" y="5245952"/>
            <a:ext cx="1917425" cy="1438068"/>
          </a:xfrm>
          <a:prstGeom prst="rect">
            <a:avLst/>
          </a:prstGeom>
          <a:noFill/>
        </p:spPr>
      </p:pic>
      <p:pic>
        <p:nvPicPr>
          <p:cNvPr id="34" name="Picture 33" descr="C:\Documents and Settings\WAMBUGU\Desktop\DROUGHTLINES M.CLASS\101_SONY\DSC00622.JPG"/>
          <p:cNvPicPr>
            <a:picLocks noChangeAspect="1" noChangeArrowheads="1"/>
          </p:cNvPicPr>
          <p:nvPr/>
        </p:nvPicPr>
        <p:blipFill>
          <a:blip r:embed="rId5"/>
          <a:srcRect l="11920" r="12849"/>
          <a:stretch>
            <a:fillRect/>
          </a:stretch>
        </p:blipFill>
        <p:spPr bwMode="auto">
          <a:xfrm>
            <a:off x="1663876" y="1681083"/>
            <a:ext cx="1146908" cy="1075255"/>
          </a:xfrm>
          <a:prstGeom prst="rect">
            <a:avLst/>
          </a:prstGeom>
          <a:noFill/>
          <a:ln w="9525">
            <a:noFill/>
            <a:miter lim="800000"/>
            <a:headEnd/>
            <a:tailEnd/>
          </a:ln>
        </p:spPr>
      </p:pic>
      <p:pic>
        <p:nvPicPr>
          <p:cNvPr id="35" name="Picture 34" descr="C:\Documents and Settings\WAMBUGU\Desktop\DROUGHTLINES M.CLASS\101_SONY\DSC00632.JPG"/>
          <p:cNvPicPr>
            <a:picLocks noChangeAspect="1" noChangeArrowheads="1"/>
          </p:cNvPicPr>
          <p:nvPr/>
        </p:nvPicPr>
        <p:blipFill>
          <a:blip r:embed="rId6"/>
          <a:srcRect/>
          <a:stretch>
            <a:fillRect/>
          </a:stretch>
        </p:blipFill>
        <p:spPr bwMode="auto">
          <a:xfrm>
            <a:off x="3191254" y="3455178"/>
            <a:ext cx="1868014" cy="1304027"/>
          </a:xfrm>
          <a:prstGeom prst="rect">
            <a:avLst/>
          </a:prstGeom>
          <a:noFill/>
          <a:ln w="9525">
            <a:noFill/>
            <a:miter lim="800000"/>
            <a:headEnd/>
            <a:tailEnd/>
          </a:ln>
        </p:spPr>
      </p:pic>
      <p:pic>
        <p:nvPicPr>
          <p:cNvPr id="36" name="Picture 35" descr="C:\Documents and Settings\WAMBUGU\Desktop\DROUGHTLINES M.CLASS\101_SONY\DSC00633.JPG"/>
          <p:cNvPicPr>
            <a:picLocks noChangeAspect="1" noChangeArrowheads="1"/>
          </p:cNvPicPr>
          <p:nvPr/>
        </p:nvPicPr>
        <p:blipFill>
          <a:blip r:embed="rId7"/>
          <a:srcRect/>
          <a:stretch>
            <a:fillRect/>
          </a:stretch>
        </p:blipFill>
        <p:spPr bwMode="auto">
          <a:xfrm>
            <a:off x="3240665" y="1190502"/>
            <a:ext cx="2480543" cy="1825305"/>
          </a:xfrm>
          <a:prstGeom prst="rect">
            <a:avLst/>
          </a:prstGeom>
          <a:noFill/>
          <a:ln w="9525">
            <a:noFill/>
            <a:miter lim="800000"/>
            <a:headEnd/>
            <a:tailEnd/>
          </a:ln>
        </p:spPr>
      </p:pic>
      <p:sp>
        <p:nvSpPr>
          <p:cNvPr id="37" name="TextBox 36"/>
          <p:cNvSpPr txBox="1"/>
          <p:nvPr/>
        </p:nvSpPr>
        <p:spPr>
          <a:xfrm>
            <a:off x="3240665" y="849086"/>
            <a:ext cx="2676020" cy="307777"/>
          </a:xfrm>
          <a:prstGeom prst="rect">
            <a:avLst/>
          </a:prstGeom>
          <a:noFill/>
        </p:spPr>
        <p:txBody>
          <a:bodyPr wrap="square" rtlCol="0">
            <a:spAutoFit/>
          </a:bodyPr>
          <a:lstStyle/>
          <a:p>
            <a:r>
              <a:rPr lang="en-US" sz="1400" b="1" dirty="0" smtClean="0">
                <a:solidFill>
                  <a:srgbClr val="000099"/>
                </a:solidFill>
                <a:ea typeface="Calibri" pitchFamily="34" charset="0"/>
                <a:cs typeface="Calibri" pitchFamily="34" charset="0"/>
              </a:rPr>
              <a:t>SPECKLED SUGAR PRODUCTS</a:t>
            </a:r>
          </a:p>
        </p:txBody>
      </p:sp>
      <p:sp>
        <p:nvSpPr>
          <p:cNvPr id="51" name="TextBox 50"/>
          <p:cNvSpPr txBox="1"/>
          <p:nvPr/>
        </p:nvSpPr>
        <p:spPr>
          <a:xfrm>
            <a:off x="238646" y="2796581"/>
            <a:ext cx="1278654" cy="276999"/>
          </a:xfrm>
          <a:prstGeom prst="rect">
            <a:avLst/>
          </a:prstGeom>
          <a:solidFill>
            <a:schemeClr val="bg1"/>
          </a:solidFill>
        </p:spPr>
        <p:txBody>
          <a:bodyPr wrap="square" rtlCol="0">
            <a:spAutoFit/>
          </a:bodyPr>
          <a:lstStyle/>
          <a:p>
            <a:r>
              <a:rPr lang="en-US" sz="1200" b="1" dirty="0" smtClean="0"/>
              <a:t>New </a:t>
            </a:r>
            <a:r>
              <a:rPr lang="en-US" sz="1200" b="1" dirty="0" err="1" smtClean="0"/>
              <a:t>Rosecoco</a:t>
            </a:r>
            <a:endParaRPr lang="en-US" sz="1200" b="1" dirty="0" smtClean="0"/>
          </a:p>
        </p:txBody>
      </p:sp>
      <p:sp>
        <p:nvSpPr>
          <p:cNvPr id="53" name="TextBox 52"/>
          <p:cNvSpPr txBox="1"/>
          <p:nvPr/>
        </p:nvSpPr>
        <p:spPr>
          <a:xfrm>
            <a:off x="1663876" y="2796581"/>
            <a:ext cx="1246517" cy="276999"/>
          </a:xfrm>
          <a:prstGeom prst="rect">
            <a:avLst/>
          </a:prstGeom>
          <a:solidFill>
            <a:schemeClr val="bg1"/>
          </a:solidFill>
        </p:spPr>
        <p:txBody>
          <a:bodyPr wrap="square" rtlCol="0">
            <a:spAutoFit/>
          </a:bodyPr>
          <a:lstStyle/>
          <a:p>
            <a:r>
              <a:rPr lang="en-US" sz="1200" b="1" dirty="0" smtClean="0"/>
              <a:t>Super </a:t>
            </a:r>
            <a:r>
              <a:rPr lang="en-US" sz="1200" b="1" dirty="0" err="1" smtClean="0"/>
              <a:t>Rosecoco</a:t>
            </a:r>
            <a:endParaRPr lang="en-US" sz="1200" b="1" dirty="0" smtClean="0"/>
          </a:p>
        </p:txBody>
      </p:sp>
      <p:sp>
        <p:nvSpPr>
          <p:cNvPr id="57" name="TextBox 56"/>
          <p:cNvSpPr txBox="1"/>
          <p:nvPr/>
        </p:nvSpPr>
        <p:spPr>
          <a:xfrm>
            <a:off x="197025" y="1241149"/>
            <a:ext cx="2825717" cy="338554"/>
          </a:xfrm>
          <a:prstGeom prst="rect">
            <a:avLst/>
          </a:prstGeom>
          <a:noFill/>
        </p:spPr>
        <p:txBody>
          <a:bodyPr wrap="square" rtlCol="0">
            <a:spAutoFit/>
          </a:bodyPr>
          <a:lstStyle/>
          <a:p>
            <a:pPr algn="ctr" defTabSz="198591"/>
            <a:r>
              <a:rPr lang="en-US" sz="1600" b="1" dirty="0" smtClean="0">
                <a:solidFill>
                  <a:srgbClr val="000099"/>
                </a:solidFill>
                <a:ea typeface="Calibri" pitchFamily="34" charset="0"/>
                <a:cs typeface="Calibri" pitchFamily="34" charset="0"/>
              </a:rPr>
              <a:t>RED MOTTLED MARKET CLASS</a:t>
            </a:r>
            <a:endParaRPr lang="en-US" sz="1600" b="1" dirty="0">
              <a:solidFill>
                <a:srgbClr val="000099"/>
              </a:solidFill>
              <a:ea typeface="Calibri" pitchFamily="34" charset="0"/>
              <a:cs typeface="Calibri" pitchFamily="34" charset="0"/>
            </a:endParaRPr>
          </a:p>
        </p:txBody>
      </p:sp>
      <p:sp>
        <p:nvSpPr>
          <p:cNvPr id="58" name="Heptagon 57"/>
          <p:cNvSpPr/>
          <p:nvPr/>
        </p:nvSpPr>
        <p:spPr>
          <a:xfrm>
            <a:off x="94527" y="1053745"/>
            <a:ext cx="402865" cy="302555"/>
          </a:xfrm>
          <a:prstGeom prst="heptago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1</a:t>
            </a:r>
            <a:endParaRPr lang="en-US" dirty="0"/>
          </a:p>
        </p:txBody>
      </p:sp>
      <p:sp>
        <p:nvSpPr>
          <p:cNvPr id="59" name="Hexagon 58"/>
          <p:cNvSpPr/>
          <p:nvPr/>
        </p:nvSpPr>
        <p:spPr>
          <a:xfrm>
            <a:off x="2718954" y="839294"/>
            <a:ext cx="472300" cy="317569"/>
          </a:xfrm>
          <a:prstGeom prst="hexago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2</a:t>
            </a:r>
            <a:endParaRPr lang="en-US" dirty="0"/>
          </a:p>
        </p:txBody>
      </p:sp>
      <p:sp>
        <p:nvSpPr>
          <p:cNvPr id="60" name="Hexagon 59"/>
          <p:cNvSpPr/>
          <p:nvPr/>
        </p:nvSpPr>
        <p:spPr>
          <a:xfrm>
            <a:off x="6097083" y="1319661"/>
            <a:ext cx="603276" cy="472131"/>
          </a:xfrm>
          <a:prstGeom prst="hexago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3</a:t>
            </a:r>
            <a:endParaRPr lang="en-US" dirty="0"/>
          </a:p>
        </p:txBody>
      </p:sp>
      <p:sp>
        <p:nvSpPr>
          <p:cNvPr id="61" name="Hexagon 60"/>
          <p:cNvSpPr/>
          <p:nvPr/>
        </p:nvSpPr>
        <p:spPr>
          <a:xfrm>
            <a:off x="63500" y="3495133"/>
            <a:ext cx="402865" cy="325378"/>
          </a:xfrm>
          <a:prstGeom prst="hexago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2</a:t>
            </a:r>
            <a:endParaRPr lang="en-US" dirty="0"/>
          </a:p>
        </p:txBody>
      </p:sp>
      <p:pic>
        <p:nvPicPr>
          <p:cNvPr id="63" name="Picture 62" descr="C:\Documents and Settings\WAMBUGU\Desktop\DROUGHTLINES M.CLASS\101_SONY\DSC00643.JPG"/>
          <p:cNvPicPr>
            <a:picLocks noChangeAspect="1" noChangeArrowheads="1"/>
          </p:cNvPicPr>
          <p:nvPr/>
        </p:nvPicPr>
        <p:blipFill>
          <a:blip r:embed="rId8"/>
          <a:srcRect l="10063" r="7453"/>
          <a:stretch>
            <a:fillRect/>
          </a:stretch>
        </p:blipFill>
        <p:spPr>
          <a:xfrm>
            <a:off x="6310245" y="3203321"/>
            <a:ext cx="1363193" cy="1194429"/>
          </a:xfrm>
          <a:prstGeom prst="rect">
            <a:avLst/>
          </a:prstGeom>
          <a:noFill/>
        </p:spPr>
      </p:pic>
      <p:pic>
        <p:nvPicPr>
          <p:cNvPr id="64" name="Picture 63" descr="C:\Documents and Settings\WAMBUGU\Desktop\DROUGHTLINES M.CLASS\101_SONY\DSC00644.JPG"/>
          <p:cNvPicPr>
            <a:picLocks noChangeAspect="1" noChangeArrowheads="1"/>
          </p:cNvPicPr>
          <p:nvPr/>
        </p:nvPicPr>
        <p:blipFill>
          <a:blip r:embed="rId9"/>
          <a:srcRect r="9323"/>
          <a:stretch>
            <a:fillRect/>
          </a:stretch>
        </p:blipFill>
        <p:spPr bwMode="auto">
          <a:xfrm>
            <a:off x="6298740" y="4496476"/>
            <a:ext cx="1374698" cy="1095432"/>
          </a:xfrm>
          <a:prstGeom prst="rect">
            <a:avLst/>
          </a:prstGeom>
          <a:noFill/>
          <a:ln w="9525">
            <a:noFill/>
            <a:miter lim="800000"/>
            <a:headEnd/>
            <a:tailEnd/>
          </a:ln>
        </p:spPr>
      </p:pic>
      <p:pic>
        <p:nvPicPr>
          <p:cNvPr id="65" name="Picture 2" descr="C:\Documents and Settings\WAMBUGU\Desktop\RELEASE PICTURES\101_SONY\DSC00786.JPG"/>
          <p:cNvPicPr>
            <a:picLocks noChangeAspect="1" noChangeArrowheads="1"/>
          </p:cNvPicPr>
          <p:nvPr/>
        </p:nvPicPr>
        <p:blipFill>
          <a:blip r:embed="rId10"/>
          <a:srcRect l="12338" t="6493" r="19481" b="10390"/>
          <a:stretch>
            <a:fillRect/>
          </a:stretch>
        </p:blipFill>
        <p:spPr bwMode="auto">
          <a:xfrm>
            <a:off x="6298740" y="1939332"/>
            <a:ext cx="1349528" cy="1233854"/>
          </a:xfrm>
          <a:prstGeom prst="rect">
            <a:avLst/>
          </a:prstGeom>
          <a:noFill/>
          <a:ln w="9525">
            <a:noFill/>
            <a:miter lim="800000"/>
            <a:headEnd/>
            <a:tailEnd/>
          </a:ln>
        </p:spPr>
      </p:pic>
      <p:sp>
        <p:nvSpPr>
          <p:cNvPr id="66" name="TextBox 65"/>
          <p:cNvSpPr txBox="1"/>
          <p:nvPr/>
        </p:nvSpPr>
        <p:spPr>
          <a:xfrm>
            <a:off x="7582433" y="3250519"/>
            <a:ext cx="1217163" cy="276999"/>
          </a:xfrm>
          <a:prstGeom prst="rect">
            <a:avLst/>
          </a:prstGeom>
          <a:solidFill>
            <a:srgbClr val="FFFF00"/>
          </a:solidFill>
        </p:spPr>
        <p:txBody>
          <a:bodyPr wrap="square" rtlCol="0">
            <a:spAutoFit/>
          </a:bodyPr>
          <a:lstStyle/>
          <a:p>
            <a:r>
              <a:rPr lang="en-US" sz="1200" b="1" dirty="0" smtClean="0"/>
              <a:t>Kenya Wonder</a:t>
            </a:r>
            <a:endParaRPr lang="en-US" sz="1200" b="1" dirty="0"/>
          </a:p>
        </p:txBody>
      </p:sp>
      <p:sp>
        <p:nvSpPr>
          <p:cNvPr id="67" name="TextBox 66"/>
          <p:cNvSpPr txBox="1"/>
          <p:nvPr/>
        </p:nvSpPr>
        <p:spPr>
          <a:xfrm>
            <a:off x="7597900" y="1868993"/>
            <a:ext cx="1201696" cy="276999"/>
          </a:xfrm>
          <a:prstGeom prst="rect">
            <a:avLst/>
          </a:prstGeom>
          <a:solidFill>
            <a:srgbClr val="FFFF00"/>
          </a:solidFill>
        </p:spPr>
        <p:txBody>
          <a:bodyPr wrap="square" rtlCol="0">
            <a:spAutoFit/>
          </a:bodyPr>
          <a:lstStyle/>
          <a:p>
            <a:r>
              <a:rPr lang="en-US" sz="1200" b="1" dirty="0" err="1" smtClean="0"/>
              <a:t>Kabete</a:t>
            </a:r>
            <a:r>
              <a:rPr lang="en-US" sz="1200" b="1" dirty="0" smtClean="0"/>
              <a:t> Super</a:t>
            </a:r>
            <a:endParaRPr lang="en-US" sz="1200" b="1" dirty="0"/>
          </a:p>
        </p:txBody>
      </p:sp>
      <p:sp>
        <p:nvSpPr>
          <p:cNvPr id="68" name="TextBox 67"/>
          <p:cNvSpPr txBox="1"/>
          <p:nvPr/>
        </p:nvSpPr>
        <p:spPr>
          <a:xfrm>
            <a:off x="7471594" y="4496476"/>
            <a:ext cx="1335084" cy="276999"/>
          </a:xfrm>
          <a:prstGeom prst="rect">
            <a:avLst/>
          </a:prstGeom>
          <a:solidFill>
            <a:srgbClr val="FFFF00"/>
          </a:solidFill>
        </p:spPr>
        <p:txBody>
          <a:bodyPr wrap="square" rtlCol="0">
            <a:spAutoFit/>
          </a:bodyPr>
          <a:lstStyle/>
          <a:p>
            <a:r>
              <a:rPr lang="en-US" sz="1200" b="1" dirty="0" smtClean="0"/>
              <a:t>Kenya Red kidney</a:t>
            </a:r>
            <a:endParaRPr lang="en-US" sz="1200" b="1" dirty="0"/>
          </a:p>
        </p:txBody>
      </p:sp>
      <p:sp>
        <p:nvSpPr>
          <p:cNvPr id="69" name="TextBox 68"/>
          <p:cNvSpPr txBox="1"/>
          <p:nvPr/>
        </p:nvSpPr>
        <p:spPr>
          <a:xfrm>
            <a:off x="3191253" y="4803392"/>
            <a:ext cx="2725431" cy="276999"/>
          </a:xfrm>
          <a:prstGeom prst="rect">
            <a:avLst/>
          </a:prstGeom>
          <a:solidFill>
            <a:srgbClr val="FFFF00"/>
          </a:solidFill>
        </p:spPr>
        <p:txBody>
          <a:bodyPr wrap="square" rtlCol="0">
            <a:spAutoFit/>
          </a:bodyPr>
          <a:lstStyle/>
          <a:p>
            <a:r>
              <a:rPr lang="en-US" sz="1200" b="1" dirty="0" smtClean="0"/>
              <a:t>Fig 3 Kenya Early</a:t>
            </a:r>
            <a:endParaRPr lang="en-US" sz="1200" b="1" dirty="0"/>
          </a:p>
        </p:txBody>
      </p:sp>
      <p:sp>
        <p:nvSpPr>
          <p:cNvPr id="70" name="TextBox 69"/>
          <p:cNvSpPr txBox="1"/>
          <p:nvPr/>
        </p:nvSpPr>
        <p:spPr>
          <a:xfrm>
            <a:off x="3240664" y="6568604"/>
            <a:ext cx="2763353" cy="276999"/>
          </a:xfrm>
          <a:prstGeom prst="rect">
            <a:avLst/>
          </a:prstGeom>
          <a:solidFill>
            <a:srgbClr val="FFFF00"/>
          </a:solidFill>
        </p:spPr>
        <p:txBody>
          <a:bodyPr wrap="square" rtlCol="0">
            <a:spAutoFit/>
          </a:bodyPr>
          <a:lstStyle/>
          <a:p>
            <a:r>
              <a:rPr lang="en-US" sz="1200" b="1" dirty="0" smtClean="0"/>
              <a:t>Fig 4. Kenya Sugar bean</a:t>
            </a:r>
            <a:endParaRPr lang="en-US" sz="1200" b="1" dirty="0"/>
          </a:p>
        </p:txBody>
      </p:sp>
      <p:sp>
        <p:nvSpPr>
          <p:cNvPr id="71" name="TextBox 70"/>
          <p:cNvSpPr txBox="1"/>
          <p:nvPr/>
        </p:nvSpPr>
        <p:spPr>
          <a:xfrm>
            <a:off x="197027" y="3880062"/>
            <a:ext cx="2825715" cy="2677656"/>
          </a:xfrm>
          <a:prstGeom prst="rect">
            <a:avLst/>
          </a:prstGeom>
          <a:blipFill>
            <a:blip r:embed="rId11"/>
            <a:tile tx="0" ty="0" sx="100000" sy="100000" flip="none" algn="tl"/>
          </a:blipFill>
        </p:spPr>
        <p:txBody>
          <a:bodyPr wrap="square" rtlCol="0">
            <a:spAutoFit/>
          </a:bodyPr>
          <a:lstStyle/>
          <a:p>
            <a:pPr>
              <a:buFont typeface="Arial" pitchFamily="34" charset="0"/>
              <a:buChar char="•"/>
            </a:pPr>
            <a:r>
              <a:rPr lang="en-US" sz="1200" b="1" dirty="0" smtClean="0"/>
              <a:t>High quality commercial grain types</a:t>
            </a:r>
          </a:p>
          <a:p>
            <a:pPr>
              <a:buFont typeface="Arial" pitchFamily="34" charset="0"/>
              <a:buChar char="•"/>
            </a:pPr>
            <a:r>
              <a:rPr lang="en-US" sz="1200" b="1" dirty="0" smtClean="0"/>
              <a:t>High germination capacity</a:t>
            </a:r>
          </a:p>
          <a:p>
            <a:pPr>
              <a:buFont typeface="Arial" pitchFamily="34" charset="0"/>
              <a:buChar char="•"/>
            </a:pPr>
            <a:r>
              <a:rPr lang="en-US" sz="1200" b="1" dirty="0" smtClean="0"/>
              <a:t>High yield potential</a:t>
            </a:r>
          </a:p>
          <a:p>
            <a:pPr>
              <a:buFont typeface="Arial" pitchFamily="34" charset="0"/>
              <a:buChar char="•"/>
            </a:pPr>
            <a:r>
              <a:rPr lang="en-US" sz="1200" b="1" dirty="0" smtClean="0"/>
              <a:t>High demand in local, regional markets</a:t>
            </a:r>
          </a:p>
          <a:p>
            <a:pPr>
              <a:buFont typeface="Arial" pitchFamily="34" charset="0"/>
              <a:buChar char="•"/>
            </a:pPr>
            <a:r>
              <a:rPr lang="en-US" sz="1200" b="1" dirty="0" smtClean="0"/>
              <a:t> Drought tolerant</a:t>
            </a:r>
          </a:p>
          <a:p>
            <a:pPr>
              <a:buFont typeface="Arial" pitchFamily="34" charset="0"/>
              <a:buChar char="•"/>
            </a:pPr>
            <a:r>
              <a:rPr lang="en-US" sz="1200" b="1" dirty="0" smtClean="0"/>
              <a:t> Resistant to major bean diseases</a:t>
            </a:r>
          </a:p>
          <a:p>
            <a:pPr>
              <a:buFont typeface="Arial" pitchFamily="34" charset="0"/>
              <a:buChar char="•"/>
            </a:pPr>
            <a:r>
              <a:rPr lang="en-US" sz="1200" b="1" dirty="0" smtClean="0"/>
              <a:t> Excellent nutritional quality- protein, minerals and vitamins; high fiber content </a:t>
            </a:r>
          </a:p>
          <a:p>
            <a:pPr>
              <a:buFont typeface="Arial" pitchFamily="34" charset="0"/>
              <a:buChar char="•"/>
            </a:pPr>
            <a:r>
              <a:rPr lang="en-US" sz="1200" b="1" dirty="0" smtClean="0"/>
              <a:t> Anti-cancer properties</a:t>
            </a:r>
          </a:p>
          <a:p>
            <a:pPr>
              <a:buFont typeface="Arial" pitchFamily="34" charset="0"/>
              <a:buChar char="•"/>
            </a:pPr>
            <a:r>
              <a:rPr lang="en-US" sz="1200" b="1" dirty="0" smtClean="0"/>
              <a:t>Excellent cooking quality- taste, </a:t>
            </a:r>
            <a:r>
              <a:rPr lang="en-US" sz="1200" b="1" dirty="0" err="1" smtClean="0"/>
              <a:t>flavour</a:t>
            </a:r>
            <a:r>
              <a:rPr lang="en-US" sz="1200" b="1" dirty="0" smtClean="0"/>
              <a:t>, fast cooking, good swelling ability</a:t>
            </a:r>
          </a:p>
          <a:p>
            <a:pPr>
              <a:buFont typeface="Arial" pitchFamily="34" charset="0"/>
              <a:buChar char="•"/>
            </a:pPr>
            <a:r>
              <a:rPr lang="en-US" sz="1200" b="1" dirty="0" smtClean="0"/>
              <a:t>Anti-obesity- not fat, no cholesterol</a:t>
            </a:r>
            <a:endParaRPr lang="en-US" sz="1200" b="1" dirty="0"/>
          </a:p>
        </p:txBody>
      </p:sp>
      <p:pic>
        <p:nvPicPr>
          <p:cNvPr id="45" name="Picture 2" descr="C:\Documents and Settings\Prof. Paul Kimani\My Documents\Pictures  2008\New Varieties Pictures -June 2008\DSC_0055.JPG"/>
          <p:cNvPicPr>
            <a:picLocks noChangeAspect="1" noChangeArrowheads="1"/>
          </p:cNvPicPr>
          <p:nvPr/>
        </p:nvPicPr>
        <p:blipFill>
          <a:blip r:embed="rId12"/>
          <a:srcRect/>
          <a:stretch>
            <a:fillRect/>
          </a:stretch>
        </p:blipFill>
        <p:spPr bwMode="auto">
          <a:xfrm>
            <a:off x="5108679" y="5922421"/>
            <a:ext cx="965285" cy="646183"/>
          </a:xfrm>
          <a:prstGeom prst="rect">
            <a:avLst/>
          </a:prstGeom>
          <a:noFill/>
        </p:spPr>
      </p:pic>
      <p:pic>
        <p:nvPicPr>
          <p:cNvPr id="46" name="Picture 2" descr="C:\Documents and Settings\Prof. Paul Kimani\My Documents\Pictures  2008\New Varieties Pictures -June 2008\DSC_0048.JPG"/>
          <p:cNvPicPr>
            <a:picLocks noChangeAspect="1" noChangeArrowheads="1"/>
          </p:cNvPicPr>
          <p:nvPr/>
        </p:nvPicPr>
        <p:blipFill>
          <a:blip r:embed="rId13"/>
          <a:srcRect/>
          <a:stretch>
            <a:fillRect/>
          </a:stretch>
        </p:blipFill>
        <p:spPr bwMode="auto">
          <a:xfrm>
            <a:off x="7648268" y="4878341"/>
            <a:ext cx="1098295" cy="735222"/>
          </a:xfrm>
          <a:prstGeom prst="rect">
            <a:avLst/>
          </a:prstGeom>
          <a:noFill/>
        </p:spPr>
      </p:pic>
      <p:pic>
        <p:nvPicPr>
          <p:cNvPr id="47" name="Picture 2" descr="C:\Documents and Settings\Prof. Paul Kimani\My Documents\Pictures  2008\New Varieties Pictures -June 2008\DSC_0047.JPG"/>
          <p:cNvPicPr>
            <a:picLocks noChangeAspect="1" noChangeArrowheads="1"/>
          </p:cNvPicPr>
          <p:nvPr/>
        </p:nvPicPr>
        <p:blipFill>
          <a:blip r:embed="rId14"/>
          <a:srcRect/>
          <a:stretch>
            <a:fillRect/>
          </a:stretch>
        </p:blipFill>
        <p:spPr bwMode="auto">
          <a:xfrm>
            <a:off x="7673438" y="3683490"/>
            <a:ext cx="1066981" cy="714260"/>
          </a:xfrm>
          <a:prstGeom prst="rect">
            <a:avLst/>
          </a:prstGeom>
          <a:noFill/>
        </p:spPr>
      </p:pic>
      <p:pic>
        <p:nvPicPr>
          <p:cNvPr id="48" name="Picture 2" descr="C:\Documents and Settings\Prof. Paul Kimani\My Documents\Pictures  2008\New Varieties Pictures -June 2008\DSC_0056.JPG"/>
          <p:cNvPicPr>
            <a:picLocks noChangeAspect="1" noChangeArrowheads="1"/>
          </p:cNvPicPr>
          <p:nvPr/>
        </p:nvPicPr>
        <p:blipFill>
          <a:blip r:embed="rId15"/>
          <a:srcRect/>
          <a:stretch>
            <a:fillRect/>
          </a:stretch>
        </p:blipFill>
        <p:spPr bwMode="auto">
          <a:xfrm>
            <a:off x="5114531" y="3455178"/>
            <a:ext cx="899408" cy="602083"/>
          </a:xfrm>
          <a:prstGeom prst="rect">
            <a:avLst/>
          </a:prstGeom>
          <a:noFill/>
        </p:spPr>
      </p:pic>
      <p:pic>
        <p:nvPicPr>
          <p:cNvPr id="49" name="Picture 2" descr="C:\Documents and Settings\Prof. Paul Kimani\My Documents\Pictures  2008\New Varieties Pictures -June 2008\DSC_0058.JPG"/>
          <p:cNvPicPr>
            <a:picLocks noChangeAspect="1" noChangeArrowheads="1"/>
          </p:cNvPicPr>
          <p:nvPr/>
        </p:nvPicPr>
        <p:blipFill>
          <a:blip r:embed="rId16"/>
          <a:srcRect/>
          <a:stretch>
            <a:fillRect/>
          </a:stretch>
        </p:blipFill>
        <p:spPr bwMode="auto">
          <a:xfrm>
            <a:off x="5108679" y="4157122"/>
            <a:ext cx="899408" cy="602083"/>
          </a:xfrm>
          <a:prstGeom prst="rect">
            <a:avLst/>
          </a:prstGeom>
          <a:noFill/>
        </p:spPr>
      </p:pic>
      <p:pic>
        <p:nvPicPr>
          <p:cNvPr id="50" name="Picture 2" descr="C:\Documents and Settings\Prof. Paul Kimani\My Documents\Pictures  2008\New Varieties Pictures -June 2008\DSC_0060.JPG"/>
          <p:cNvPicPr>
            <a:picLocks noChangeAspect="1" noChangeArrowheads="1"/>
          </p:cNvPicPr>
          <p:nvPr/>
        </p:nvPicPr>
        <p:blipFill>
          <a:blip r:embed="rId17"/>
          <a:srcRect/>
          <a:stretch>
            <a:fillRect/>
          </a:stretch>
        </p:blipFill>
        <p:spPr bwMode="auto">
          <a:xfrm>
            <a:off x="5108679" y="5245952"/>
            <a:ext cx="895339" cy="599359"/>
          </a:xfrm>
          <a:prstGeom prst="rect">
            <a:avLst/>
          </a:prstGeom>
          <a:noFill/>
        </p:spPr>
      </p:pic>
      <p:pic>
        <p:nvPicPr>
          <p:cNvPr id="52" name="Picture 2" descr="C:\Documents and Settings\Prof. Paul Kimani\My Documents\Pictures  2008\New Varieties Pictures -June 2008\DSC_0062.JPG"/>
          <p:cNvPicPr>
            <a:picLocks noChangeAspect="1" noChangeArrowheads="1"/>
          </p:cNvPicPr>
          <p:nvPr/>
        </p:nvPicPr>
        <p:blipFill>
          <a:blip r:embed="rId18"/>
          <a:srcRect/>
          <a:stretch>
            <a:fillRect/>
          </a:stretch>
        </p:blipFill>
        <p:spPr bwMode="auto">
          <a:xfrm>
            <a:off x="7673438" y="2115214"/>
            <a:ext cx="1133240" cy="758615"/>
          </a:xfrm>
          <a:prstGeom prst="rect">
            <a:avLst/>
          </a:prstGeom>
          <a:noFill/>
        </p:spPr>
      </p:pic>
      <p:sp>
        <p:nvSpPr>
          <p:cNvPr id="54" name="TextBox 53"/>
          <p:cNvSpPr txBox="1"/>
          <p:nvPr/>
        </p:nvSpPr>
        <p:spPr>
          <a:xfrm>
            <a:off x="6073964" y="5939841"/>
            <a:ext cx="2189842" cy="369332"/>
          </a:xfrm>
          <a:prstGeom prst="rect">
            <a:avLst/>
          </a:prstGeom>
          <a:noFill/>
        </p:spPr>
        <p:txBody>
          <a:bodyPr wrap="square" rtlCol="0">
            <a:spAutoFit/>
          </a:bodyPr>
          <a:lstStyle/>
          <a:p>
            <a:r>
              <a:rPr lang="en-US" sz="800" dirty="0" smtClean="0"/>
              <a:t>For further information contact: Paul </a:t>
            </a:r>
            <a:r>
              <a:rPr lang="en-US" sz="800" dirty="0" err="1" smtClean="0"/>
              <a:t>Kimani</a:t>
            </a:r>
            <a:r>
              <a:rPr lang="en-US" sz="800" dirty="0" smtClean="0"/>
              <a:t> &lt;pmkimani@uonbi.ac.ke</a:t>
            </a:r>
            <a:r>
              <a:rPr lang="en-US" sz="1000" dirty="0" smtClean="0"/>
              <a:t>&gt;</a:t>
            </a:r>
            <a:endParaRPr lang="en-US" sz="1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63500" y="52586"/>
            <a:ext cx="9017000" cy="863653"/>
          </a:xfrm>
          <a:prstGeom prst="rect">
            <a:avLst/>
          </a:prstGeom>
          <a:noFill/>
          <a:ln w="9525">
            <a:noFill/>
            <a:miter lim="800000"/>
            <a:headEnd/>
            <a:tailEnd/>
          </a:ln>
          <a:effectLst/>
        </p:spPr>
        <p:txBody>
          <a:bodyPr lIns="91651" tIns="99990" rIns="91651" bIns="99990">
            <a:spAutoFit/>
          </a:bodyPr>
          <a:lstStyle/>
          <a:p>
            <a:pPr algn="ctr" defTabSz="198591"/>
            <a:r>
              <a:rPr lang="en-US" b="1" dirty="0" smtClean="0">
                <a:solidFill>
                  <a:srgbClr val="000099"/>
                </a:solidFill>
                <a:ea typeface="Calibri" pitchFamily="34" charset="0"/>
                <a:cs typeface="Calibri" pitchFamily="34" charset="0"/>
              </a:rPr>
              <a:t>UNISEED KENYA LTD</a:t>
            </a:r>
          </a:p>
          <a:p>
            <a:pPr algn="ctr" defTabSz="198591"/>
            <a:endParaRPr lang="en-US" sz="1900" b="1" dirty="0">
              <a:solidFill>
                <a:srgbClr val="000099"/>
              </a:solidFill>
              <a:ea typeface="Calibri" pitchFamily="34" charset="0"/>
              <a:cs typeface="Calibri" pitchFamily="34" charset="0"/>
            </a:endParaRPr>
          </a:p>
        </p:txBody>
      </p:sp>
      <p:sp>
        <p:nvSpPr>
          <p:cNvPr id="2051" name="Line 72"/>
          <p:cNvSpPr>
            <a:spLocks noChangeShapeType="1"/>
          </p:cNvSpPr>
          <p:nvPr/>
        </p:nvSpPr>
        <p:spPr bwMode="auto">
          <a:xfrm>
            <a:off x="7938" y="919427"/>
            <a:ext cx="0" cy="5938573"/>
          </a:xfrm>
          <a:prstGeom prst="line">
            <a:avLst/>
          </a:prstGeom>
          <a:noFill/>
          <a:ln w="9525">
            <a:solidFill>
              <a:srgbClr val="F8F8F8"/>
            </a:solidFill>
            <a:round/>
            <a:headEnd/>
            <a:tailEnd/>
          </a:ln>
          <a:effectLst/>
        </p:spPr>
        <p:txBody>
          <a:bodyPr wrap="none" lIns="19998" tIns="9999" rIns="19998" bIns="9999" anchor="ctr"/>
          <a:lstStyle/>
          <a:p>
            <a:endParaRPr lang="en-US"/>
          </a:p>
        </p:txBody>
      </p:sp>
      <p:sp>
        <p:nvSpPr>
          <p:cNvPr id="2053" name="Text Box 96"/>
          <p:cNvSpPr txBox="1">
            <a:spLocks noChangeArrowheads="1"/>
          </p:cNvSpPr>
          <p:nvPr/>
        </p:nvSpPr>
        <p:spPr bwMode="auto">
          <a:xfrm>
            <a:off x="1120536" y="442869"/>
            <a:ext cx="6439536" cy="327770"/>
          </a:xfrm>
          <a:prstGeom prst="rect">
            <a:avLst/>
          </a:prstGeom>
          <a:noFill/>
          <a:ln w="9525">
            <a:noFill/>
            <a:miter lim="800000"/>
            <a:headEnd/>
            <a:tailEnd/>
          </a:ln>
          <a:effectLst/>
        </p:spPr>
        <p:txBody>
          <a:bodyPr wrap="square" lIns="91651" tIns="9900" rIns="91651" bIns="9900">
            <a:spAutoFit/>
          </a:bodyPr>
          <a:lstStyle/>
          <a:p>
            <a:pPr algn="ctr" defTabSz="198591"/>
            <a:r>
              <a:rPr lang="en-US" sz="1800" b="1" dirty="0" smtClean="0">
                <a:ea typeface="Calibri" pitchFamily="34" charset="0"/>
                <a:cs typeface="Calibri" pitchFamily="34" charset="0"/>
              </a:rPr>
              <a:t>Your preferred supplier of High Quality Certified Breeder </a:t>
            </a:r>
            <a:r>
              <a:rPr lang="en-US" sz="2000" b="1" dirty="0" smtClean="0">
                <a:ea typeface="Calibri" pitchFamily="34" charset="0"/>
                <a:cs typeface="Calibri" pitchFamily="34" charset="0"/>
              </a:rPr>
              <a:t>Seed</a:t>
            </a:r>
            <a:endParaRPr lang="en-US" sz="2000" b="1" dirty="0">
              <a:ea typeface="Calibri" pitchFamily="34" charset="0"/>
              <a:cs typeface="Calibri" pitchFamily="34" charset="0"/>
            </a:endParaRPr>
          </a:p>
        </p:txBody>
      </p:sp>
      <p:sp>
        <p:nvSpPr>
          <p:cNvPr id="2054" name="Text Box 3"/>
          <p:cNvSpPr txBox="1">
            <a:spLocks noChangeArrowheads="1"/>
          </p:cNvSpPr>
          <p:nvPr/>
        </p:nvSpPr>
        <p:spPr bwMode="auto">
          <a:xfrm>
            <a:off x="7938" y="166625"/>
            <a:ext cx="2398642" cy="573991"/>
          </a:xfrm>
          <a:prstGeom prst="rect">
            <a:avLst/>
          </a:prstGeom>
          <a:noFill/>
          <a:ln w="9525">
            <a:noFill/>
            <a:miter lim="800000"/>
            <a:headEnd/>
            <a:tailEnd/>
          </a:ln>
          <a:effectLst/>
        </p:spPr>
        <p:txBody>
          <a:bodyPr wrap="square" lIns="99990" tIns="9900" rIns="91651" bIns="9900">
            <a:spAutoFit/>
          </a:bodyPr>
          <a:lstStyle/>
          <a:p>
            <a:pPr defTabSz="198591"/>
            <a:r>
              <a:rPr lang="en-US" sz="1800" b="1" dirty="0" smtClean="0">
                <a:solidFill>
                  <a:srgbClr val="FF0000"/>
                </a:solidFill>
                <a:ea typeface="Calibri" pitchFamily="34" charset="0"/>
                <a:cs typeface="Calibri" pitchFamily="34" charset="0"/>
              </a:rPr>
              <a:t>CLIMBING BEAN PRODUCTS</a:t>
            </a:r>
          </a:p>
        </p:txBody>
      </p:sp>
      <p:sp>
        <p:nvSpPr>
          <p:cNvPr id="2055" name="Text Box 15"/>
          <p:cNvSpPr txBox="1">
            <a:spLocks noChangeArrowheads="1"/>
          </p:cNvSpPr>
          <p:nvPr/>
        </p:nvSpPr>
        <p:spPr bwMode="auto">
          <a:xfrm>
            <a:off x="3022744" y="3964451"/>
            <a:ext cx="40047" cy="189270"/>
          </a:xfrm>
          <a:prstGeom prst="rect">
            <a:avLst/>
          </a:prstGeom>
          <a:noFill/>
          <a:ln w="9525">
            <a:noFill/>
            <a:miter lim="800000"/>
            <a:headEnd/>
            <a:tailEnd/>
          </a:ln>
          <a:effectLst/>
        </p:spPr>
        <p:txBody>
          <a:bodyPr wrap="none" lIns="19798" tIns="9900" rIns="19798" bIns="9900">
            <a:spAutoFit/>
          </a:bodyPr>
          <a:lstStyle/>
          <a:p>
            <a:pPr defTabSz="198591"/>
            <a:endParaRPr lang="en-US" sz="1100" dirty="0">
              <a:ea typeface="Calibri" pitchFamily="34" charset="0"/>
              <a:cs typeface="Calibri" pitchFamily="34" charset="0"/>
            </a:endParaRPr>
          </a:p>
        </p:txBody>
      </p:sp>
      <p:sp>
        <p:nvSpPr>
          <p:cNvPr id="2057" name="Text Box 88"/>
          <p:cNvSpPr txBox="1">
            <a:spLocks noChangeArrowheads="1"/>
          </p:cNvSpPr>
          <p:nvPr/>
        </p:nvSpPr>
        <p:spPr bwMode="auto">
          <a:xfrm>
            <a:off x="63500" y="5889718"/>
            <a:ext cx="2959242" cy="235437"/>
          </a:xfrm>
          <a:prstGeom prst="rect">
            <a:avLst/>
          </a:prstGeom>
          <a:noFill/>
          <a:ln w="9525">
            <a:noFill/>
            <a:miter lim="800000"/>
            <a:headEnd/>
            <a:tailEnd/>
          </a:ln>
          <a:effectLst/>
        </p:spPr>
        <p:txBody>
          <a:bodyPr wrap="square" lIns="99990" tIns="9900" rIns="99990" bIns="9900">
            <a:spAutoFit/>
          </a:bodyPr>
          <a:lstStyle/>
          <a:p>
            <a:pPr defTabSz="198591"/>
            <a:endParaRPr lang="en-US" sz="1400" dirty="0">
              <a:ea typeface="Calibri" pitchFamily="34" charset="0"/>
              <a:cs typeface="Calibri" pitchFamily="34" charset="0"/>
            </a:endParaRPr>
          </a:p>
        </p:txBody>
      </p:sp>
      <p:sp>
        <p:nvSpPr>
          <p:cNvPr id="2058" name="Text Box 126"/>
          <p:cNvSpPr txBox="1">
            <a:spLocks noChangeArrowheads="1"/>
          </p:cNvSpPr>
          <p:nvPr/>
        </p:nvSpPr>
        <p:spPr bwMode="auto">
          <a:xfrm>
            <a:off x="48148" y="3732177"/>
            <a:ext cx="2667000" cy="204659"/>
          </a:xfrm>
          <a:prstGeom prst="rect">
            <a:avLst/>
          </a:prstGeom>
          <a:solidFill>
            <a:srgbClr val="FFFF00"/>
          </a:solidFill>
          <a:ln w="9525">
            <a:noFill/>
            <a:miter lim="800000"/>
            <a:headEnd/>
            <a:tailEnd/>
          </a:ln>
          <a:effectLst/>
        </p:spPr>
        <p:txBody>
          <a:bodyPr lIns="91651" tIns="9900" rIns="91651" bIns="9900">
            <a:spAutoFit/>
          </a:bodyPr>
          <a:lstStyle/>
          <a:p>
            <a:pPr defTabSz="198591"/>
            <a:r>
              <a:rPr lang="en-US" sz="1200" b="1" dirty="0" smtClean="0">
                <a:ea typeface="Calibri" pitchFamily="34" charset="0"/>
                <a:cs typeface="Calibri" pitchFamily="34" charset="0"/>
              </a:rPr>
              <a:t>FIGURE 1. Speckled sugar grain type</a:t>
            </a:r>
            <a:endParaRPr lang="en-US" sz="1200" dirty="0">
              <a:ea typeface="Calibri" pitchFamily="34" charset="0"/>
              <a:cs typeface="Calibri" pitchFamily="34" charset="0"/>
            </a:endParaRPr>
          </a:p>
        </p:txBody>
      </p:sp>
      <p:sp>
        <p:nvSpPr>
          <p:cNvPr id="2059" name="Text Box 226"/>
          <p:cNvSpPr txBox="1">
            <a:spLocks noChangeArrowheads="1"/>
          </p:cNvSpPr>
          <p:nvPr/>
        </p:nvSpPr>
        <p:spPr bwMode="auto">
          <a:xfrm>
            <a:off x="292764" y="822531"/>
            <a:ext cx="646757" cy="172397"/>
          </a:xfrm>
          <a:prstGeom prst="rect">
            <a:avLst/>
          </a:prstGeom>
          <a:noFill/>
          <a:ln w="9525">
            <a:noFill/>
            <a:miter lim="800000"/>
            <a:headEnd/>
            <a:tailEnd/>
          </a:ln>
          <a:effectLst/>
        </p:spPr>
        <p:txBody>
          <a:bodyPr wrap="none" lIns="91651" tIns="9165" rIns="91651" bIns="9165">
            <a:spAutoFit/>
          </a:bodyPr>
          <a:lstStyle/>
          <a:p>
            <a:pPr defTabSz="198591"/>
            <a:r>
              <a:rPr lang="en-US" sz="1000" dirty="0" smtClean="0">
                <a:ea typeface="Calibri" pitchFamily="34" charset="0"/>
                <a:cs typeface="Calibri" pitchFamily="34" charset="0"/>
              </a:rPr>
              <a:t>Lab Logo</a:t>
            </a:r>
            <a:endParaRPr lang="en-US" sz="1000" dirty="0">
              <a:ea typeface="Calibri" pitchFamily="34" charset="0"/>
              <a:cs typeface="Calibri" pitchFamily="34" charset="0"/>
            </a:endParaRPr>
          </a:p>
        </p:txBody>
      </p:sp>
      <p:sp>
        <p:nvSpPr>
          <p:cNvPr id="2060" name="Rectangle 227" descr="30%"/>
          <p:cNvSpPr>
            <a:spLocks noChangeArrowheads="1"/>
          </p:cNvSpPr>
          <p:nvPr/>
        </p:nvSpPr>
        <p:spPr bwMode="auto">
          <a:xfrm>
            <a:off x="158750" y="1579703"/>
            <a:ext cx="2863992" cy="2152474"/>
          </a:xfrm>
          <a:prstGeom prst="rect">
            <a:avLst/>
          </a:prstGeom>
          <a:pattFill prst="pct30">
            <a:fgClr>
              <a:srgbClr val="003399"/>
            </a:fgClr>
            <a:bgClr>
              <a:srgbClr val="FFFFFF"/>
            </a:bgClr>
          </a:pattFill>
          <a:ln w="9525">
            <a:solidFill>
              <a:schemeClr val="tx1"/>
            </a:solidFill>
            <a:miter lim="800000"/>
            <a:headEnd/>
            <a:tailEnd/>
          </a:ln>
          <a:effectLst/>
        </p:spPr>
        <p:txBody>
          <a:bodyPr wrap="none" lIns="18330" tIns="9165" rIns="18330" bIns="9165" anchor="ctr"/>
          <a:lstStyle/>
          <a:p>
            <a:pPr algn="ctr" defTabSz="183314"/>
            <a:endParaRPr lang="en-US" sz="1400" dirty="0">
              <a:ea typeface="Calibri" pitchFamily="34" charset="0"/>
              <a:cs typeface="Calibri" pitchFamily="34" charset="0"/>
            </a:endParaRPr>
          </a:p>
        </p:txBody>
      </p:sp>
      <p:sp>
        <p:nvSpPr>
          <p:cNvPr id="2062" name="Text Box 229"/>
          <p:cNvSpPr txBox="1">
            <a:spLocks noChangeArrowheads="1"/>
          </p:cNvSpPr>
          <p:nvPr/>
        </p:nvSpPr>
        <p:spPr bwMode="auto">
          <a:xfrm>
            <a:off x="3175001" y="2935081"/>
            <a:ext cx="2856418" cy="204659"/>
          </a:xfrm>
          <a:prstGeom prst="rect">
            <a:avLst/>
          </a:prstGeom>
          <a:solidFill>
            <a:srgbClr val="FFFF00"/>
          </a:solidFill>
          <a:ln w="9525">
            <a:noFill/>
            <a:miter lim="800000"/>
            <a:headEnd/>
            <a:tailEnd/>
          </a:ln>
          <a:effectLst/>
        </p:spPr>
        <p:txBody>
          <a:bodyPr lIns="91651" tIns="9900" rIns="91651" bIns="9900">
            <a:spAutoFit/>
          </a:bodyPr>
          <a:lstStyle/>
          <a:p>
            <a:pPr defTabSz="198591"/>
            <a:r>
              <a:rPr lang="en-US" sz="1200" b="1" dirty="0">
                <a:ea typeface="Calibri" pitchFamily="34" charset="0"/>
                <a:cs typeface="Calibri" pitchFamily="34" charset="0"/>
              </a:rPr>
              <a:t>Figure </a:t>
            </a:r>
            <a:r>
              <a:rPr lang="en-US" sz="1200" b="1" dirty="0" smtClean="0">
                <a:ea typeface="Calibri" pitchFamily="34" charset="0"/>
                <a:cs typeface="Calibri" pitchFamily="34" charset="0"/>
              </a:rPr>
              <a:t>2. Red mottled MARKET CLASS</a:t>
            </a:r>
            <a:endParaRPr lang="en-US" sz="1200" dirty="0">
              <a:ea typeface="Calibri" pitchFamily="34" charset="0"/>
              <a:cs typeface="Calibri" pitchFamily="34" charset="0"/>
            </a:endParaRPr>
          </a:p>
        </p:txBody>
      </p:sp>
      <p:sp>
        <p:nvSpPr>
          <p:cNvPr id="2063" name="Rectangle 230" descr="30%"/>
          <p:cNvSpPr>
            <a:spLocks noChangeArrowheads="1"/>
          </p:cNvSpPr>
          <p:nvPr/>
        </p:nvSpPr>
        <p:spPr bwMode="auto">
          <a:xfrm>
            <a:off x="3240665" y="1172956"/>
            <a:ext cx="2676020" cy="1762125"/>
          </a:xfrm>
          <a:prstGeom prst="rect">
            <a:avLst/>
          </a:prstGeom>
          <a:pattFill prst="pct30">
            <a:fgClr>
              <a:srgbClr val="003399"/>
            </a:fgClr>
            <a:bgClr>
              <a:srgbClr val="FFFFFF"/>
            </a:bgClr>
          </a:pattFill>
          <a:ln w="9525">
            <a:solidFill>
              <a:schemeClr val="tx1"/>
            </a:solidFill>
            <a:miter lim="800000"/>
            <a:headEnd/>
            <a:tailEnd/>
          </a:ln>
          <a:effectLst/>
        </p:spPr>
        <p:txBody>
          <a:bodyPr wrap="none" lIns="18330" tIns="9165" rIns="18330" bIns="9165" anchor="ctr"/>
          <a:lstStyle/>
          <a:p>
            <a:pPr algn="ctr" defTabSz="183314"/>
            <a:endParaRPr lang="en-US" sz="1400" dirty="0">
              <a:ea typeface="Calibri" pitchFamily="34" charset="0"/>
              <a:cs typeface="Calibri" pitchFamily="34" charset="0"/>
            </a:endParaRPr>
          </a:p>
        </p:txBody>
      </p:sp>
      <p:sp>
        <p:nvSpPr>
          <p:cNvPr id="2065" name="Rectangle 232" descr="30%"/>
          <p:cNvSpPr>
            <a:spLocks noChangeArrowheads="1"/>
          </p:cNvSpPr>
          <p:nvPr/>
        </p:nvSpPr>
        <p:spPr bwMode="auto">
          <a:xfrm>
            <a:off x="3175001" y="3143660"/>
            <a:ext cx="2326472" cy="3367671"/>
          </a:xfrm>
          <a:prstGeom prst="rect">
            <a:avLst/>
          </a:prstGeom>
          <a:pattFill prst="pct30">
            <a:fgClr>
              <a:srgbClr val="003399"/>
            </a:fgClr>
            <a:bgClr>
              <a:srgbClr val="FFFFFF"/>
            </a:bgClr>
          </a:pattFill>
          <a:ln w="9525">
            <a:solidFill>
              <a:schemeClr val="tx1"/>
            </a:solidFill>
            <a:miter lim="800000"/>
            <a:headEnd/>
            <a:tailEnd/>
          </a:ln>
          <a:effectLst/>
        </p:spPr>
        <p:txBody>
          <a:bodyPr wrap="none" lIns="18330" tIns="9165" rIns="18330" bIns="9165" anchor="ctr"/>
          <a:lstStyle/>
          <a:p>
            <a:pPr algn="ctr" defTabSz="183314"/>
            <a:r>
              <a:rPr lang="en-US" sz="1900" dirty="0" smtClean="0">
                <a:ea typeface="Calibri" pitchFamily="34" charset="0"/>
                <a:cs typeface="Calibri" pitchFamily="34" charset="0"/>
              </a:rPr>
              <a:t> </a:t>
            </a:r>
            <a:endParaRPr lang="en-US" sz="1400" dirty="0">
              <a:ea typeface="Calibri" pitchFamily="34" charset="0"/>
              <a:cs typeface="Calibri" pitchFamily="34" charset="0"/>
            </a:endParaRPr>
          </a:p>
        </p:txBody>
      </p:sp>
      <p:sp>
        <p:nvSpPr>
          <p:cNvPr id="2066" name="Text Box 233"/>
          <p:cNvSpPr txBox="1">
            <a:spLocks noChangeArrowheads="1"/>
          </p:cNvSpPr>
          <p:nvPr/>
        </p:nvSpPr>
        <p:spPr bwMode="auto">
          <a:xfrm>
            <a:off x="6242485" y="1356300"/>
            <a:ext cx="2789670" cy="558602"/>
          </a:xfrm>
          <a:prstGeom prst="rect">
            <a:avLst/>
          </a:prstGeom>
          <a:noFill/>
          <a:ln w="9525">
            <a:noFill/>
            <a:miter lim="800000"/>
            <a:headEnd/>
            <a:tailEnd/>
          </a:ln>
          <a:effectLst/>
        </p:spPr>
        <p:txBody>
          <a:bodyPr lIns="99990" tIns="9900" rIns="99990" bIns="9900">
            <a:spAutoFit/>
          </a:bodyPr>
          <a:lstStyle/>
          <a:p>
            <a:pPr algn="just" defTabSz="198591"/>
            <a:r>
              <a:rPr lang="en-US" sz="1200" b="1" dirty="0" smtClean="0">
                <a:solidFill>
                  <a:srgbClr val="000099"/>
                </a:solidFill>
                <a:ea typeface="Calibri" pitchFamily="34" charset="0"/>
                <a:cs typeface="Calibri" pitchFamily="34" charset="0"/>
              </a:rPr>
              <a:t>                 </a:t>
            </a:r>
            <a:r>
              <a:rPr lang="en-US" sz="2000" b="1" dirty="0" smtClean="0">
                <a:solidFill>
                  <a:srgbClr val="000099"/>
                </a:solidFill>
                <a:ea typeface="Calibri" pitchFamily="34" charset="0"/>
                <a:cs typeface="Calibri" pitchFamily="34" charset="0"/>
              </a:rPr>
              <a:t>KENYA MAVUNO</a:t>
            </a:r>
            <a:endParaRPr lang="en-US" sz="2000" dirty="0">
              <a:solidFill>
                <a:srgbClr val="000099"/>
              </a:solidFill>
              <a:ea typeface="Calibri" pitchFamily="34" charset="0"/>
              <a:cs typeface="Calibri" pitchFamily="34" charset="0"/>
            </a:endParaRPr>
          </a:p>
          <a:p>
            <a:pPr algn="just" defTabSz="198591">
              <a:spcBef>
                <a:spcPts val="555"/>
              </a:spcBef>
            </a:pPr>
            <a:r>
              <a:rPr lang="en-US" sz="1000" dirty="0">
                <a:solidFill>
                  <a:schemeClr val="tx1"/>
                </a:solidFill>
                <a:latin typeface="Calibri" pitchFamily="34" charset="0"/>
                <a:ea typeface="Calibri" pitchFamily="34" charset="0"/>
                <a:cs typeface="Calibri" pitchFamily="34" charset="0"/>
              </a:rPr>
              <a:t>	</a:t>
            </a:r>
            <a:endParaRPr lang="en-US" sz="1000" dirty="0">
              <a:latin typeface="Calibri" pitchFamily="34" charset="0"/>
              <a:ea typeface="Calibri" pitchFamily="34" charset="0"/>
              <a:cs typeface="Calibri" pitchFamily="34" charset="0"/>
            </a:endParaRPr>
          </a:p>
        </p:txBody>
      </p:sp>
      <p:sp>
        <p:nvSpPr>
          <p:cNvPr id="2068" name="Rectangle 235" descr="30%"/>
          <p:cNvSpPr>
            <a:spLocks noChangeArrowheads="1"/>
          </p:cNvSpPr>
          <p:nvPr/>
        </p:nvSpPr>
        <p:spPr bwMode="auto">
          <a:xfrm>
            <a:off x="6013938" y="1791792"/>
            <a:ext cx="2864489" cy="2290377"/>
          </a:xfrm>
          <a:prstGeom prst="rect">
            <a:avLst/>
          </a:prstGeom>
          <a:pattFill prst="pct30">
            <a:fgClr>
              <a:srgbClr val="003399"/>
            </a:fgClr>
            <a:bgClr>
              <a:srgbClr val="FFFFFF"/>
            </a:bgClr>
          </a:pattFill>
          <a:ln w="9525">
            <a:solidFill>
              <a:schemeClr val="tx1"/>
            </a:solidFill>
            <a:miter lim="800000"/>
            <a:headEnd/>
            <a:tailEnd/>
          </a:ln>
          <a:effectLst/>
        </p:spPr>
        <p:txBody>
          <a:bodyPr wrap="none" lIns="18330" tIns="9165" rIns="18330" bIns="9165" anchor="ctr"/>
          <a:lstStyle/>
          <a:p>
            <a:pPr algn="ctr" defTabSz="183314"/>
            <a:endParaRPr lang="en-US" sz="1400" dirty="0">
              <a:ea typeface="Calibri" pitchFamily="34" charset="0"/>
              <a:cs typeface="Calibri" pitchFamily="34" charset="0"/>
            </a:endParaRPr>
          </a:p>
        </p:txBody>
      </p:sp>
      <p:sp>
        <p:nvSpPr>
          <p:cNvPr id="2071" name="Text Box 239"/>
          <p:cNvSpPr txBox="1">
            <a:spLocks noChangeArrowheads="1"/>
          </p:cNvSpPr>
          <p:nvPr/>
        </p:nvSpPr>
        <p:spPr bwMode="auto">
          <a:xfrm>
            <a:off x="158750" y="4848330"/>
            <a:ext cx="2748179" cy="466269"/>
          </a:xfrm>
          <a:prstGeom prst="rect">
            <a:avLst/>
          </a:prstGeom>
          <a:noFill/>
          <a:ln w="9525">
            <a:noFill/>
            <a:miter lim="800000"/>
            <a:headEnd/>
            <a:tailEnd/>
          </a:ln>
          <a:effectLst/>
        </p:spPr>
        <p:txBody>
          <a:bodyPr wrap="square" lIns="99990" tIns="9900" rIns="99990" bIns="9900">
            <a:spAutoFit/>
          </a:bodyPr>
          <a:lstStyle/>
          <a:p>
            <a:pPr algn="just" defTabSz="198591"/>
            <a:r>
              <a:rPr lang="en-US" sz="1400" b="1" dirty="0" smtClean="0">
                <a:solidFill>
                  <a:srgbClr val="000099"/>
                </a:solidFill>
                <a:ea typeface="Calibri" pitchFamily="34" charset="0"/>
                <a:cs typeface="Calibri" pitchFamily="34" charset="0"/>
              </a:rPr>
              <a:t>	</a:t>
            </a:r>
            <a:endParaRPr lang="en-US" sz="1400" b="1" dirty="0">
              <a:solidFill>
                <a:srgbClr val="000099"/>
              </a:solidFill>
              <a:ea typeface="Calibri" pitchFamily="34" charset="0"/>
              <a:cs typeface="Calibri" pitchFamily="34" charset="0"/>
            </a:endParaRPr>
          </a:p>
          <a:p>
            <a:pPr algn="just" defTabSz="198591">
              <a:spcBef>
                <a:spcPts val="555"/>
              </a:spcBef>
            </a:pPr>
            <a:r>
              <a:rPr lang="en-US" sz="1000" dirty="0">
                <a:ea typeface="Calibri" pitchFamily="34" charset="0"/>
                <a:cs typeface="Calibri" pitchFamily="34" charset="0"/>
              </a:rPr>
              <a:t>	</a:t>
            </a:r>
            <a:endParaRPr lang="en-US" dirty="0">
              <a:latin typeface="Calibri" pitchFamily="34" charset="0"/>
              <a:ea typeface="Calibri" pitchFamily="34" charset="0"/>
              <a:cs typeface="Calibri" pitchFamily="34" charset="0"/>
            </a:endParaRPr>
          </a:p>
        </p:txBody>
      </p:sp>
      <p:pic>
        <p:nvPicPr>
          <p:cNvPr id="1026" name="Picture 2"/>
          <p:cNvPicPr>
            <a:picLocks noChangeAspect="1" noChangeArrowheads="1"/>
          </p:cNvPicPr>
          <p:nvPr/>
        </p:nvPicPr>
        <p:blipFill>
          <a:blip r:embed="rId2"/>
          <a:srcRect/>
          <a:stretch>
            <a:fillRect/>
          </a:stretch>
        </p:blipFill>
        <p:spPr bwMode="auto">
          <a:xfrm>
            <a:off x="7900152" y="52586"/>
            <a:ext cx="877083" cy="942342"/>
          </a:xfrm>
          <a:prstGeom prst="rect">
            <a:avLst/>
          </a:prstGeom>
          <a:noFill/>
          <a:ln w="9525">
            <a:noFill/>
            <a:miter lim="800000"/>
            <a:headEnd/>
            <a:tailEnd/>
          </a:ln>
          <a:effectLst/>
        </p:spPr>
      </p:pic>
      <p:sp>
        <p:nvSpPr>
          <p:cNvPr id="26" name="TextBox 25"/>
          <p:cNvSpPr txBox="1"/>
          <p:nvPr/>
        </p:nvSpPr>
        <p:spPr>
          <a:xfrm>
            <a:off x="7560072" y="994928"/>
            <a:ext cx="1472083" cy="246221"/>
          </a:xfrm>
          <a:prstGeom prst="rect">
            <a:avLst/>
          </a:prstGeom>
          <a:noFill/>
        </p:spPr>
        <p:txBody>
          <a:bodyPr wrap="square" rtlCol="0">
            <a:spAutoFit/>
          </a:bodyPr>
          <a:lstStyle/>
          <a:p>
            <a:r>
              <a:rPr lang="en-US" sz="1000" b="1" dirty="0" smtClean="0"/>
              <a:t>UNIVERSITY OF NAIROBI</a:t>
            </a:r>
            <a:endParaRPr lang="en-US" sz="1000" b="1" dirty="0"/>
          </a:p>
        </p:txBody>
      </p:sp>
      <p:sp>
        <p:nvSpPr>
          <p:cNvPr id="37" name="TextBox 36"/>
          <p:cNvSpPr txBox="1"/>
          <p:nvPr/>
        </p:nvSpPr>
        <p:spPr>
          <a:xfrm>
            <a:off x="3813349" y="787531"/>
            <a:ext cx="2103336" cy="369332"/>
          </a:xfrm>
          <a:prstGeom prst="rect">
            <a:avLst/>
          </a:prstGeom>
          <a:noFill/>
        </p:spPr>
        <p:txBody>
          <a:bodyPr wrap="square" rtlCol="0">
            <a:spAutoFit/>
          </a:bodyPr>
          <a:lstStyle/>
          <a:p>
            <a:r>
              <a:rPr lang="en-US" sz="1800" b="1" dirty="0" smtClean="0">
                <a:solidFill>
                  <a:srgbClr val="000099"/>
                </a:solidFill>
                <a:ea typeface="Calibri" pitchFamily="34" charset="0"/>
                <a:cs typeface="Calibri" pitchFamily="34" charset="0"/>
              </a:rPr>
              <a:t>KENYA TAMU</a:t>
            </a:r>
          </a:p>
        </p:txBody>
      </p:sp>
      <p:pic>
        <p:nvPicPr>
          <p:cNvPr id="38" name="Picture 3" descr="C:\Documents and Settings\WAMBUGU\Desktop\RELEASE PICTURES\101_SONY\DSC00794.JPG"/>
          <p:cNvPicPr>
            <a:picLocks noChangeAspect="1" noChangeArrowheads="1"/>
          </p:cNvPicPr>
          <p:nvPr/>
        </p:nvPicPr>
        <p:blipFill>
          <a:blip r:embed="rId3"/>
          <a:srcRect l="12574" t="12370" r="17537" b="4472"/>
          <a:stretch>
            <a:fillRect/>
          </a:stretch>
        </p:blipFill>
        <p:spPr bwMode="auto">
          <a:xfrm>
            <a:off x="197025" y="1579703"/>
            <a:ext cx="2360280" cy="2106292"/>
          </a:xfrm>
          <a:prstGeom prst="rect">
            <a:avLst/>
          </a:prstGeom>
          <a:noFill/>
          <a:ln w="9525">
            <a:solidFill>
              <a:schemeClr val="tx1"/>
            </a:solidFill>
            <a:miter lim="800000"/>
            <a:headEnd/>
            <a:tailEnd/>
          </a:ln>
        </p:spPr>
      </p:pic>
      <p:pic>
        <p:nvPicPr>
          <p:cNvPr id="40" name="Picture 5" descr="C:\Documents and Settings\WAMBUGU\Desktop\RELEASE PICTURES\101_SONY\DSC00795.JPG"/>
          <p:cNvPicPr>
            <a:picLocks noChangeAspect="1" noChangeArrowheads="1"/>
          </p:cNvPicPr>
          <p:nvPr/>
        </p:nvPicPr>
        <p:blipFill>
          <a:blip r:embed="rId4"/>
          <a:srcRect l="7500" t="7500" r="19375" b="10000"/>
          <a:stretch>
            <a:fillRect/>
          </a:stretch>
        </p:blipFill>
        <p:spPr bwMode="auto">
          <a:xfrm>
            <a:off x="3240665" y="1172956"/>
            <a:ext cx="2061856" cy="1744648"/>
          </a:xfrm>
          <a:prstGeom prst="rect">
            <a:avLst/>
          </a:prstGeom>
          <a:noFill/>
          <a:ln w="9525">
            <a:solidFill>
              <a:schemeClr val="tx1"/>
            </a:solidFill>
            <a:miter lim="800000"/>
            <a:headEnd/>
            <a:tailEnd/>
          </a:ln>
        </p:spPr>
      </p:pic>
      <p:pic>
        <p:nvPicPr>
          <p:cNvPr id="42" name="Picture 2" descr="C:\Documents and Settings\WAMBUGU\Desktop\RELEASE PICTURES\101_SONY\DSC00796.JPG"/>
          <p:cNvPicPr>
            <a:picLocks noChangeAspect="1" noChangeArrowheads="1"/>
          </p:cNvPicPr>
          <p:nvPr/>
        </p:nvPicPr>
        <p:blipFill>
          <a:blip r:embed="rId5"/>
          <a:srcRect l="11250" t="7500" r="25000" b="7500"/>
          <a:stretch>
            <a:fillRect/>
          </a:stretch>
        </p:blipFill>
        <p:spPr>
          <a:xfrm>
            <a:off x="6517555" y="1879418"/>
            <a:ext cx="2085033" cy="2085033"/>
          </a:xfrm>
          <a:prstGeom prst="rect">
            <a:avLst/>
          </a:prstGeom>
          <a:noFill/>
          <a:ln>
            <a:solidFill>
              <a:schemeClr val="tx1"/>
            </a:solidFill>
          </a:ln>
        </p:spPr>
      </p:pic>
      <p:sp>
        <p:nvSpPr>
          <p:cNvPr id="57" name="TextBox 56"/>
          <p:cNvSpPr txBox="1"/>
          <p:nvPr/>
        </p:nvSpPr>
        <p:spPr>
          <a:xfrm>
            <a:off x="658168" y="1078211"/>
            <a:ext cx="1899138" cy="338554"/>
          </a:xfrm>
          <a:prstGeom prst="rect">
            <a:avLst/>
          </a:prstGeom>
          <a:noFill/>
        </p:spPr>
        <p:txBody>
          <a:bodyPr wrap="square" rtlCol="0">
            <a:spAutoFit/>
          </a:bodyPr>
          <a:lstStyle/>
          <a:p>
            <a:pPr algn="ctr" defTabSz="198591"/>
            <a:r>
              <a:rPr lang="en-US" sz="1600" b="1" dirty="0" smtClean="0">
                <a:solidFill>
                  <a:srgbClr val="000099"/>
                </a:solidFill>
                <a:ea typeface="Calibri" pitchFamily="34" charset="0"/>
                <a:cs typeface="Calibri" pitchFamily="34" charset="0"/>
              </a:rPr>
              <a:t>KENYA SAFI</a:t>
            </a:r>
            <a:endParaRPr lang="en-US" sz="1600" b="1" dirty="0">
              <a:solidFill>
                <a:srgbClr val="000099"/>
              </a:solidFill>
              <a:ea typeface="Calibri" pitchFamily="34" charset="0"/>
              <a:cs typeface="Calibri" pitchFamily="34" charset="0"/>
            </a:endParaRPr>
          </a:p>
        </p:txBody>
      </p:sp>
      <p:sp>
        <p:nvSpPr>
          <p:cNvPr id="58" name="Heptagon 57"/>
          <p:cNvSpPr/>
          <p:nvPr/>
        </p:nvSpPr>
        <p:spPr>
          <a:xfrm>
            <a:off x="94527" y="1053745"/>
            <a:ext cx="402865" cy="302555"/>
          </a:xfrm>
          <a:prstGeom prst="heptago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1</a:t>
            </a:r>
            <a:endParaRPr lang="en-US" dirty="0"/>
          </a:p>
        </p:txBody>
      </p:sp>
      <p:sp>
        <p:nvSpPr>
          <p:cNvPr id="59" name="Hexagon 58"/>
          <p:cNvSpPr/>
          <p:nvPr/>
        </p:nvSpPr>
        <p:spPr>
          <a:xfrm>
            <a:off x="3240665" y="760642"/>
            <a:ext cx="472300" cy="317569"/>
          </a:xfrm>
          <a:prstGeom prst="hexago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2</a:t>
            </a:r>
            <a:endParaRPr lang="en-US" dirty="0"/>
          </a:p>
        </p:txBody>
      </p:sp>
      <p:sp>
        <p:nvSpPr>
          <p:cNvPr id="60" name="Hexagon 59"/>
          <p:cNvSpPr/>
          <p:nvPr/>
        </p:nvSpPr>
        <p:spPr>
          <a:xfrm>
            <a:off x="6242485" y="1319661"/>
            <a:ext cx="603276" cy="472131"/>
          </a:xfrm>
          <a:prstGeom prst="hexago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3</a:t>
            </a:r>
            <a:endParaRPr lang="en-US" dirty="0"/>
          </a:p>
        </p:txBody>
      </p:sp>
      <p:pic>
        <p:nvPicPr>
          <p:cNvPr id="36" name="Picture 2" descr="C:\Documents and Settings\Prof. Paul Kimani\My Documents\Pictures  2008\New Varieties Pictures -June 2008\DSC_0027.JPG"/>
          <p:cNvPicPr>
            <a:picLocks noChangeAspect="1" noChangeArrowheads="1"/>
          </p:cNvPicPr>
          <p:nvPr/>
        </p:nvPicPr>
        <p:blipFill>
          <a:blip r:embed="rId6"/>
          <a:srcRect/>
          <a:stretch>
            <a:fillRect/>
          </a:stretch>
        </p:blipFill>
        <p:spPr bwMode="auto">
          <a:xfrm>
            <a:off x="94527" y="3991031"/>
            <a:ext cx="2976842" cy="1992762"/>
          </a:xfrm>
          <a:prstGeom prst="rect">
            <a:avLst/>
          </a:prstGeom>
          <a:noFill/>
        </p:spPr>
      </p:pic>
      <p:pic>
        <p:nvPicPr>
          <p:cNvPr id="39" name="Picture 2" descr="C:\Documents and Settings\Prof. Paul Kimani\My Documents\Pictures  2008\New Varieties Pictures -June 2008\DSC_0030.JPG"/>
          <p:cNvPicPr>
            <a:picLocks noChangeAspect="1" noChangeArrowheads="1"/>
          </p:cNvPicPr>
          <p:nvPr/>
        </p:nvPicPr>
        <p:blipFill>
          <a:blip r:embed="rId7"/>
          <a:srcRect/>
          <a:stretch>
            <a:fillRect/>
          </a:stretch>
        </p:blipFill>
        <p:spPr bwMode="auto">
          <a:xfrm>
            <a:off x="3240665" y="4913644"/>
            <a:ext cx="2196514" cy="1470394"/>
          </a:xfrm>
          <a:prstGeom prst="rect">
            <a:avLst/>
          </a:prstGeom>
          <a:noFill/>
        </p:spPr>
      </p:pic>
      <p:pic>
        <p:nvPicPr>
          <p:cNvPr id="41" name="Picture 2" descr="C:\Documents and Settings\Prof. Paul Kimani\My Documents\Pictures  2008\New Varieties Pictures -June 2008\DSC_0031.JPG"/>
          <p:cNvPicPr>
            <a:picLocks noChangeAspect="1" noChangeArrowheads="1"/>
          </p:cNvPicPr>
          <p:nvPr/>
        </p:nvPicPr>
        <p:blipFill>
          <a:blip r:embed="rId8"/>
          <a:srcRect/>
          <a:stretch>
            <a:fillRect/>
          </a:stretch>
        </p:blipFill>
        <p:spPr bwMode="auto">
          <a:xfrm>
            <a:off x="3191253" y="3143660"/>
            <a:ext cx="2245926" cy="1689318"/>
          </a:xfrm>
          <a:prstGeom prst="rect">
            <a:avLst/>
          </a:prstGeom>
          <a:noFill/>
        </p:spPr>
      </p:pic>
      <p:pic>
        <p:nvPicPr>
          <p:cNvPr id="44" name="Picture 2" descr="C:\Documents and Settings\Prof. Paul Kimani\My Documents\Pictures  2008\New Varieties Pictures -June 2008\DSC_0023.JPG"/>
          <p:cNvPicPr>
            <a:picLocks noChangeAspect="1" noChangeArrowheads="1"/>
          </p:cNvPicPr>
          <p:nvPr/>
        </p:nvPicPr>
        <p:blipFill>
          <a:blip r:embed="rId9"/>
          <a:srcRect/>
          <a:stretch>
            <a:fillRect/>
          </a:stretch>
        </p:blipFill>
        <p:spPr bwMode="auto">
          <a:xfrm>
            <a:off x="5590729" y="4221698"/>
            <a:ext cx="1587405" cy="1062642"/>
          </a:xfrm>
          <a:prstGeom prst="rect">
            <a:avLst/>
          </a:prstGeom>
          <a:noFill/>
        </p:spPr>
      </p:pic>
      <p:pic>
        <p:nvPicPr>
          <p:cNvPr id="45" name="Picture 2" descr="C:\Documents and Settings\Prof. Paul Kimani\My Documents\Pictures  2008\NPT Pictures -Aug 2008\TL II Kabete at maturity- Oct 2008\DSC_0158.JPG"/>
          <p:cNvPicPr>
            <a:picLocks noChangeAspect="1" noChangeArrowheads="1"/>
          </p:cNvPicPr>
          <p:nvPr/>
        </p:nvPicPr>
        <p:blipFill>
          <a:blip r:embed="rId10"/>
          <a:srcRect/>
          <a:stretch>
            <a:fillRect/>
          </a:stretch>
        </p:blipFill>
        <p:spPr bwMode="auto">
          <a:xfrm>
            <a:off x="7397058" y="4082169"/>
            <a:ext cx="1795836" cy="1202171"/>
          </a:xfrm>
          <a:prstGeom prst="rect">
            <a:avLst/>
          </a:prstGeom>
          <a:noFill/>
        </p:spPr>
      </p:pic>
      <p:sp>
        <p:nvSpPr>
          <p:cNvPr id="46" name="TextBox 45"/>
          <p:cNvSpPr txBox="1"/>
          <p:nvPr/>
        </p:nvSpPr>
        <p:spPr>
          <a:xfrm>
            <a:off x="5637125" y="5411037"/>
            <a:ext cx="3395030" cy="1107996"/>
          </a:xfrm>
          <a:prstGeom prst="rect">
            <a:avLst/>
          </a:prstGeom>
          <a:blipFill>
            <a:blip r:embed="rId11"/>
            <a:tile tx="0" ty="0" sx="100000" sy="100000" flip="none" algn="tl"/>
          </a:blipFill>
        </p:spPr>
        <p:txBody>
          <a:bodyPr wrap="square" rtlCol="0">
            <a:spAutoFit/>
          </a:bodyPr>
          <a:lstStyle/>
          <a:p>
            <a:pPr>
              <a:buFont typeface="Arial" pitchFamily="34" charset="0"/>
              <a:buChar char="•"/>
            </a:pPr>
            <a:r>
              <a:rPr lang="en-US" sz="1100" b="1" dirty="0" smtClean="0"/>
              <a:t> High yield  potential – 3 times that of bush varieties</a:t>
            </a:r>
          </a:p>
          <a:p>
            <a:pPr>
              <a:buFont typeface="Arial" pitchFamily="34" charset="0"/>
              <a:buChar char="•"/>
            </a:pPr>
            <a:r>
              <a:rPr lang="en-US" sz="1100" b="1" dirty="0" smtClean="0"/>
              <a:t> Resistant to diseases</a:t>
            </a:r>
          </a:p>
          <a:p>
            <a:pPr>
              <a:buFont typeface="Arial" pitchFamily="34" charset="0"/>
              <a:buChar char="•"/>
            </a:pPr>
            <a:r>
              <a:rPr lang="en-US" sz="1100" b="1" dirty="0" smtClean="0"/>
              <a:t>Popular commercial grain types</a:t>
            </a:r>
          </a:p>
          <a:p>
            <a:pPr>
              <a:buFont typeface="Arial" pitchFamily="34" charset="0"/>
              <a:buChar char="•"/>
            </a:pPr>
            <a:r>
              <a:rPr lang="en-US" sz="1100" b="1" dirty="0" smtClean="0"/>
              <a:t> Highly marketable</a:t>
            </a:r>
          </a:p>
          <a:p>
            <a:pPr>
              <a:buFont typeface="Arial" pitchFamily="34" charset="0"/>
              <a:buChar char="•"/>
            </a:pPr>
            <a:r>
              <a:rPr lang="en-US" sz="1100" b="1" dirty="0" smtClean="0"/>
              <a:t> Excellent cooking and eating quality</a:t>
            </a:r>
          </a:p>
          <a:p>
            <a:pPr>
              <a:buFont typeface="Arial" pitchFamily="34" charset="0"/>
              <a:buChar char="•"/>
            </a:pPr>
            <a:r>
              <a:rPr lang="en-US" sz="1100" b="1" dirty="0" smtClean="0"/>
              <a:t> Improves soil fertility- good nitrogen fixer</a:t>
            </a:r>
            <a:endParaRPr lang="en-US" sz="1100" b="1" dirty="0"/>
          </a:p>
        </p:txBody>
      </p:sp>
      <p:sp>
        <p:nvSpPr>
          <p:cNvPr id="47" name="Hexagon 46"/>
          <p:cNvSpPr/>
          <p:nvPr/>
        </p:nvSpPr>
        <p:spPr>
          <a:xfrm>
            <a:off x="5478999" y="5283799"/>
            <a:ext cx="316252" cy="254475"/>
          </a:xfrm>
          <a:prstGeom prst="hexago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4</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76212" y="180975"/>
          <a:ext cx="6948488" cy="6219826"/>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descr="C:\Documents and Settings\WAMBUGU\Desktop\DROUGHTLINES M.CLASS\101_SONY\DSC00621.JPG"/>
          <p:cNvPicPr>
            <a:picLocks noChangeAspect="1" noChangeArrowheads="1"/>
          </p:cNvPicPr>
          <p:nvPr/>
        </p:nvPicPr>
        <p:blipFill>
          <a:blip r:embed="rId3"/>
          <a:srcRect/>
          <a:stretch>
            <a:fillRect/>
          </a:stretch>
        </p:blipFill>
        <p:spPr bwMode="auto">
          <a:xfrm>
            <a:off x="7315200" y="180975"/>
            <a:ext cx="1582615" cy="1143000"/>
          </a:xfrm>
          <a:prstGeom prst="rect">
            <a:avLst/>
          </a:prstGeom>
          <a:noFill/>
          <a:ln w="9525">
            <a:noFill/>
            <a:miter lim="800000"/>
            <a:headEnd/>
            <a:tailEnd/>
          </a:ln>
        </p:spPr>
      </p:pic>
      <p:pic>
        <p:nvPicPr>
          <p:cNvPr id="4" name="Picture 3" descr="C:\Documents and Settings\WAMBUGU\Desktop\DROUGHTLINES M.CLASS\101_SONY\DSC00622.JPG"/>
          <p:cNvPicPr>
            <a:picLocks noChangeAspect="1" noChangeArrowheads="1"/>
          </p:cNvPicPr>
          <p:nvPr/>
        </p:nvPicPr>
        <p:blipFill>
          <a:blip r:embed="rId4"/>
          <a:srcRect/>
          <a:stretch>
            <a:fillRect/>
          </a:stretch>
        </p:blipFill>
        <p:spPr bwMode="auto">
          <a:xfrm>
            <a:off x="7315200" y="1598296"/>
            <a:ext cx="1676400" cy="1182370"/>
          </a:xfrm>
          <a:prstGeom prst="rect">
            <a:avLst/>
          </a:prstGeom>
          <a:noFill/>
          <a:ln w="9525">
            <a:noFill/>
            <a:miter lim="800000"/>
            <a:headEnd/>
            <a:tailEnd/>
          </a:ln>
        </p:spPr>
      </p:pic>
      <p:pic>
        <p:nvPicPr>
          <p:cNvPr id="5" name="Picture 4" descr="C:\Documents and Settings\WAMBUGU\Desktop\DROUGHTLINES M.CLASS\101_SONY\DSC00623.JPG"/>
          <p:cNvPicPr>
            <a:picLocks noChangeAspect="1" noChangeArrowheads="1"/>
          </p:cNvPicPr>
          <p:nvPr/>
        </p:nvPicPr>
        <p:blipFill>
          <a:blip r:embed="rId5"/>
          <a:srcRect/>
          <a:stretch>
            <a:fillRect/>
          </a:stretch>
        </p:blipFill>
        <p:spPr bwMode="auto">
          <a:xfrm>
            <a:off x="7315200" y="3105151"/>
            <a:ext cx="1790700" cy="1359606"/>
          </a:xfrm>
          <a:prstGeom prst="rect">
            <a:avLst/>
          </a:prstGeom>
          <a:noFill/>
          <a:ln w="9525">
            <a:noFill/>
            <a:miter lim="800000"/>
            <a:headEnd/>
            <a:tailEnd/>
          </a:ln>
        </p:spPr>
      </p:pic>
      <p:pic>
        <p:nvPicPr>
          <p:cNvPr id="6" name="Picture 6" descr="C:\Documents and Settings\WAMBUGU\Desktop\DROUGHTLINES M.CLASS\101_SONY\DSC00645.JPG"/>
          <p:cNvPicPr>
            <a:picLocks noChangeAspect="1" noChangeArrowheads="1"/>
          </p:cNvPicPr>
          <p:nvPr/>
        </p:nvPicPr>
        <p:blipFill>
          <a:blip r:embed="rId6"/>
          <a:srcRect/>
          <a:stretch>
            <a:fillRect/>
          </a:stretch>
        </p:blipFill>
        <p:spPr bwMode="auto">
          <a:xfrm>
            <a:off x="7264400" y="4638675"/>
            <a:ext cx="1727200" cy="12954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457200" y="304801"/>
          <a:ext cx="8162925" cy="561975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C:\Documents and Settings\Prof. Paul Kimani\My Documents\My Pictures\PictureProject\0007\DSC_00010825.JPG"/>
          <p:cNvPicPr>
            <a:picLocks noChangeAspect="1" noChangeArrowheads="1"/>
          </p:cNvPicPr>
          <p:nvPr/>
        </p:nvPicPr>
        <p:blipFill>
          <a:blip r:embed="rId2">
            <a:lum bright="20000"/>
          </a:blip>
          <a:srcRect/>
          <a:stretch>
            <a:fillRect/>
          </a:stretch>
        </p:blipFill>
        <p:spPr bwMode="auto">
          <a:xfrm>
            <a:off x="171450" y="410442"/>
            <a:ext cx="2531415" cy="1694583"/>
          </a:xfrm>
          <a:prstGeom prst="rect">
            <a:avLst/>
          </a:prstGeom>
          <a:noFill/>
        </p:spPr>
      </p:pic>
      <p:pic>
        <p:nvPicPr>
          <p:cNvPr id="178179" name="Picture 3" descr="C:\Documents and Settings\Prof. Paul Kimani\My Documents\My Pictures\PictureProject\0007\DSC_00030827.JPG"/>
          <p:cNvPicPr>
            <a:picLocks noChangeAspect="1" noChangeArrowheads="1"/>
          </p:cNvPicPr>
          <p:nvPr/>
        </p:nvPicPr>
        <p:blipFill>
          <a:blip r:embed="rId3">
            <a:lum bright="20000"/>
          </a:blip>
          <a:srcRect/>
          <a:stretch>
            <a:fillRect/>
          </a:stretch>
        </p:blipFill>
        <p:spPr bwMode="auto">
          <a:xfrm>
            <a:off x="322086" y="2505135"/>
            <a:ext cx="2380779" cy="1593745"/>
          </a:xfrm>
          <a:prstGeom prst="rect">
            <a:avLst/>
          </a:prstGeom>
          <a:noFill/>
        </p:spPr>
      </p:pic>
      <p:pic>
        <p:nvPicPr>
          <p:cNvPr id="178180" name="Picture 4" descr="C:\Documents and Settings\Prof. Paul Kimani\My Documents\My Pictures\PictureProject\0007\DSC_00040828.JPG"/>
          <p:cNvPicPr>
            <a:picLocks noChangeAspect="1" noChangeArrowheads="1"/>
          </p:cNvPicPr>
          <p:nvPr/>
        </p:nvPicPr>
        <p:blipFill>
          <a:blip r:embed="rId4">
            <a:lum bright="20000"/>
          </a:blip>
          <a:srcRect/>
          <a:stretch>
            <a:fillRect/>
          </a:stretch>
        </p:blipFill>
        <p:spPr bwMode="auto">
          <a:xfrm>
            <a:off x="6134100" y="338807"/>
            <a:ext cx="2638425" cy="1766218"/>
          </a:xfrm>
          <a:prstGeom prst="rect">
            <a:avLst/>
          </a:prstGeom>
          <a:noFill/>
        </p:spPr>
      </p:pic>
      <p:pic>
        <p:nvPicPr>
          <p:cNvPr id="178181" name="Picture 5" descr="C:\Documents and Settings\Prof. Paul Kimani\My Documents\My Pictures\PictureProject\0007\DSC_00050829.JPG"/>
          <p:cNvPicPr>
            <a:picLocks noChangeAspect="1" noChangeArrowheads="1"/>
          </p:cNvPicPr>
          <p:nvPr/>
        </p:nvPicPr>
        <p:blipFill>
          <a:blip r:embed="rId5">
            <a:lum bright="20000"/>
          </a:blip>
          <a:srcRect/>
          <a:stretch>
            <a:fillRect/>
          </a:stretch>
        </p:blipFill>
        <p:spPr bwMode="auto">
          <a:xfrm>
            <a:off x="3150541" y="452082"/>
            <a:ext cx="2469210" cy="1652942"/>
          </a:xfrm>
          <a:prstGeom prst="rect">
            <a:avLst/>
          </a:prstGeom>
          <a:noFill/>
        </p:spPr>
      </p:pic>
      <p:pic>
        <p:nvPicPr>
          <p:cNvPr id="178182" name="Picture 6" descr="C:\Documents and Settings\Prof. Paul Kimani\My Documents\My Pictures\PictureProject\0007\DSC_00060830.JPG"/>
          <p:cNvPicPr>
            <a:picLocks noChangeAspect="1" noChangeArrowheads="1"/>
          </p:cNvPicPr>
          <p:nvPr/>
        </p:nvPicPr>
        <p:blipFill>
          <a:blip r:embed="rId6">
            <a:lum bright="20000"/>
          </a:blip>
          <a:srcRect/>
          <a:stretch>
            <a:fillRect/>
          </a:stretch>
        </p:blipFill>
        <p:spPr bwMode="auto">
          <a:xfrm>
            <a:off x="6198541" y="2474356"/>
            <a:ext cx="2743200" cy="1836357"/>
          </a:xfrm>
          <a:prstGeom prst="rect">
            <a:avLst/>
          </a:prstGeom>
          <a:noFill/>
        </p:spPr>
      </p:pic>
      <p:pic>
        <p:nvPicPr>
          <p:cNvPr id="178183" name="Picture 7" descr="C:\Documents and Settings\Prof. Paul Kimani\My Documents\My Pictures\PictureProject\0007\DSC_00100834.JPG"/>
          <p:cNvPicPr>
            <a:picLocks noChangeAspect="1" noChangeArrowheads="1"/>
          </p:cNvPicPr>
          <p:nvPr/>
        </p:nvPicPr>
        <p:blipFill>
          <a:blip r:embed="rId7">
            <a:lum bright="20000"/>
          </a:blip>
          <a:srcRect/>
          <a:stretch>
            <a:fillRect/>
          </a:stretch>
        </p:blipFill>
        <p:spPr bwMode="auto">
          <a:xfrm>
            <a:off x="2702865" y="2630868"/>
            <a:ext cx="2743199" cy="1836357"/>
          </a:xfrm>
          <a:prstGeom prst="rect">
            <a:avLst/>
          </a:prstGeom>
          <a:noFill/>
        </p:spPr>
      </p:pic>
      <p:pic>
        <p:nvPicPr>
          <p:cNvPr id="178184" name="Picture 8" descr="C:\Documents and Settings\Prof. Paul Kimani\My Documents\My Pictures\PictureProject\0007\DSC_00160840.JPG"/>
          <p:cNvPicPr>
            <a:picLocks noChangeAspect="1" noChangeArrowheads="1"/>
          </p:cNvPicPr>
          <p:nvPr/>
        </p:nvPicPr>
        <p:blipFill>
          <a:blip r:embed="rId8">
            <a:lum bright="20000"/>
          </a:blip>
          <a:srcRect/>
          <a:stretch>
            <a:fillRect/>
          </a:stretch>
        </p:blipFill>
        <p:spPr bwMode="auto">
          <a:xfrm>
            <a:off x="171450" y="4656191"/>
            <a:ext cx="2110433" cy="1412769"/>
          </a:xfrm>
          <a:prstGeom prst="rect">
            <a:avLst/>
          </a:prstGeom>
          <a:noFill/>
        </p:spPr>
      </p:pic>
      <p:pic>
        <p:nvPicPr>
          <p:cNvPr id="178185" name="Picture 9" descr="C:\Documents and Settings\Prof. Paul Kimani\My Documents\My Pictures\PictureProject\0007\DSC_00230847.JPG"/>
          <p:cNvPicPr>
            <a:picLocks noChangeAspect="1" noChangeArrowheads="1"/>
          </p:cNvPicPr>
          <p:nvPr/>
        </p:nvPicPr>
        <p:blipFill>
          <a:blip r:embed="rId9">
            <a:lum bright="20000"/>
          </a:blip>
          <a:srcRect/>
          <a:stretch>
            <a:fillRect/>
          </a:stretch>
        </p:blipFill>
        <p:spPr bwMode="auto">
          <a:xfrm>
            <a:off x="2281883" y="4618090"/>
            <a:ext cx="2167349" cy="1450870"/>
          </a:xfrm>
          <a:prstGeom prst="rect">
            <a:avLst/>
          </a:prstGeom>
          <a:noFill/>
        </p:spPr>
      </p:pic>
      <p:pic>
        <p:nvPicPr>
          <p:cNvPr id="178186" name="Picture 10" descr="C:\Documents and Settings\Prof. Paul Kimani\My Documents\My Pictures\PictureProject\0007\DSC_00090833.JPG"/>
          <p:cNvPicPr>
            <a:picLocks noChangeAspect="1" noChangeArrowheads="1"/>
          </p:cNvPicPr>
          <p:nvPr/>
        </p:nvPicPr>
        <p:blipFill>
          <a:blip r:embed="rId10">
            <a:lum bright="20000"/>
          </a:blip>
          <a:srcRect/>
          <a:stretch>
            <a:fillRect/>
          </a:stretch>
        </p:blipFill>
        <p:spPr bwMode="auto">
          <a:xfrm>
            <a:off x="4449232" y="4618090"/>
            <a:ext cx="2110433" cy="1412769"/>
          </a:xfrm>
          <a:prstGeom prst="rect">
            <a:avLst/>
          </a:prstGeom>
          <a:noFill/>
        </p:spPr>
      </p:pic>
      <p:sp>
        <p:nvSpPr>
          <p:cNvPr id="11" name="TextBox 10"/>
          <p:cNvSpPr txBox="1"/>
          <p:nvPr/>
        </p:nvSpPr>
        <p:spPr>
          <a:xfrm>
            <a:off x="-1" y="2105024"/>
            <a:ext cx="3324225" cy="369332"/>
          </a:xfrm>
          <a:prstGeom prst="rect">
            <a:avLst/>
          </a:prstGeom>
          <a:noFill/>
        </p:spPr>
        <p:txBody>
          <a:bodyPr wrap="square" rtlCol="0">
            <a:spAutoFit/>
          </a:bodyPr>
          <a:lstStyle/>
          <a:p>
            <a:r>
              <a:rPr lang="en-US" sz="1800" b="1" dirty="0" smtClean="0">
                <a:solidFill>
                  <a:srgbClr val="000099"/>
                </a:solidFill>
              </a:rPr>
              <a:t>Pilot  food processing Plant-CAVS</a:t>
            </a:r>
            <a:endParaRPr lang="en-US" sz="1800" b="1" dirty="0">
              <a:solidFill>
                <a:srgbClr val="000099"/>
              </a:solidFill>
            </a:endParaRPr>
          </a:p>
        </p:txBody>
      </p:sp>
      <p:sp>
        <p:nvSpPr>
          <p:cNvPr id="13" name="TextBox 12"/>
          <p:cNvSpPr txBox="1"/>
          <p:nvPr/>
        </p:nvSpPr>
        <p:spPr>
          <a:xfrm>
            <a:off x="3996029" y="2105024"/>
            <a:ext cx="1450035" cy="400110"/>
          </a:xfrm>
          <a:prstGeom prst="rect">
            <a:avLst/>
          </a:prstGeom>
          <a:noFill/>
        </p:spPr>
        <p:txBody>
          <a:bodyPr wrap="square" rtlCol="0">
            <a:spAutoFit/>
          </a:bodyPr>
          <a:lstStyle/>
          <a:p>
            <a:r>
              <a:rPr lang="en-US" sz="2000" b="1" dirty="0" smtClean="0">
                <a:solidFill>
                  <a:srgbClr val="000099"/>
                </a:solidFill>
              </a:rPr>
              <a:t>Blanching</a:t>
            </a:r>
            <a:endParaRPr lang="en-US" sz="2000" b="1" dirty="0">
              <a:solidFill>
                <a:srgbClr val="000099"/>
              </a:solidFill>
            </a:endParaRPr>
          </a:p>
        </p:txBody>
      </p:sp>
      <p:sp>
        <p:nvSpPr>
          <p:cNvPr id="14" name="TextBox 13"/>
          <p:cNvSpPr txBox="1"/>
          <p:nvPr/>
        </p:nvSpPr>
        <p:spPr>
          <a:xfrm>
            <a:off x="6788531" y="2105025"/>
            <a:ext cx="1179981" cy="400110"/>
          </a:xfrm>
          <a:prstGeom prst="rect">
            <a:avLst/>
          </a:prstGeom>
          <a:noFill/>
        </p:spPr>
        <p:txBody>
          <a:bodyPr wrap="square" rtlCol="0">
            <a:spAutoFit/>
          </a:bodyPr>
          <a:lstStyle/>
          <a:p>
            <a:r>
              <a:rPr lang="en-US" sz="2000" b="1" dirty="0" smtClean="0">
                <a:solidFill>
                  <a:srgbClr val="000099"/>
                </a:solidFill>
              </a:rPr>
              <a:t>Seaming</a:t>
            </a:r>
            <a:endParaRPr lang="en-US" sz="2000" b="1" dirty="0">
              <a:solidFill>
                <a:srgbClr val="000099"/>
              </a:solidFill>
            </a:endParaRPr>
          </a:p>
        </p:txBody>
      </p:sp>
      <p:sp>
        <p:nvSpPr>
          <p:cNvPr id="15" name="TextBox 14"/>
          <p:cNvSpPr txBox="1"/>
          <p:nvPr/>
        </p:nvSpPr>
        <p:spPr>
          <a:xfrm>
            <a:off x="171450" y="4098880"/>
            <a:ext cx="1857375" cy="400110"/>
          </a:xfrm>
          <a:prstGeom prst="rect">
            <a:avLst/>
          </a:prstGeom>
          <a:noFill/>
        </p:spPr>
        <p:txBody>
          <a:bodyPr wrap="square" rtlCol="0">
            <a:spAutoFit/>
          </a:bodyPr>
          <a:lstStyle/>
          <a:p>
            <a:r>
              <a:rPr lang="en-US" sz="2000" b="1" dirty="0" smtClean="0">
                <a:solidFill>
                  <a:srgbClr val="000099"/>
                </a:solidFill>
              </a:rPr>
              <a:t>Retort</a:t>
            </a:r>
            <a:endParaRPr lang="en-US" sz="2000" b="1" dirty="0">
              <a:solidFill>
                <a:srgbClr val="000099"/>
              </a:solidFill>
            </a:endParaRPr>
          </a:p>
        </p:txBody>
      </p:sp>
      <p:sp>
        <p:nvSpPr>
          <p:cNvPr id="16" name="TextBox 15"/>
          <p:cNvSpPr txBox="1"/>
          <p:nvPr/>
        </p:nvSpPr>
        <p:spPr>
          <a:xfrm>
            <a:off x="2979091" y="4194526"/>
            <a:ext cx="2288998" cy="400110"/>
          </a:xfrm>
          <a:prstGeom prst="rect">
            <a:avLst/>
          </a:prstGeom>
          <a:noFill/>
        </p:spPr>
        <p:txBody>
          <a:bodyPr wrap="square" rtlCol="0">
            <a:spAutoFit/>
          </a:bodyPr>
          <a:lstStyle/>
          <a:p>
            <a:r>
              <a:rPr lang="en-US" sz="2000" b="1" dirty="0" smtClean="0">
                <a:solidFill>
                  <a:srgbClr val="000099"/>
                </a:solidFill>
              </a:rPr>
              <a:t>Cooling system</a:t>
            </a:r>
            <a:endParaRPr lang="en-US" sz="2000" b="1" dirty="0">
              <a:solidFill>
                <a:srgbClr val="000099"/>
              </a:solidFill>
            </a:endParaRPr>
          </a:p>
        </p:txBody>
      </p:sp>
      <p:sp>
        <p:nvSpPr>
          <p:cNvPr id="17" name="TextBox 16"/>
          <p:cNvSpPr txBox="1"/>
          <p:nvPr/>
        </p:nvSpPr>
        <p:spPr>
          <a:xfrm>
            <a:off x="7600950" y="4394581"/>
            <a:ext cx="1340791" cy="400110"/>
          </a:xfrm>
          <a:prstGeom prst="rect">
            <a:avLst/>
          </a:prstGeom>
          <a:noFill/>
        </p:spPr>
        <p:txBody>
          <a:bodyPr wrap="square" rtlCol="0">
            <a:spAutoFit/>
          </a:bodyPr>
          <a:lstStyle/>
          <a:p>
            <a:r>
              <a:rPr lang="en-US" sz="2000" b="1" dirty="0" smtClean="0">
                <a:solidFill>
                  <a:srgbClr val="000099"/>
                </a:solidFill>
              </a:rPr>
              <a:t>Recorder</a:t>
            </a:r>
            <a:endParaRPr lang="en-US" sz="2000" b="1" dirty="0">
              <a:solidFill>
                <a:srgbClr val="000099"/>
              </a:solidFill>
            </a:endParaRPr>
          </a:p>
        </p:txBody>
      </p:sp>
      <p:sp>
        <p:nvSpPr>
          <p:cNvPr id="18" name="TextBox 17"/>
          <p:cNvSpPr txBox="1"/>
          <p:nvPr/>
        </p:nvSpPr>
        <p:spPr>
          <a:xfrm>
            <a:off x="2702865" y="6162645"/>
            <a:ext cx="3755085" cy="400110"/>
          </a:xfrm>
          <a:prstGeom prst="rect">
            <a:avLst/>
          </a:prstGeom>
          <a:noFill/>
        </p:spPr>
        <p:txBody>
          <a:bodyPr wrap="square" rtlCol="0">
            <a:spAutoFit/>
          </a:bodyPr>
          <a:lstStyle/>
          <a:p>
            <a:r>
              <a:rPr lang="en-US" sz="2000" b="1" dirty="0" smtClean="0"/>
              <a:t>Steam generation and regulation</a:t>
            </a:r>
            <a:endParaRPr lang="en-US" sz="2000" b="1" dirty="0"/>
          </a:p>
        </p:txBody>
      </p:sp>
      <p:pic>
        <p:nvPicPr>
          <p:cNvPr id="178187" name="Picture 11" descr="C:\Documents and Settings\Prof. Paul Kimani\My Documents\My Pictures\PictureProject\0007\DSC_01851009.JPG"/>
          <p:cNvPicPr>
            <a:picLocks noChangeAspect="1" noChangeArrowheads="1"/>
          </p:cNvPicPr>
          <p:nvPr/>
        </p:nvPicPr>
        <p:blipFill>
          <a:blip r:embed="rId11">
            <a:lum bright="20000"/>
          </a:blip>
          <a:srcRect/>
          <a:stretch>
            <a:fillRect/>
          </a:stretch>
        </p:blipFill>
        <p:spPr bwMode="auto">
          <a:xfrm>
            <a:off x="6788531" y="4794691"/>
            <a:ext cx="2281883" cy="1527542"/>
          </a:xfrm>
          <a:prstGeom prst="rect">
            <a:avLst/>
          </a:prstGeom>
          <a:noFill/>
        </p:spPr>
      </p:pic>
      <p:sp>
        <p:nvSpPr>
          <p:cNvPr id="19" name="TextBox 18"/>
          <p:cNvSpPr txBox="1"/>
          <p:nvPr/>
        </p:nvSpPr>
        <p:spPr>
          <a:xfrm>
            <a:off x="4915561" y="3009900"/>
            <a:ext cx="1644104" cy="461665"/>
          </a:xfrm>
          <a:prstGeom prst="rect">
            <a:avLst/>
          </a:prstGeom>
          <a:noFill/>
        </p:spPr>
        <p:txBody>
          <a:bodyPr wrap="none" rtlCol="0">
            <a:spAutoFit/>
          </a:bodyPr>
          <a:lstStyle/>
          <a:p>
            <a:r>
              <a:rPr lang="en-US" dirty="0" smtClean="0">
                <a:solidFill>
                  <a:srgbClr val="FF0000"/>
                </a:solidFill>
              </a:rPr>
              <a:t>8 May 2012</a:t>
            </a:r>
            <a:endParaRPr lang="en-US" dirty="0">
              <a:solidFill>
                <a:srgbClr val="FF0000"/>
              </a:solidFill>
            </a:endParaRPr>
          </a:p>
        </p:txBody>
      </p:sp>
      <p:sp>
        <p:nvSpPr>
          <p:cNvPr id="20" name="TextBox 19"/>
          <p:cNvSpPr txBox="1"/>
          <p:nvPr/>
        </p:nvSpPr>
        <p:spPr>
          <a:xfrm>
            <a:off x="322086" y="36583"/>
            <a:ext cx="8450439" cy="892552"/>
          </a:xfrm>
          <a:prstGeom prst="rect">
            <a:avLst/>
          </a:prstGeom>
          <a:noFill/>
        </p:spPr>
        <p:txBody>
          <a:bodyPr wrap="square" rtlCol="0">
            <a:spAutoFit/>
          </a:bodyPr>
          <a:lstStyle/>
          <a:p>
            <a:r>
              <a:rPr lang="en-GB" sz="1400" b="1" dirty="0" smtClean="0">
                <a:solidFill>
                  <a:srgbClr val="0033CC"/>
                </a:solidFill>
              </a:rPr>
              <a:t>Companies participated in </a:t>
            </a:r>
            <a:r>
              <a:rPr lang="en-GB" sz="1400" b="1" dirty="0" smtClean="0">
                <a:solidFill>
                  <a:srgbClr val="FF0000"/>
                </a:solidFill>
              </a:rPr>
              <a:t>Laboratory testing </a:t>
            </a:r>
            <a:r>
              <a:rPr lang="en-GB" sz="1400" b="1" dirty="0" smtClean="0">
                <a:solidFill>
                  <a:srgbClr val="0033CC"/>
                </a:solidFill>
              </a:rPr>
              <a:t>at Pilot food processing plant at </a:t>
            </a:r>
            <a:r>
              <a:rPr lang="en-GB" sz="1400" b="1" dirty="0" err="1" smtClean="0">
                <a:solidFill>
                  <a:srgbClr val="0033CC"/>
                </a:solidFill>
              </a:rPr>
              <a:t>Kabete</a:t>
            </a:r>
            <a:r>
              <a:rPr lang="en-GB" sz="1400" b="1" dirty="0" smtClean="0">
                <a:solidFill>
                  <a:srgbClr val="0033CC"/>
                </a:solidFill>
              </a:rPr>
              <a:t>, and eventually in actual canning in their own factories</a:t>
            </a:r>
            <a:endParaRPr lang="en-US" sz="1400" b="1" dirty="0" smtClean="0">
              <a:solidFill>
                <a:srgbClr val="0033CC"/>
              </a:solidFill>
            </a:endParaRP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Documents and Settings\Prof. Paul Kimani\My Documents\My Pictures\PictureProject\0008\DSC_01951729.JPG"/>
          <p:cNvPicPr>
            <a:picLocks noChangeAspect="1" noChangeArrowheads="1"/>
          </p:cNvPicPr>
          <p:nvPr/>
        </p:nvPicPr>
        <p:blipFill>
          <a:blip r:embed="rId2" cstate="print">
            <a:lum bright="20000"/>
          </a:blip>
          <a:srcRect/>
          <a:stretch>
            <a:fillRect/>
          </a:stretch>
        </p:blipFill>
        <p:spPr bwMode="auto">
          <a:xfrm>
            <a:off x="371475" y="714926"/>
            <a:ext cx="3771900" cy="2524991"/>
          </a:xfrm>
          <a:prstGeom prst="rect">
            <a:avLst/>
          </a:prstGeom>
          <a:noFill/>
        </p:spPr>
      </p:pic>
      <p:pic>
        <p:nvPicPr>
          <p:cNvPr id="18435" name="Picture 3" descr="C:\Documents and Settings\Prof. Paul Kimani\My Documents\My Pictures\PictureProject\0008\DSC_01961731.JPG"/>
          <p:cNvPicPr>
            <a:picLocks noChangeAspect="1" noChangeArrowheads="1"/>
          </p:cNvPicPr>
          <p:nvPr/>
        </p:nvPicPr>
        <p:blipFill>
          <a:blip r:embed="rId3" cstate="print">
            <a:lum bright="20000"/>
          </a:blip>
          <a:srcRect/>
          <a:stretch>
            <a:fillRect/>
          </a:stretch>
        </p:blipFill>
        <p:spPr bwMode="auto">
          <a:xfrm>
            <a:off x="4914900" y="660767"/>
            <a:ext cx="3852804" cy="2579150"/>
          </a:xfrm>
          <a:prstGeom prst="rect">
            <a:avLst/>
          </a:prstGeom>
          <a:noFill/>
        </p:spPr>
      </p:pic>
      <p:pic>
        <p:nvPicPr>
          <p:cNvPr id="18436" name="Picture 4" descr="C:\Documents and Settings\Prof. Paul Kimani\My Documents\My Pictures\PictureProject\0008\DSC_01971733.JPG"/>
          <p:cNvPicPr>
            <a:picLocks noChangeAspect="1" noChangeArrowheads="1"/>
          </p:cNvPicPr>
          <p:nvPr/>
        </p:nvPicPr>
        <p:blipFill>
          <a:blip r:embed="rId4" cstate="print">
            <a:lum bright="20000"/>
          </a:blip>
          <a:srcRect/>
          <a:stretch>
            <a:fillRect/>
          </a:stretch>
        </p:blipFill>
        <p:spPr bwMode="auto">
          <a:xfrm>
            <a:off x="371475" y="3239917"/>
            <a:ext cx="4095750" cy="2741783"/>
          </a:xfrm>
          <a:prstGeom prst="rect">
            <a:avLst/>
          </a:prstGeom>
          <a:noFill/>
        </p:spPr>
      </p:pic>
      <p:sp>
        <p:nvSpPr>
          <p:cNvPr id="6" name="Title 1"/>
          <p:cNvSpPr txBox="1">
            <a:spLocks/>
          </p:cNvSpPr>
          <p:nvPr/>
        </p:nvSpPr>
        <p:spPr>
          <a:xfrm>
            <a:off x="323849" y="150814"/>
            <a:ext cx="8229600" cy="639762"/>
          </a:xfrm>
          <a:prstGeom prst="rect">
            <a:avLst/>
          </a:prstGeo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mj-lt"/>
                <a:ea typeface="MS PGothic" pitchFamily="34" charset="-128"/>
                <a:cs typeface="+mj-cs"/>
              </a:rPr>
              <a:t>New lines did well in NPT sites</a:t>
            </a:r>
            <a:endParaRPr kumimoji="0" lang="en-US" sz="2800" b="1" i="0" u="none" strike="noStrike" kern="1200" cap="none" spc="0" normalizeH="0" baseline="0" noProof="0" dirty="0">
              <a:ln>
                <a:noFill/>
              </a:ln>
              <a:solidFill>
                <a:srgbClr val="FF0000"/>
              </a:solidFill>
              <a:effectLst/>
              <a:uLnTx/>
              <a:uFillTx/>
              <a:latin typeface="+mj-lt"/>
              <a:ea typeface="MS PGothic" pitchFamily="34" charset="-128"/>
              <a:cs typeface="+mj-cs"/>
            </a:endParaRPr>
          </a:p>
        </p:txBody>
      </p:sp>
      <p:sp>
        <p:nvSpPr>
          <p:cNvPr id="7" name="TextBox 6"/>
          <p:cNvSpPr txBox="1"/>
          <p:nvPr/>
        </p:nvSpPr>
        <p:spPr>
          <a:xfrm>
            <a:off x="3067050" y="6172200"/>
            <a:ext cx="2428875" cy="461665"/>
          </a:xfrm>
          <a:prstGeom prst="rect">
            <a:avLst/>
          </a:prstGeom>
          <a:noFill/>
        </p:spPr>
        <p:txBody>
          <a:bodyPr wrap="square" rtlCol="0">
            <a:spAutoFit/>
          </a:bodyPr>
          <a:lstStyle/>
          <a:p>
            <a:r>
              <a:rPr lang="en-US" dirty="0" err="1" smtClean="0"/>
              <a:t>Kabete</a:t>
            </a:r>
            <a:endParaRPr lang="en-US" dirty="0"/>
          </a:p>
        </p:txBody>
      </p:sp>
      <p:pic>
        <p:nvPicPr>
          <p:cNvPr id="8" name="Picture 2" descr="C:\Documents and Settings\Prof. Paul Kimani\My Documents\My Pictures\PictureProject\0010\DSC_03853327.JPG"/>
          <p:cNvPicPr>
            <a:picLocks noChangeAspect="1" noChangeArrowheads="1"/>
          </p:cNvPicPr>
          <p:nvPr/>
        </p:nvPicPr>
        <p:blipFill>
          <a:blip r:embed="rId5" cstate="print">
            <a:lum bright="20000"/>
          </a:blip>
          <a:srcRect/>
          <a:stretch>
            <a:fillRect/>
          </a:stretch>
        </p:blipFill>
        <p:spPr bwMode="auto">
          <a:xfrm>
            <a:off x="4652962" y="3370629"/>
            <a:ext cx="4114742" cy="2754497"/>
          </a:xfrm>
          <a:prstGeom prst="rect">
            <a:avLst/>
          </a:prstGeom>
          <a:noFill/>
        </p:spPr>
      </p:pic>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2788</TotalTime>
  <Words>891</Words>
  <Application>Microsoft Macintosh PowerPoint</Application>
  <PresentationFormat>On-screen Show (4:3)</PresentationFormat>
  <Paragraphs>206</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1_Office Theme</vt:lpstr>
      <vt:lpstr>Slide 1</vt:lpstr>
      <vt:lpstr>UNISEED KENYA LTD  </vt:lpstr>
      <vt:lpstr>Slide 3</vt:lpstr>
      <vt:lpstr>Slide 4</vt:lpstr>
      <vt:lpstr>Slide 5</vt:lpstr>
      <vt:lpstr>Slide 6</vt:lpstr>
      <vt:lpstr>Slide 7</vt:lpstr>
      <vt:lpstr>Slide 8</vt:lpstr>
      <vt:lpstr>Slide 9</vt:lpstr>
      <vt:lpstr>Evidence from farmers fields</vt:lpstr>
      <vt:lpstr>Slide 11</vt:lpstr>
      <vt:lpstr>Prototype for up scaling and commercialization tested by processing firms in 2014 and 2015</vt:lpstr>
      <vt:lpstr>New Canning bean varieties</vt:lpstr>
      <vt:lpstr>Slide 14</vt:lpstr>
      <vt:lpstr>Slide 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Agyemang Danquah</dc:creator>
  <cp:lastModifiedBy> Prof P M Kimani</cp:lastModifiedBy>
  <cp:revision>185</cp:revision>
  <dcterms:created xsi:type="dcterms:W3CDTF">1970-01-01T00:46:27Z</dcterms:created>
  <dcterms:modified xsi:type="dcterms:W3CDTF">2018-10-27T05:19:08Z</dcterms:modified>
</cp:coreProperties>
</file>