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38" r:id="rId3"/>
    <p:sldId id="439" r:id="rId4"/>
    <p:sldId id="429" r:id="rId5"/>
    <p:sldId id="430" r:id="rId6"/>
    <p:sldId id="442" r:id="rId7"/>
    <p:sldId id="462" r:id="rId8"/>
    <p:sldId id="443" r:id="rId9"/>
    <p:sldId id="463" r:id="rId10"/>
    <p:sldId id="342" r:id="rId11"/>
    <p:sldId id="431" r:id="rId12"/>
    <p:sldId id="344" r:id="rId13"/>
    <p:sldId id="437" r:id="rId14"/>
    <p:sldId id="452" r:id="rId15"/>
    <p:sldId id="472" r:id="rId16"/>
    <p:sldId id="260" r:id="rId17"/>
    <p:sldId id="432" r:id="rId18"/>
    <p:sldId id="343" r:id="rId19"/>
    <p:sldId id="433" r:id="rId20"/>
    <p:sldId id="445" r:id="rId21"/>
    <p:sldId id="465" r:id="rId22"/>
    <p:sldId id="448" r:id="rId23"/>
    <p:sldId id="468" r:id="rId24"/>
    <p:sldId id="449" r:id="rId25"/>
    <p:sldId id="469" r:id="rId26"/>
    <p:sldId id="454" r:id="rId27"/>
    <p:sldId id="473" r:id="rId28"/>
    <p:sldId id="455" r:id="rId29"/>
    <p:sldId id="474" r:id="rId30"/>
    <p:sldId id="457" r:id="rId31"/>
    <p:sldId id="476" r:id="rId32"/>
    <p:sldId id="478" r:id="rId33"/>
    <p:sldId id="47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CC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6A107-7096-4956-A147-C504C4263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0AE9E-1331-4C96-8BDE-FE2056468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274638"/>
            <a:ext cx="2063750" cy="53403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274638"/>
            <a:ext cx="6038850" cy="5340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D54C-6527-4EBF-BC92-35BC65AF3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DC633-7272-4619-9B24-705A545A9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B069C-4079-4A95-A6FA-11C37EA9F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089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89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182B8-D4AA-4225-A308-6ADB90EA4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42D85-CDA9-4DA9-A6D8-B9EB4CFE2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052A1-8D01-4FD9-A1B0-A5C80EA82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FBCCA-D977-4CC7-821B-EF0E8C68E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056D2-CCDB-4D39-8675-695F02989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6FE9-5D64-454C-AB18-499A6D827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0890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AD370C-C2B2-4333-9AFA-DCCA0998D1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81000" algn="l" rtl="0" fontAlgn="base">
        <a:spcBef>
          <a:spcPct val="20000"/>
        </a:spcBef>
        <a:spcAft>
          <a:spcPct val="0"/>
        </a:spcAft>
        <a:buAutoNum type="alphaLcPeriod"/>
        <a:defRPr sz="2400">
          <a:solidFill>
            <a:schemeClr val="tx1"/>
          </a:solidFill>
          <a:latin typeface="+mn-lt"/>
        </a:defRPr>
      </a:lvl2pPr>
      <a:lvl3pPr marL="1295400" indent="-381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052638" y="1989138"/>
            <a:ext cx="5489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600">
                <a:latin typeface="Tahoma" pitchFamily="34" charset="0"/>
              </a:rPr>
              <a:t>SABIMA</a:t>
            </a:r>
          </a:p>
          <a:p>
            <a:pPr algn="ctr"/>
            <a:r>
              <a:rPr lang="en-GB" sz="3600">
                <a:latin typeface="Tahoma" pitchFamily="34" charset="0"/>
              </a:rPr>
              <a:t>Stewardship Revision Quiz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	There are two </a:t>
            </a:r>
            <a:r>
              <a:rPr lang="en-GB" b="1" u="sng"/>
              <a:t>critical factors</a:t>
            </a:r>
            <a:r>
              <a:rPr lang="en-GB" b="1"/>
              <a:t> that are essential for successful implementation of stewardship in an organisation. What are they?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 lvl="1">
              <a:lnSpc>
                <a:spcPct val="90000"/>
              </a:lnSpc>
            </a:pPr>
            <a:r>
              <a:rPr lang="en-GB" b="1"/>
              <a:t>Top management in the organisation support the programme</a:t>
            </a:r>
          </a:p>
          <a:p>
            <a:pPr lvl="1">
              <a:lnSpc>
                <a:spcPct val="90000"/>
              </a:lnSpc>
            </a:pPr>
            <a:r>
              <a:rPr lang="en-GB" b="1"/>
              <a:t>Advice available from independent experienced consultants</a:t>
            </a:r>
          </a:p>
          <a:p>
            <a:pPr lvl="1">
              <a:lnSpc>
                <a:spcPct val="90000"/>
              </a:lnSpc>
            </a:pPr>
            <a:r>
              <a:rPr lang="en-GB" b="1"/>
              <a:t>Liaison and support from local government officials</a:t>
            </a:r>
          </a:p>
          <a:p>
            <a:pPr lvl="1">
              <a:lnSpc>
                <a:spcPct val="90000"/>
              </a:lnSpc>
            </a:pPr>
            <a:r>
              <a:rPr lang="en-GB" b="1"/>
              <a:t>Involvement and support of operational staff</a:t>
            </a:r>
          </a:p>
          <a:p>
            <a:pPr lvl="1">
              <a:lnSpc>
                <a:spcPct val="90000"/>
              </a:lnSpc>
            </a:pPr>
            <a:r>
              <a:rPr lang="en-GB" b="1"/>
              <a:t>Weekly newsletters to staff</a:t>
            </a:r>
            <a:endParaRPr lang="en-US" b="1"/>
          </a:p>
          <a:p>
            <a:pPr>
              <a:lnSpc>
                <a:spcPct val="90000"/>
              </a:lnSpc>
            </a:pP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	There are two </a:t>
            </a:r>
            <a:r>
              <a:rPr lang="en-GB" b="1" u="sng"/>
              <a:t>critical factors</a:t>
            </a:r>
            <a:r>
              <a:rPr lang="en-GB" b="1"/>
              <a:t> that are essential for successful implementation of stewardship in an organisation. What are they?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 lvl="1">
              <a:lnSpc>
                <a:spcPct val="90000"/>
              </a:lnSpc>
            </a:pPr>
            <a:r>
              <a:rPr lang="en-GB" b="1">
                <a:solidFill>
                  <a:srgbClr val="FF0066"/>
                </a:solidFill>
              </a:rPr>
              <a:t>Top management in the organisation support the programme</a:t>
            </a:r>
          </a:p>
          <a:p>
            <a:pPr lvl="1">
              <a:lnSpc>
                <a:spcPct val="90000"/>
              </a:lnSpc>
            </a:pPr>
            <a:r>
              <a:rPr lang="en-GB" b="1"/>
              <a:t>Advice available from independent experienced consultants</a:t>
            </a:r>
          </a:p>
          <a:p>
            <a:pPr lvl="1">
              <a:lnSpc>
                <a:spcPct val="90000"/>
              </a:lnSpc>
            </a:pPr>
            <a:r>
              <a:rPr lang="en-GB" b="1"/>
              <a:t>Liaison and support from local government officials</a:t>
            </a:r>
          </a:p>
          <a:p>
            <a:pPr lvl="1">
              <a:lnSpc>
                <a:spcPct val="90000"/>
              </a:lnSpc>
            </a:pPr>
            <a:r>
              <a:rPr lang="en-GB" b="1">
                <a:solidFill>
                  <a:srgbClr val="FF0066"/>
                </a:solidFill>
              </a:rPr>
              <a:t>Involvement and support of operational staff</a:t>
            </a:r>
          </a:p>
          <a:p>
            <a:pPr lvl="1">
              <a:lnSpc>
                <a:spcPct val="90000"/>
              </a:lnSpc>
            </a:pPr>
            <a:r>
              <a:rPr lang="en-GB" b="1"/>
              <a:t>Weekly newsletters to staff</a:t>
            </a:r>
            <a:endParaRPr lang="en-US" b="1"/>
          </a:p>
          <a:p>
            <a:pPr>
              <a:lnSpc>
                <a:spcPct val="90000"/>
              </a:lnSpc>
            </a:pP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089025"/>
            <a:ext cx="8280400" cy="5400675"/>
          </a:xfrm>
        </p:spPr>
        <p:txBody>
          <a:bodyPr/>
          <a:lstStyle/>
          <a:p>
            <a:pPr marL="457200" indent="-457200"/>
            <a:r>
              <a:rPr lang="en-GB" sz="2000" b="1"/>
              <a:t>	You have decided to initiate a stewardship management group for your organisation with maximum 5 members. Which functions will you select as members?</a:t>
            </a:r>
            <a:br>
              <a:rPr lang="en-GB" sz="2000" b="1"/>
            </a:br>
            <a:r>
              <a:rPr lang="en-GB" sz="2000" b="1"/>
              <a:t> </a:t>
            </a:r>
          </a:p>
          <a:p>
            <a:pPr marL="914400" lvl="1" indent="-457200"/>
            <a:r>
              <a:rPr lang="en-GB" sz="2000" b="1"/>
              <a:t>Stewardship liaison officer (you!)</a:t>
            </a:r>
          </a:p>
          <a:p>
            <a:pPr marL="914400" lvl="1" indent="-457200"/>
            <a:r>
              <a:rPr lang="en-GB" sz="2000" b="1"/>
              <a:t>Research programme leader</a:t>
            </a:r>
          </a:p>
          <a:p>
            <a:pPr marL="914400" lvl="1" indent="-457200"/>
            <a:r>
              <a:rPr lang="en-GB" sz="2000" b="1"/>
              <a:t>Accountant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Communications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Field trials expert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Regulatory affairs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Independent advisor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Local community liaison officer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Facilities cleaning manager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Quality control expert</a:t>
            </a:r>
          </a:p>
          <a:p>
            <a:pPr marL="914400" lvl="1" indent="-457200">
              <a:buFontTx/>
              <a:buNone/>
            </a:pPr>
            <a:r>
              <a:rPr lang="en-GB" sz="2000" b="1"/>
              <a:t>i.	Senior management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1089025"/>
            <a:ext cx="8280400" cy="5400675"/>
          </a:xfrm>
        </p:spPr>
        <p:txBody>
          <a:bodyPr/>
          <a:lstStyle/>
          <a:p>
            <a:pPr marL="457200" indent="-457200"/>
            <a:r>
              <a:rPr lang="en-GB" sz="2000" b="1"/>
              <a:t>	You have decided to initiate a stewardship management group for your organisation with maximum 5 members. Which functions will you select as members?</a:t>
            </a:r>
            <a:br>
              <a:rPr lang="en-GB" sz="2000" b="1"/>
            </a:br>
            <a:endParaRPr lang="en-GB" sz="2000" b="1">
              <a:solidFill>
                <a:srgbClr val="FF0066"/>
              </a:solidFill>
            </a:endParaRPr>
          </a:p>
          <a:p>
            <a:pPr marL="914400" lvl="1" indent="-457200"/>
            <a:r>
              <a:rPr lang="en-GB" sz="2000" b="1">
                <a:solidFill>
                  <a:srgbClr val="FF0066"/>
                </a:solidFill>
              </a:rPr>
              <a:t>Stewardship liaison officer (you!)</a:t>
            </a:r>
          </a:p>
          <a:p>
            <a:pPr marL="914400" lvl="1" indent="-457200"/>
            <a:r>
              <a:rPr lang="en-GB" sz="2000" b="1">
                <a:solidFill>
                  <a:srgbClr val="FF0066"/>
                </a:solidFill>
              </a:rPr>
              <a:t>Research programme leader</a:t>
            </a:r>
          </a:p>
          <a:p>
            <a:pPr marL="914400" lvl="1" indent="-457200"/>
            <a:r>
              <a:rPr lang="en-GB" sz="2000" b="1"/>
              <a:t>Accountant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>
                <a:solidFill>
                  <a:srgbClr val="FF0066"/>
                </a:solidFill>
              </a:rPr>
              <a:t>Communications officer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Field trials expert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>
                <a:solidFill>
                  <a:srgbClr val="FF0066"/>
                </a:solidFill>
              </a:rPr>
              <a:t>Regulatory affairs/Biosafety lead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Independent advisor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Local community liaison officer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Facilities cleaning manager</a:t>
            </a:r>
          </a:p>
          <a:p>
            <a:pPr marL="914400" lvl="1" indent="-457200">
              <a:buFontTx/>
              <a:buAutoNum type="alphaLcPeriod" startAt="5"/>
            </a:pPr>
            <a:r>
              <a:rPr lang="en-GB" sz="2000" b="1"/>
              <a:t>Quality control expert</a:t>
            </a:r>
          </a:p>
          <a:p>
            <a:pPr marL="914400" lvl="1" indent="-457200">
              <a:buFontTx/>
              <a:buNone/>
            </a:pPr>
            <a:r>
              <a:rPr lang="en-GB" sz="2000" b="1">
                <a:solidFill>
                  <a:srgbClr val="FF0066"/>
                </a:solidFill>
              </a:rPr>
              <a:t>i.	Senior management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6011863" y="3249613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5651500" y="2528888"/>
            <a:ext cx="3060700" cy="21605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/>
              <a:t>Can vary based on the</a:t>
            </a:r>
            <a:br>
              <a:rPr lang="en-GB"/>
            </a:br>
            <a:r>
              <a:rPr lang="en-GB"/>
              <a:t>activities and risks.</a:t>
            </a:r>
            <a:br>
              <a:rPr lang="en-GB"/>
            </a:br>
            <a:r>
              <a:rPr lang="en-GB"/>
              <a:t>Main thing is to stimulate</a:t>
            </a:r>
            <a:br>
              <a:rPr lang="en-GB"/>
            </a:br>
            <a:r>
              <a:rPr lang="en-GB"/>
              <a:t>thinking and active decision</a:t>
            </a:r>
            <a:br>
              <a:rPr lang="en-GB"/>
            </a:br>
            <a:r>
              <a:rPr lang="en-GB"/>
              <a:t>-making but core </a:t>
            </a:r>
            <a:br>
              <a:rPr lang="en-GB"/>
            </a:br>
            <a:r>
              <a:rPr lang="en-GB"/>
              <a:t>likely to include.....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b="1"/>
              <a:t>	You are developing a stewardship policy. Which of the following are required?</a:t>
            </a:r>
          </a:p>
          <a:p>
            <a:pPr marL="457200" indent="-457200">
              <a:lnSpc>
                <a:spcPct val="90000"/>
              </a:lnSpc>
            </a:pPr>
            <a:endParaRPr lang="en-GB" b="1"/>
          </a:p>
          <a:p>
            <a:pPr marL="914400" lvl="1" indent="-457200">
              <a:lnSpc>
                <a:spcPct val="90000"/>
              </a:lnSpc>
            </a:pPr>
            <a:r>
              <a:rPr lang="en-GB" b="1"/>
              <a:t>Complies with all legal and regulatory requirements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/>
              <a:t>The content has top management support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/>
              <a:t>Should be generated by operational staff to ensure the most buy-in from staff members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/>
              <a:t>It reduces possibility of unauthorised release of biotech material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/>
              <a:t>Protects staff, the community and environment from biotech related risks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b="1"/>
              <a:t>	You are developing a stewardship policy. Which of the following are required?</a:t>
            </a:r>
          </a:p>
          <a:p>
            <a:pPr marL="457200" indent="-457200">
              <a:lnSpc>
                <a:spcPct val="90000"/>
              </a:lnSpc>
            </a:pPr>
            <a:endParaRPr lang="en-GB" b="1"/>
          </a:p>
          <a:p>
            <a:pPr marL="914400" lvl="1" indent="-457200">
              <a:lnSpc>
                <a:spcPct val="90000"/>
              </a:lnSpc>
            </a:pPr>
            <a:r>
              <a:rPr lang="en-GB" b="1">
                <a:solidFill>
                  <a:srgbClr val="FF0066"/>
                </a:solidFill>
              </a:rPr>
              <a:t>Complies with all legal and regulatory requirements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The content has top management support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/>
              <a:t>Should be generated by operational staff to ensure the most buy-in from staff members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It reduces possibility of unauthorised release of biotech material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Protects staff, the community and environment from biotech related risks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endParaRPr lang="en-US" b="1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b="1"/>
              <a:t>	Which of the following analytical methodologies is the core approach used for stewardship management?</a:t>
            </a:r>
            <a:br>
              <a:rPr lang="en-GB" b="1"/>
            </a:br>
            <a:endParaRPr lang="en-US" b="1"/>
          </a:p>
          <a:p>
            <a:pPr marL="914400" lvl="1" indent="-457200"/>
            <a:r>
              <a:rPr lang="en-GB" b="1"/>
              <a:t>Safety review analysis</a:t>
            </a:r>
          </a:p>
          <a:p>
            <a:pPr marL="914400" lvl="1" indent="-457200"/>
            <a:r>
              <a:rPr lang="en-GB" b="1"/>
              <a:t>Environmental release procedures</a:t>
            </a:r>
          </a:p>
          <a:p>
            <a:pPr marL="914400" lvl="1" indent="-457200"/>
            <a:r>
              <a:rPr lang="en-GB" b="1"/>
              <a:t>Emergency point assessments</a:t>
            </a:r>
          </a:p>
          <a:p>
            <a:pPr marL="914400" lvl="1" indent="-457200"/>
            <a:r>
              <a:rPr lang="en-GB" b="1"/>
              <a:t>Critical control point analysis </a:t>
            </a:r>
          </a:p>
          <a:p>
            <a:pPr marL="914400" lvl="1" indent="-457200"/>
            <a:r>
              <a:rPr lang="en-GB" b="1"/>
              <a:t>Standard operating procedures</a:t>
            </a:r>
          </a:p>
          <a:p>
            <a:pPr marL="914400" lvl="1" indent="-457200"/>
            <a:endParaRPr lang="en-US" b="1"/>
          </a:p>
          <a:p>
            <a:pPr marL="457200" indent="-457200"/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b="1"/>
              <a:t>	Which of the following analytical methodologies drives the core approach used for stewardship management?</a:t>
            </a:r>
            <a:br>
              <a:rPr lang="en-GB" b="1"/>
            </a:br>
            <a:endParaRPr lang="en-US" b="1"/>
          </a:p>
          <a:p>
            <a:pPr marL="914400" lvl="1" indent="-457200"/>
            <a:r>
              <a:rPr lang="en-GB" b="1"/>
              <a:t>Safety review analysis</a:t>
            </a:r>
          </a:p>
          <a:p>
            <a:pPr marL="914400" lvl="1" indent="-457200"/>
            <a:r>
              <a:rPr lang="en-GB" b="1"/>
              <a:t>Environmental release procedures</a:t>
            </a:r>
          </a:p>
          <a:p>
            <a:pPr marL="914400" lvl="1" indent="-457200"/>
            <a:r>
              <a:rPr lang="en-GB" b="1"/>
              <a:t>Emergency point assessments</a:t>
            </a:r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Critical control point analysis</a:t>
            </a:r>
            <a:r>
              <a:rPr lang="en-GB" b="1"/>
              <a:t> </a:t>
            </a:r>
          </a:p>
          <a:p>
            <a:pPr marL="914400" lvl="1" indent="-457200"/>
            <a:r>
              <a:rPr lang="en-GB" b="1"/>
              <a:t>Standard operating procedures</a:t>
            </a:r>
          </a:p>
          <a:p>
            <a:pPr marL="914400" lvl="1" indent="-457200"/>
            <a:endParaRPr lang="en-US" b="1">
              <a:solidFill>
                <a:srgbClr val="FF0066"/>
              </a:solidFill>
            </a:endParaRPr>
          </a:p>
          <a:p>
            <a:pPr marL="457200" indent="-457200"/>
            <a:endParaRPr lang="en-US" sz="36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b="1"/>
              <a:t>	When establishing a critical limit in a process which of the following criteria will apply? 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/>
              <a:t>Is a guideline range and will vary according to the specific situation</a:t>
            </a:r>
          </a:p>
          <a:p>
            <a:pPr marL="914400" lvl="1" indent="-457200"/>
            <a:r>
              <a:rPr lang="en-GB" b="1"/>
              <a:t>Is budget dependent </a:t>
            </a:r>
          </a:p>
          <a:p>
            <a:pPr marL="914400" lvl="1" indent="-457200"/>
            <a:r>
              <a:rPr lang="en-GB" b="1"/>
              <a:t>Must never be exceeded</a:t>
            </a:r>
          </a:p>
          <a:p>
            <a:pPr marL="914400" lvl="1" indent="-457200"/>
            <a:r>
              <a:rPr lang="en-GB" b="1"/>
              <a:t>Must be reviewed with management</a:t>
            </a:r>
          </a:p>
          <a:p>
            <a:pPr marL="457200" indent="-457200"/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b="1"/>
              <a:t>	When establishing a critical limit in a process which of the following criteria apply? 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/>
              <a:t>Is a guideline range and will vary according to the specific situation</a:t>
            </a:r>
          </a:p>
          <a:p>
            <a:pPr marL="914400" lvl="1" indent="-457200"/>
            <a:r>
              <a:rPr lang="en-GB" b="1"/>
              <a:t>Is budget dependent </a:t>
            </a:r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Must never be exceeded</a:t>
            </a:r>
          </a:p>
          <a:p>
            <a:pPr marL="914400" lvl="1" indent="-457200"/>
            <a:r>
              <a:rPr lang="en-GB" b="1"/>
              <a:t>Must be reviewed with management</a:t>
            </a:r>
          </a:p>
          <a:p>
            <a:pPr marL="457200" indent="-457200"/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Which 3 of the following countries in Africa have given approval for </a:t>
            </a:r>
            <a:r>
              <a:rPr lang="en-GB" b="1" u="sng"/>
              <a:t>commercialisation</a:t>
            </a:r>
            <a:r>
              <a:rPr lang="en-GB" b="1"/>
              <a:t> of GM crops? 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/>
              <a:t>South Africa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Nigeria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Egypt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Burkina Faso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Botswana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Mali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A quality management system to maintain plant product identity should try to prevent which of the following?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/>
              <a:t>Mislabelling and mis-identification of plants 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Mixing of plant material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Cross-pollination of non-target plants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Shipment overseas of plant research materials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Use of unreliable detection methods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Inadequate containment facilities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b="1"/>
              <a:t>	A quality management system to maintain plant product identity should try to prevent which of the following?</a:t>
            </a:r>
          </a:p>
          <a:p>
            <a:pPr marL="457200" indent="-457200">
              <a:lnSpc>
                <a:spcPct val="90000"/>
              </a:lnSpc>
            </a:pPr>
            <a:endParaRPr lang="en-GB" b="1"/>
          </a:p>
          <a:p>
            <a:pPr marL="914400" lvl="1" indent="-457200">
              <a:lnSpc>
                <a:spcPct val="90000"/>
              </a:lnSpc>
            </a:pPr>
            <a:r>
              <a:rPr lang="en-GB" b="1">
                <a:solidFill>
                  <a:srgbClr val="FF0066"/>
                </a:solidFill>
              </a:rPr>
              <a:t>Mislabelling and mis-identification of plants 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Mixing of plant material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Cross-pollination of non-target plants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/>
              <a:t>Shipment overseas of plant research materials (this is ok as long as controlled)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Use of unreliable detection methods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Inadequate containment facilities</a:t>
            </a:r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What is adventitious presence?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/>
              <a:t>Presence of GM proteins in adventitious roots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Trace amounts of one type of seed, grain or food product in another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Presence of two different sets of GM plants in a greenhouse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Mis-identification of GM seeds that are transported overseas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Where 50% of a cargo is seed from GM varieties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What is adventitious presence?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/>
              <a:t>Presence of GM proteins in adventitious roots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Trace amounts of one type of seed, grain or food product in another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Presence of two different sets of GM plants in a greenhouse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Mis-identification of GM seeds that are transported overseas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Where 50% of a cargo is seed from GM varieties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Which of the following could lead to adventitious presence occurring?</a:t>
            </a:r>
            <a:br>
              <a:rPr lang="en-GB" b="1"/>
            </a:br>
            <a:endParaRPr lang="en-GB" b="1"/>
          </a:p>
          <a:p>
            <a:pPr marL="914400" lvl="1" indent="-457200"/>
            <a:r>
              <a:rPr lang="en-GB" b="1"/>
              <a:t>Mislabelling of seed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Storage of GM seed in the same facility as conventional seed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GM and non-GM plants are flowering at the same time in a greenhouse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Inadequate cleaning of harvesting equipment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Using the same new compost for growing GM and non-GM plants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Which of the following could lead to adventitious presence occurring?</a:t>
            </a:r>
            <a:br>
              <a:rPr lang="en-GB" b="1"/>
            </a:br>
            <a:endParaRPr lang="en-GB" b="1"/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Mislabelling of seed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Storage of GM seed in the same facility as conventional seed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GM and non-GM plants are flowering at the same time in a greenhouse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Inadequate cleaning of harvesting equipment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Using the same new compost for growing GM and non-GM plants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461375" cy="5400675"/>
          </a:xfrm>
        </p:spPr>
        <p:txBody>
          <a:bodyPr/>
          <a:lstStyle/>
          <a:p>
            <a:pPr marL="457200" indent="-457200"/>
            <a:r>
              <a:rPr lang="en-GB" b="1"/>
              <a:t>	Do collaborating third parties need to have stewardship processes and procedures with a similar set of standards? 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/>
              <a:t>Yes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Sometimes – dependent on what their budget will permit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Sometimes –dependent on the proximity to specialists at their local NARS institute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Sometimes – dependent on when the product they are handling moves from development testing to commercialisation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No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461375" cy="5580062"/>
          </a:xfrm>
        </p:spPr>
        <p:txBody>
          <a:bodyPr/>
          <a:lstStyle/>
          <a:p>
            <a:pPr marL="457200" indent="-457200"/>
            <a:r>
              <a:rPr lang="en-GB" b="1"/>
              <a:t>	Do collaborating third parties need to have stewardship processes and procedures with a similar set of standards? 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Yes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Sometimes – dependent on what their budget will permit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Sometimes –dependent on the proximity to specialists at their local NARS institute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Sometimes – dependent on when the product they are handling moves from development testing to commercialisation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No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How important is documentation of stewardship processes and procedures? </a:t>
            </a:r>
          </a:p>
          <a:p>
            <a:pPr marL="457200" indent="-457200"/>
            <a:endParaRPr lang="en-GB" b="1"/>
          </a:p>
          <a:p>
            <a:pPr marL="457200" indent="-457200"/>
            <a:r>
              <a:rPr lang="en-GB" b="1"/>
              <a:t>	a.	On an as needed basis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Important but less so if excellent verbal communication is taking place between operational groups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Quite important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Very important</a:t>
            </a:r>
            <a:endParaRPr lang="en-US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How important is documentation of stewardship processes and procedures? </a:t>
            </a:r>
          </a:p>
          <a:p>
            <a:pPr marL="457200" indent="-457200"/>
            <a:endParaRPr lang="en-GB" b="1"/>
          </a:p>
          <a:p>
            <a:pPr marL="457200" indent="-457200"/>
            <a:r>
              <a:rPr lang="en-GB" b="1"/>
              <a:t>	a.	On an as needed basis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Important but less so if excellent verbal communication is taking place between operational groups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Quite important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Very important</a:t>
            </a:r>
            <a:endParaRPr lang="en-US" b="1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Which 3 of the following countries in Africa have given approval for </a:t>
            </a:r>
            <a:r>
              <a:rPr lang="en-GB" b="1" u="sng"/>
              <a:t>commercialisation</a:t>
            </a:r>
            <a:r>
              <a:rPr lang="en-GB" b="1"/>
              <a:t> of GM crops? 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South Africa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Nigeria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Egypt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Burkina Faso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Botswana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Mali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sz="2000" b="1"/>
              <a:t>	Good stewardship management of glasshouse and laboratory facilities and operations requires which of the following?</a:t>
            </a:r>
          </a:p>
          <a:p>
            <a:pPr marL="457200" indent="-457200">
              <a:lnSpc>
                <a:spcPct val="90000"/>
              </a:lnSpc>
            </a:pPr>
            <a:endParaRPr lang="en-GB" sz="2000" b="1"/>
          </a:p>
          <a:p>
            <a:pPr marL="914400" lvl="1" indent="-457200">
              <a:lnSpc>
                <a:spcPct val="90000"/>
              </a:lnSpc>
            </a:pPr>
            <a:r>
              <a:rPr lang="en-GB" sz="2000" b="1"/>
              <a:t>All staff receive specific training on GM procedures before they are permitted to work on GM materials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sz="2000" b="1"/>
              <a:t>No unauthorised staff are permitted to enter GM containment facilities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sz="2000" b="1"/>
              <a:t>Appropriate plant disposal systems are in place and monitored by supervisors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sz="2000" b="1"/>
              <a:t>SOPs are prepared before a new GMO research project is started 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sz="2000" b="1"/>
              <a:t>The content of SOPs is supplied by the staff who are expected to do the practical work, in discussion with their project supervisors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endParaRPr lang="en-GB" sz="2000" b="1"/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GB" sz="2000" b="1"/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endParaRPr lang="en-US" sz="2000" b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sz="2000" b="1"/>
              <a:t>	Good stewardship management of glasshouse and laboratory facilities and operations requires which of the following?</a:t>
            </a:r>
          </a:p>
          <a:p>
            <a:pPr marL="457200" indent="-457200">
              <a:lnSpc>
                <a:spcPct val="90000"/>
              </a:lnSpc>
            </a:pPr>
            <a:endParaRPr lang="en-GB" sz="2000" b="1"/>
          </a:p>
          <a:p>
            <a:pPr marL="914400" lvl="1" indent="-457200">
              <a:lnSpc>
                <a:spcPct val="90000"/>
              </a:lnSpc>
            </a:pPr>
            <a:r>
              <a:rPr lang="en-GB" sz="2000" b="1">
                <a:solidFill>
                  <a:srgbClr val="FF0066"/>
                </a:solidFill>
              </a:rPr>
              <a:t>All staff receive specific training on GM procedures before they are permitted to work on GM materials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sz="2000" b="1">
                <a:solidFill>
                  <a:srgbClr val="FF0066"/>
                </a:solidFill>
              </a:rPr>
              <a:t>No unauthorised staff are permitted to enter GM containment facilities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sz="2000" b="1">
                <a:solidFill>
                  <a:srgbClr val="FF0066"/>
                </a:solidFill>
              </a:rPr>
              <a:t>Appropriate plant disposal systems are in place and monitored by supervisors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sz="2000" b="1">
                <a:solidFill>
                  <a:srgbClr val="FF0066"/>
                </a:solidFill>
              </a:rPr>
              <a:t>SOPs are prepared before a new GMO research project is started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r>
              <a:rPr lang="en-GB" sz="2000" b="1">
                <a:solidFill>
                  <a:srgbClr val="FF0066"/>
                </a:solidFill>
              </a:rPr>
              <a:t>The content of SOPs is supplied by the staff who are expected to do the practical work, in discussion with their project supervisors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GB" sz="2000" b="1">
              <a:solidFill>
                <a:srgbClr val="FF0066"/>
              </a:solidFill>
            </a:endParaRP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endParaRPr lang="en-GB" sz="2000" b="1">
              <a:solidFill>
                <a:srgbClr val="FF0066"/>
              </a:solidFill>
            </a:endParaRP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GB" sz="2000" b="1"/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endParaRPr lang="en-US" sz="2000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80400" cy="5400675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b="1"/>
              <a:t>	What is your role as a stewardship leader? </a:t>
            </a:r>
          </a:p>
          <a:p>
            <a:pPr marL="457200" indent="-457200">
              <a:lnSpc>
                <a:spcPct val="90000"/>
              </a:lnSpc>
            </a:pPr>
            <a:endParaRPr lang="en-GB" b="1"/>
          </a:p>
          <a:p>
            <a:pPr marL="914400" lvl="1" indent="-457200">
              <a:lnSpc>
                <a:spcPct val="90000"/>
              </a:lnSpc>
            </a:pPr>
            <a:r>
              <a:rPr lang="en-GB" b="1"/>
              <a:t>Ensure a stewardship policy is in place, operational and communicated to all management and staff</a:t>
            </a:r>
          </a:p>
          <a:p>
            <a:pPr marL="914400" lvl="1" indent="-457200">
              <a:lnSpc>
                <a:spcPct val="90000"/>
              </a:lnSpc>
            </a:pPr>
            <a:r>
              <a:rPr lang="en-GB" b="1"/>
              <a:t>Develop stewardship proposals appropriate to the research projects and activities at your organisation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GB" b="1"/>
              <a:t>Report to top management on a regular basis</a:t>
            </a:r>
          </a:p>
          <a:p>
            <a:pPr marL="914400" lvl="1" indent="-457200">
              <a:lnSpc>
                <a:spcPct val="90000"/>
              </a:lnSpc>
            </a:pPr>
            <a:r>
              <a:rPr lang="en-GB" b="1"/>
              <a:t>Develop training programmes</a:t>
            </a:r>
          </a:p>
          <a:p>
            <a:pPr marL="914400" lvl="1" indent="-457200">
              <a:lnSpc>
                <a:spcPct val="90000"/>
              </a:lnSpc>
            </a:pPr>
            <a:r>
              <a:rPr lang="en-GB" b="1"/>
              <a:t>Report and review incidents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6"/>
            </a:pPr>
            <a:r>
              <a:rPr lang="en-GB" b="1"/>
              <a:t>Guide staff on using critical Control Point Analysis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6"/>
            </a:pPr>
            <a:r>
              <a:rPr lang="en-GB" b="1"/>
              <a:t>Organise internal and third party audits</a:t>
            </a:r>
          </a:p>
          <a:p>
            <a:pPr marL="914400" lvl="1" indent="-457200">
              <a:lnSpc>
                <a:spcPct val="90000"/>
              </a:lnSpc>
              <a:buFontTx/>
              <a:buAutoNum type="alphaLcPeriod" startAt="2"/>
            </a:pPr>
            <a:endParaRPr lang="en-GB" b="1"/>
          </a:p>
          <a:p>
            <a:pPr marL="457200" indent="-457200">
              <a:lnSpc>
                <a:spcPct val="90000"/>
              </a:lnSpc>
              <a:buFontTx/>
              <a:buAutoNum type="alphaLcPeriod"/>
            </a:pPr>
            <a:endParaRPr 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461375" cy="6129337"/>
          </a:xfrm>
        </p:spPr>
        <p:txBody>
          <a:bodyPr/>
          <a:lstStyle/>
          <a:p>
            <a:pPr marL="457200" indent="-457200"/>
            <a:r>
              <a:rPr lang="en-GB" b="1"/>
              <a:t>	What is your role as a stewardship leader? 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Ensure a stewardship policy is in place, operational and communicated to all management and staff</a:t>
            </a:r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Develop stewardship proposals appropriate to the research projects and activities at your organisation</a:t>
            </a:r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Report to top management on a regular basis</a:t>
            </a:r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Develop training programmes</a:t>
            </a:r>
          </a:p>
          <a:p>
            <a:pPr marL="914400" lvl="1" indent="-457200"/>
            <a:r>
              <a:rPr lang="en-GB" b="1">
                <a:solidFill>
                  <a:srgbClr val="FF0066"/>
                </a:solidFill>
              </a:rPr>
              <a:t>Report and review incidents</a:t>
            </a:r>
          </a:p>
          <a:p>
            <a:pPr marL="914400" lvl="1" indent="-457200">
              <a:buFontTx/>
              <a:buAutoNum type="alphaLcPeriod" startAt="6"/>
            </a:pPr>
            <a:r>
              <a:rPr lang="en-GB" b="1">
                <a:solidFill>
                  <a:srgbClr val="FF0066"/>
                </a:solidFill>
              </a:rPr>
              <a:t>Guide staff on using critical Control Point Analysis</a:t>
            </a:r>
          </a:p>
          <a:p>
            <a:pPr marL="914400" lvl="1" indent="-457200">
              <a:buFontTx/>
              <a:buAutoNum type="alphaLcPeriod" startAt="6"/>
            </a:pPr>
            <a:r>
              <a:rPr lang="en-GB" b="1">
                <a:solidFill>
                  <a:srgbClr val="FF0066"/>
                </a:solidFill>
              </a:rPr>
              <a:t>Organise internal and third party audits</a:t>
            </a:r>
          </a:p>
          <a:p>
            <a:pPr marL="914400" lvl="1" indent="-457200">
              <a:buFontTx/>
              <a:buAutoNum type="alphaLcPeriod" startAt="2"/>
            </a:pPr>
            <a:endParaRPr lang="en-GB" b="1">
              <a:solidFill>
                <a:srgbClr val="FF0066"/>
              </a:solidFill>
            </a:endParaRPr>
          </a:p>
          <a:p>
            <a:pPr marL="457200" indent="-457200">
              <a:buFontTx/>
              <a:buAutoNum type="alphaLcPeriod"/>
            </a:pPr>
            <a:endParaRPr 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5219700"/>
          </a:xfrm>
        </p:spPr>
        <p:txBody>
          <a:bodyPr/>
          <a:lstStyle/>
          <a:p>
            <a:r>
              <a:rPr lang="en-GB" b="1"/>
              <a:t>	The term “stewardship” in agricultural biotechnology includes which components of a new products life-cycle?</a:t>
            </a:r>
          </a:p>
          <a:p>
            <a:endParaRPr lang="en-US" b="1"/>
          </a:p>
          <a:p>
            <a:pPr lvl="1"/>
            <a:r>
              <a:rPr lang="en-GB" b="1"/>
              <a:t>Early phase laboratory research </a:t>
            </a:r>
          </a:p>
          <a:p>
            <a:pPr lvl="1"/>
            <a:r>
              <a:rPr lang="en-GB" b="1"/>
              <a:t>Glasshouse testing </a:t>
            </a:r>
          </a:p>
          <a:p>
            <a:pPr lvl="1"/>
            <a:r>
              <a:rPr lang="en-GB" b="1"/>
              <a:t>Confined field trials</a:t>
            </a:r>
          </a:p>
          <a:p>
            <a:pPr lvl="1"/>
            <a:r>
              <a:rPr lang="en-GB" b="1"/>
              <a:t>Plant breeding</a:t>
            </a:r>
          </a:p>
          <a:p>
            <a:pPr lvl="1"/>
            <a:r>
              <a:rPr lang="en-GB" b="1"/>
              <a:t>Commercial release</a:t>
            </a:r>
          </a:p>
          <a:p>
            <a:pPr lvl="1"/>
            <a:r>
              <a:rPr lang="en-GB" b="1"/>
              <a:t>Discontinuation of varieties</a:t>
            </a:r>
          </a:p>
          <a:p>
            <a:pPr lvl="1">
              <a:buFontTx/>
              <a:buNone/>
            </a:pPr>
            <a:r>
              <a:rPr lang="en-GB" b="1"/>
              <a:t>g.  All of the above</a:t>
            </a:r>
            <a:endParaRPr lang="en-US" b="1"/>
          </a:p>
          <a:p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5219700"/>
          </a:xfrm>
        </p:spPr>
        <p:txBody>
          <a:bodyPr/>
          <a:lstStyle/>
          <a:p>
            <a:r>
              <a:rPr lang="en-GB" b="1"/>
              <a:t>	The term “stewardship”in agricultural biotechnology includes which components of a new products life-cycle?</a:t>
            </a:r>
          </a:p>
          <a:p>
            <a:endParaRPr lang="en-US" b="1"/>
          </a:p>
          <a:p>
            <a:pPr lvl="1"/>
            <a:r>
              <a:rPr lang="en-GB" b="1"/>
              <a:t>Early phase laboratory research </a:t>
            </a:r>
          </a:p>
          <a:p>
            <a:pPr lvl="1"/>
            <a:r>
              <a:rPr lang="en-GB" b="1"/>
              <a:t>Glasshouse testing </a:t>
            </a:r>
          </a:p>
          <a:p>
            <a:pPr lvl="1"/>
            <a:r>
              <a:rPr lang="en-GB" b="1"/>
              <a:t>Confined field trials</a:t>
            </a:r>
          </a:p>
          <a:p>
            <a:pPr lvl="1"/>
            <a:r>
              <a:rPr lang="en-GB" b="1"/>
              <a:t>Plant breeding</a:t>
            </a:r>
          </a:p>
          <a:p>
            <a:pPr lvl="1"/>
            <a:r>
              <a:rPr lang="en-GB" b="1"/>
              <a:t>Commercial release</a:t>
            </a:r>
          </a:p>
          <a:p>
            <a:pPr lvl="1"/>
            <a:r>
              <a:rPr lang="en-GB" b="1"/>
              <a:t>Discontinuation of varieties</a:t>
            </a:r>
          </a:p>
          <a:p>
            <a:pPr lvl="1">
              <a:buFontTx/>
              <a:buNone/>
            </a:pPr>
            <a:r>
              <a:rPr lang="en-GB" b="1">
                <a:solidFill>
                  <a:srgbClr val="FF0066"/>
                </a:solidFill>
              </a:rPr>
              <a:t>h.  All of the above</a:t>
            </a:r>
            <a:endParaRPr lang="en-US" b="1">
              <a:solidFill>
                <a:srgbClr val="FF0066"/>
              </a:solidFill>
            </a:endParaRPr>
          </a:p>
          <a:p>
            <a:endParaRPr lang="en-US" sz="36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sz="2000" b="1"/>
              <a:t>	As stewardship leader ....when you are deciding whether to support the start of a GM project in your organisation which of these should you review? </a:t>
            </a:r>
          </a:p>
          <a:p>
            <a:pPr marL="457200" indent="-457200"/>
            <a:endParaRPr lang="en-GB" sz="2000" b="1"/>
          </a:p>
          <a:p>
            <a:pPr marL="914400" lvl="1" indent="-457200"/>
            <a:r>
              <a:rPr lang="en-GB" sz="2000" b="1"/>
              <a:t>Status of national regulatory requirements and ability to comply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/>
              <a:t>Trade routes for the crop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/>
              <a:t>Public opinion and likelihood of local community support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/>
              <a:t>Scientific feasibility of the project reaching its goals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/>
              <a:t>Availability of reliable detection methods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/>
              <a:t>Availability of budget for stewardship implementation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/>
              <a:t>Budget for the research</a:t>
            </a:r>
          </a:p>
          <a:p>
            <a:pPr marL="457200" indent="-457200">
              <a:buFontTx/>
              <a:buAutoNum type="alphaLcPeriod"/>
            </a:pPr>
            <a:endParaRPr lang="en-US" sz="2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sz="2000" b="1"/>
              <a:t>	As stewardship leader ....when you are deciding whether to support the start of a GM project in your organisation which of these should you review? </a:t>
            </a:r>
          </a:p>
          <a:p>
            <a:pPr marL="457200" indent="-457200"/>
            <a:endParaRPr lang="en-GB" sz="2000" b="1"/>
          </a:p>
          <a:p>
            <a:pPr marL="914400" lvl="1" indent="-457200"/>
            <a:r>
              <a:rPr lang="en-GB" sz="2000" b="1">
                <a:solidFill>
                  <a:srgbClr val="FF0066"/>
                </a:solidFill>
              </a:rPr>
              <a:t>Status of national regulatory requirements and ability to comply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>
                <a:solidFill>
                  <a:srgbClr val="FF0066"/>
                </a:solidFill>
              </a:rPr>
              <a:t>Trade routes for the crop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>
                <a:solidFill>
                  <a:srgbClr val="FF0066"/>
                </a:solidFill>
              </a:rPr>
              <a:t>Public opinion and likelihood of local community support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/>
              <a:t>Scientific feasibility of the project reaching its goals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>
                <a:solidFill>
                  <a:srgbClr val="FF0066"/>
                </a:solidFill>
              </a:rPr>
              <a:t>Availability of reliable detection methods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>
                <a:solidFill>
                  <a:srgbClr val="FF0066"/>
                </a:solidFill>
              </a:rPr>
              <a:t>Availability of budget for stewardship implementation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sz="2000" b="1"/>
              <a:t>Budget for the research</a:t>
            </a:r>
          </a:p>
          <a:p>
            <a:pPr marL="457200" indent="-457200">
              <a:buFontTx/>
              <a:buAutoNum type="alphaLcPeriod"/>
            </a:pPr>
            <a:endParaRPr lang="en-US" sz="2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Which one of the following elements describing stewardship are true? 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/>
              <a:t>Stewardship is a regulatory requirement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The best stewardship programmes are managed by continuous improvement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Stewardship is a fixed process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Stewardship involves management of intellectual property</a:t>
            </a:r>
          </a:p>
          <a:p>
            <a:pPr marL="457200" indent="-457200">
              <a:buFontTx/>
              <a:buAutoNum type="alphaLcPeriod"/>
            </a:pPr>
            <a:endParaRPr 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728663"/>
            <a:ext cx="8229600" cy="4525962"/>
          </a:xfrm>
        </p:spPr>
        <p:txBody>
          <a:bodyPr/>
          <a:lstStyle/>
          <a:p>
            <a:pPr marL="457200" indent="-457200"/>
            <a:r>
              <a:rPr lang="en-GB" b="1"/>
              <a:t>	Which one of the following elements describing stewardship </a:t>
            </a:r>
            <a:r>
              <a:rPr lang="en-GB" b="1" u="sng"/>
              <a:t>are true</a:t>
            </a:r>
            <a:r>
              <a:rPr lang="en-GB" b="1"/>
              <a:t>? </a:t>
            </a:r>
          </a:p>
          <a:p>
            <a:pPr marL="457200" indent="-457200"/>
            <a:endParaRPr lang="en-GB" b="1"/>
          </a:p>
          <a:p>
            <a:pPr marL="914400" lvl="1" indent="-457200"/>
            <a:r>
              <a:rPr lang="en-GB" b="1"/>
              <a:t>Stewardship is a regulatory requirement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>
                <a:solidFill>
                  <a:srgbClr val="FF0066"/>
                </a:solidFill>
              </a:rPr>
              <a:t>The best stewardship programmes are managed by continuous improvement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Stewardship is a fixed process</a:t>
            </a:r>
          </a:p>
          <a:p>
            <a:pPr marL="914400" lvl="1" indent="-457200">
              <a:buFontTx/>
              <a:buAutoNum type="alphaLcPeriod" startAt="2"/>
            </a:pPr>
            <a:r>
              <a:rPr lang="en-GB" b="1"/>
              <a:t>Stewardship involves management of intellectual property </a:t>
            </a:r>
            <a:r>
              <a:rPr lang="en-GB" b="1">
                <a:solidFill>
                  <a:schemeClr val="accent2"/>
                </a:solidFill>
              </a:rPr>
              <a:t>(SABIMA definition does not include this and is beyond scope of this training)</a:t>
            </a:r>
          </a:p>
          <a:p>
            <a:pPr marL="457200" indent="-457200">
              <a:buFontTx/>
              <a:buAutoNum type="alphaLcPeriod"/>
            </a:pPr>
            <a:endParaRPr 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9</Words>
  <Application>Microsoft Office PowerPoint</Application>
  <PresentationFormat>On-screen Show (4:3)</PresentationFormat>
  <Paragraphs>246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Tahoma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homecomputer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vivienne anthony</dc:creator>
  <cp:lastModifiedBy>Anthony Vivienne CHBS</cp:lastModifiedBy>
  <cp:revision>35</cp:revision>
  <dcterms:created xsi:type="dcterms:W3CDTF">2007-08-15T19:19:17Z</dcterms:created>
  <dcterms:modified xsi:type="dcterms:W3CDTF">2017-05-18T13:35:09Z</dcterms:modified>
</cp:coreProperties>
</file>