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56" r:id="rId3"/>
    <p:sldId id="257" r:id="rId4"/>
    <p:sldId id="258" r:id="rId5"/>
    <p:sldId id="260"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48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4504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213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6502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908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6700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474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977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980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381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26-Oct-18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26-Oct-18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4036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594" y="1690827"/>
            <a:ext cx="7443275" cy="1515533"/>
          </a:xfrm>
        </p:spPr>
        <p:txBody>
          <a:bodyPr/>
          <a:lstStyle/>
          <a:p>
            <a:r>
              <a:rPr lang="en-US" dirty="0" smtClean="0"/>
              <a:t>DLB Phase 2 Planning </a:t>
            </a:r>
            <a:endParaRPr lang="en-US" dirty="0"/>
          </a:p>
        </p:txBody>
      </p:sp>
      <p:sp>
        <p:nvSpPr>
          <p:cNvPr id="3" name="Subtitle 2"/>
          <p:cNvSpPr>
            <a:spLocks noGrp="1"/>
          </p:cNvSpPr>
          <p:nvPr>
            <p:ph type="subTitle" idx="1"/>
          </p:nvPr>
        </p:nvSpPr>
        <p:spPr/>
        <p:txBody>
          <a:bodyPr>
            <a:normAutofit/>
          </a:bodyPr>
          <a:lstStyle/>
          <a:p>
            <a:r>
              <a:rPr lang="en-US" sz="3600" dirty="0"/>
              <a:t>Break-out session 1</a:t>
            </a:r>
            <a:br>
              <a:rPr lang="en-US" sz="3600" dirty="0"/>
            </a:br>
            <a:r>
              <a:rPr lang="en-US" sz="3600" dirty="0"/>
              <a:t>Group 1</a:t>
            </a:r>
          </a:p>
        </p:txBody>
      </p:sp>
    </p:spTree>
    <p:extLst>
      <p:ext uri="{BB962C8B-B14F-4D97-AF65-F5344CB8AC3E}">
        <p14:creationId xmlns:p14="http://schemas.microsoft.com/office/powerpoint/2010/main" val="283539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pPr algn="just"/>
            <a:r>
              <a:rPr lang="en-US" dirty="0" smtClean="0"/>
              <a:t>Key Question: Should we restrict ourselves to alumni only?</a:t>
            </a:r>
          </a:p>
          <a:p>
            <a:pPr algn="just"/>
            <a:r>
              <a:rPr lang="en-US" dirty="0" smtClean="0"/>
              <a:t>- We need to form a Pan Africa movement/ or network that would create connectivity and facilitate sharing of skills amongst the experts with a possibility of sharing </a:t>
            </a:r>
            <a:r>
              <a:rPr lang="en-US" dirty="0" err="1" smtClean="0"/>
              <a:t>germplasm</a:t>
            </a:r>
            <a:r>
              <a:rPr lang="en-US" dirty="0" smtClean="0"/>
              <a:t>. </a:t>
            </a:r>
            <a:endParaRPr lang="en-US" dirty="0"/>
          </a:p>
          <a:p>
            <a:pPr algn="just"/>
            <a:r>
              <a:rPr lang="en-US" dirty="0" smtClean="0"/>
              <a:t>Focus on Alumni but open up to existing networks e.g. Africa Plant breeding Association, Plant breeding academy so that we become part of the larger network instead of working in isolation – </a:t>
            </a:r>
            <a:r>
              <a:rPr lang="en-US" u="sng" dirty="0" smtClean="0"/>
              <a:t>lets ride on the synergy </a:t>
            </a:r>
            <a:endParaRPr lang="en-US" u="sng" dirty="0"/>
          </a:p>
        </p:txBody>
      </p:sp>
    </p:spTree>
    <p:extLst>
      <p:ext uri="{BB962C8B-B14F-4D97-AF65-F5344CB8AC3E}">
        <p14:creationId xmlns:p14="http://schemas.microsoft.com/office/powerpoint/2010/main" val="41075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Question 1: </a:t>
            </a:r>
            <a:r>
              <a:rPr lang="en-US" dirty="0" smtClean="0"/>
              <a:t>What are the key benefits that could emerge from this outreach?</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Guiding question is how do we reach out institutionally to the Alumni/expert community (breeders).</a:t>
            </a:r>
          </a:p>
          <a:p>
            <a:pPr marL="457200" indent="-457200">
              <a:buFont typeface="+mj-lt"/>
              <a:buAutoNum type="arabicPeriod"/>
            </a:pPr>
            <a:r>
              <a:rPr lang="en-US" dirty="0" smtClean="0"/>
              <a:t>Develop or design outreach program  focusing on “champion trainers” that combines array of expertise/skills – modelling, Data, statistics among others.</a:t>
            </a:r>
          </a:p>
          <a:p>
            <a:pPr marL="457200" indent="-457200">
              <a:buFont typeface="+mj-lt"/>
              <a:buAutoNum type="arabicPeriod"/>
            </a:pPr>
            <a:r>
              <a:rPr lang="en-US" i="1" dirty="0" smtClean="0"/>
              <a:t>BUT: what would benefit people to join these network? </a:t>
            </a:r>
            <a:r>
              <a:rPr lang="en-US" dirty="0" smtClean="0"/>
              <a:t> We can think about them having a “stake” in the process – as part of the network they can share information, </a:t>
            </a:r>
            <a:r>
              <a:rPr lang="en-US" dirty="0" err="1" smtClean="0"/>
              <a:t>germplasm</a:t>
            </a:r>
            <a:r>
              <a:rPr lang="en-US" dirty="0" smtClean="0"/>
              <a:t> – hence encourage them to interact with larger community </a:t>
            </a:r>
          </a:p>
          <a:p>
            <a:pPr marL="457200" indent="-457200">
              <a:buFont typeface="+mj-lt"/>
              <a:buAutoNum type="arabicPeriod"/>
            </a:pPr>
            <a:r>
              <a:rPr lang="en-US" dirty="0" smtClean="0"/>
              <a:t>A buy-in from Institutional heads is strategy that can work effectively. BUT, how do we implement this? </a:t>
            </a:r>
            <a:r>
              <a:rPr lang="en-US" dirty="0" smtClean="0">
                <a:solidFill>
                  <a:srgbClr val="FF0000"/>
                </a:solidFill>
              </a:rPr>
              <a:t>Remember institutional heads focus on advancing institutional agenda which might be broader than the mandate of this network. </a:t>
            </a:r>
          </a:p>
          <a:p>
            <a:pPr marL="457200" indent="-457200">
              <a:buFont typeface="+mj-lt"/>
              <a:buAutoNum type="arabicPeriod"/>
            </a:pPr>
            <a:r>
              <a:rPr lang="en-US" dirty="0" smtClean="0">
                <a:solidFill>
                  <a:schemeClr val="tx1"/>
                </a:solidFill>
              </a:rPr>
              <a:t>Developed market demand information – will provide incentives to companies/market players</a:t>
            </a:r>
            <a:endParaRPr lang="en-US" dirty="0">
              <a:solidFill>
                <a:schemeClr val="tx1"/>
              </a:solidFill>
            </a:endParaRPr>
          </a:p>
        </p:txBody>
      </p:sp>
    </p:spTree>
    <p:extLst>
      <p:ext uri="{BB962C8B-B14F-4D97-AF65-F5344CB8AC3E}">
        <p14:creationId xmlns:p14="http://schemas.microsoft.com/office/powerpoint/2010/main" val="242084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632" y="923991"/>
            <a:ext cx="1954131" cy="369332"/>
          </a:xfrm>
          <a:prstGeom prst="rect">
            <a:avLst/>
          </a:prstGeom>
        </p:spPr>
        <p:txBody>
          <a:bodyPr wrap="square">
            <a:spAutoFit/>
          </a:bodyPr>
          <a:lstStyle/>
          <a:p>
            <a:r>
              <a:rPr lang="en-US" b="1" dirty="0" smtClean="0"/>
              <a:t>Champion 3</a:t>
            </a:r>
            <a:endParaRPr lang="en-US" dirty="0"/>
          </a:p>
        </p:txBody>
      </p:sp>
      <p:sp>
        <p:nvSpPr>
          <p:cNvPr id="5" name="Rectangle 4"/>
          <p:cNvSpPr/>
          <p:nvPr/>
        </p:nvSpPr>
        <p:spPr>
          <a:xfrm>
            <a:off x="3260501" y="923991"/>
            <a:ext cx="1954131" cy="369332"/>
          </a:xfrm>
          <a:prstGeom prst="rect">
            <a:avLst/>
          </a:prstGeom>
        </p:spPr>
        <p:txBody>
          <a:bodyPr wrap="square">
            <a:spAutoFit/>
          </a:bodyPr>
          <a:lstStyle/>
          <a:p>
            <a:r>
              <a:rPr lang="en-US" b="1" dirty="0" smtClean="0"/>
              <a:t>Champion 2</a:t>
            </a:r>
            <a:endParaRPr lang="en-US" dirty="0"/>
          </a:p>
        </p:txBody>
      </p:sp>
      <p:sp>
        <p:nvSpPr>
          <p:cNvPr id="6" name="Rectangle 5"/>
          <p:cNvSpPr/>
          <p:nvPr/>
        </p:nvSpPr>
        <p:spPr>
          <a:xfrm>
            <a:off x="1611170" y="923991"/>
            <a:ext cx="1954131" cy="369332"/>
          </a:xfrm>
          <a:prstGeom prst="rect">
            <a:avLst/>
          </a:prstGeom>
        </p:spPr>
        <p:txBody>
          <a:bodyPr wrap="square">
            <a:spAutoFit/>
          </a:bodyPr>
          <a:lstStyle/>
          <a:p>
            <a:r>
              <a:rPr lang="en-US" b="1" dirty="0" smtClean="0"/>
              <a:t>Champion 1</a:t>
            </a:r>
            <a:endParaRPr lang="en-US" dirty="0"/>
          </a:p>
        </p:txBody>
      </p:sp>
      <p:sp>
        <p:nvSpPr>
          <p:cNvPr id="7" name="Rectangle 6"/>
          <p:cNvSpPr/>
          <p:nvPr/>
        </p:nvSpPr>
        <p:spPr>
          <a:xfrm>
            <a:off x="7235303" y="923991"/>
            <a:ext cx="1954131" cy="369332"/>
          </a:xfrm>
          <a:prstGeom prst="rect">
            <a:avLst/>
          </a:prstGeom>
        </p:spPr>
        <p:txBody>
          <a:bodyPr wrap="square">
            <a:spAutoFit/>
          </a:bodyPr>
          <a:lstStyle/>
          <a:p>
            <a:r>
              <a:rPr lang="en-US" b="1" dirty="0" smtClean="0"/>
              <a:t>Champion 4</a:t>
            </a:r>
            <a:endParaRPr lang="en-US" dirty="0"/>
          </a:p>
        </p:txBody>
      </p:sp>
      <p:sp>
        <p:nvSpPr>
          <p:cNvPr id="8" name="Rectangle 7"/>
          <p:cNvSpPr/>
          <p:nvPr/>
        </p:nvSpPr>
        <p:spPr>
          <a:xfrm>
            <a:off x="1420134" y="2342814"/>
            <a:ext cx="1954131" cy="369332"/>
          </a:xfrm>
          <a:prstGeom prst="rect">
            <a:avLst/>
          </a:prstGeom>
          <a:solidFill>
            <a:srgbClr val="FFFF00"/>
          </a:solidFill>
        </p:spPr>
        <p:txBody>
          <a:bodyPr wrap="square">
            <a:spAutoFit/>
          </a:bodyPr>
          <a:lstStyle/>
          <a:p>
            <a:r>
              <a:rPr lang="en-US" b="1" dirty="0" smtClean="0"/>
              <a:t>Mentoring 15</a:t>
            </a:r>
            <a:endParaRPr lang="en-US" dirty="0"/>
          </a:p>
        </p:txBody>
      </p:sp>
      <p:sp>
        <p:nvSpPr>
          <p:cNvPr id="9" name="Rectangle 8"/>
          <p:cNvSpPr/>
          <p:nvPr/>
        </p:nvSpPr>
        <p:spPr>
          <a:xfrm>
            <a:off x="3092241" y="2342814"/>
            <a:ext cx="1954131" cy="369332"/>
          </a:xfrm>
          <a:prstGeom prst="rect">
            <a:avLst/>
          </a:prstGeom>
          <a:solidFill>
            <a:srgbClr val="92D050"/>
          </a:solidFill>
        </p:spPr>
        <p:txBody>
          <a:bodyPr wrap="square">
            <a:spAutoFit/>
          </a:bodyPr>
          <a:lstStyle/>
          <a:p>
            <a:r>
              <a:rPr lang="en-US" b="1" dirty="0" smtClean="0"/>
              <a:t>Mentoring 25</a:t>
            </a:r>
            <a:endParaRPr lang="en-US" dirty="0"/>
          </a:p>
        </p:txBody>
      </p:sp>
      <p:sp>
        <p:nvSpPr>
          <p:cNvPr id="10" name="Rectangle 9"/>
          <p:cNvSpPr/>
          <p:nvPr/>
        </p:nvSpPr>
        <p:spPr>
          <a:xfrm>
            <a:off x="4764348" y="2342814"/>
            <a:ext cx="1954131" cy="369332"/>
          </a:xfrm>
          <a:prstGeom prst="rect">
            <a:avLst/>
          </a:prstGeom>
          <a:solidFill>
            <a:srgbClr val="00B0F0"/>
          </a:solidFill>
        </p:spPr>
        <p:txBody>
          <a:bodyPr wrap="square">
            <a:spAutoFit/>
          </a:bodyPr>
          <a:lstStyle/>
          <a:p>
            <a:r>
              <a:rPr lang="en-US" b="1" dirty="0" smtClean="0"/>
              <a:t>Mentoring 10</a:t>
            </a:r>
            <a:endParaRPr lang="en-US" dirty="0"/>
          </a:p>
        </p:txBody>
      </p:sp>
      <p:sp>
        <p:nvSpPr>
          <p:cNvPr id="11" name="Rectangle 10"/>
          <p:cNvSpPr/>
          <p:nvPr/>
        </p:nvSpPr>
        <p:spPr>
          <a:xfrm>
            <a:off x="6718479" y="2342814"/>
            <a:ext cx="1954131" cy="369332"/>
          </a:xfrm>
          <a:prstGeom prst="rect">
            <a:avLst/>
          </a:prstGeom>
          <a:solidFill>
            <a:srgbClr val="FFC000"/>
          </a:solidFill>
        </p:spPr>
        <p:txBody>
          <a:bodyPr wrap="square">
            <a:spAutoFit/>
          </a:bodyPr>
          <a:lstStyle/>
          <a:p>
            <a:r>
              <a:rPr lang="en-US" b="1" dirty="0" smtClean="0"/>
              <a:t>Mentoring 30</a:t>
            </a:r>
            <a:endParaRPr lang="en-US" dirty="0"/>
          </a:p>
        </p:txBody>
      </p:sp>
      <p:cxnSp>
        <p:nvCxnSpPr>
          <p:cNvPr id="13" name="Straight Arrow Connector 12"/>
          <p:cNvCxnSpPr/>
          <p:nvPr/>
        </p:nvCxnSpPr>
        <p:spPr>
          <a:xfrm>
            <a:off x="2250166" y="1293323"/>
            <a:ext cx="0" cy="104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40935" y="1293323"/>
            <a:ext cx="25758" cy="104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53954" y="1293323"/>
            <a:ext cx="34492" cy="104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966418" y="1293323"/>
            <a:ext cx="0" cy="104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53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Question </a:t>
            </a:r>
            <a:r>
              <a:rPr lang="en-US" b="1" dirty="0" smtClean="0"/>
              <a:t>2: </a:t>
            </a:r>
            <a:r>
              <a:rPr lang="en-US" dirty="0" smtClean="0"/>
              <a:t>Do you think there are sensitivity 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Cost related to effort and time devoted to the program/alumni network – and even companies looking at the marketing costs, licensing. </a:t>
            </a:r>
          </a:p>
          <a:p>
            <a:r>
              <a:rPr lang="en-US" dirty="0" smtClean="0"/>
              <a:t>Failure of seed companies to see the value of breeding program – on different varieties. </a:t>
            </a:r>
            <a:r>
              <a:rPr lang="en-US" i="1" dirty="0" smtClean="0"/>
              <a:t>The whole process of commercialization need to be clearly articulated so that there is a symbiotic relations – to drive away the mistrust among key players. Private companies focus on immediate returns  - market prospective.</a:t>
            </a:r>
          </a:p>
          <a:p>
            <a:r>
              <a:rPr lang="en-US" dirty="0" smtClean="0"/>
              <a:t>Buy-in from institutional heads – </a:t>
            </a:r>
            <a:r>
              <a:rPr lang="en-US" i="1" dirty="0" smtClean="0"/>
              <a:t>as a breeder/expert, do you participate in your individual capacity or as an institution? </a:t>
            </a:r>
          </a:p>
          <a:p>
            <a:r>
              <a:rPr lang="en-US" dirty="0" smtClean="0"/>
              <a:t>Conflict of interest – between breeders/Institutions: Companies want exclusive rights while public NARS regard priority crop varieties as “public good” </a:t>
            </a:r>
            <a:r>
              <a:rPr lang="en-US" i="1" dirty="0" smtClean="0"/>
              <a:t>This has necessitated non-disclosure of information/less interaction between companies and public breeders. </a:t>
            </a:r>
            <a:endParaRPr lang="en-US" dirty="0"/>
          </a:p>
        </p:txBody>
      </p:sp>
    </p:spTree>
    <p:extLst>
      <p:ext uri="{BB962C8B-B14F-4D97-AF65-F5344CB8AC3E}">
        <p14:creationId xmlns:p14="http://schemas.microsoft.com/office/powerpoint/2010/main" val="723976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400</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Garamond</vt:lpstr>
      <vt:lpstr>Organic</vt:lpstr>
      <vt:lpstr>Office Theme</vt:lpstr>
      <vt:lpstr>DLB Phase 2 Planning </vt:lpstr>
      <vt:lpstr>Discussion </vt:lpstr>
      <vt:lpstr>Question 1: What are the key benefits that could emerge from this outreach?</vt:lpstr>
      <vt:lpstr>PowerPoint Presentation</vt:lpstr>
      <vt:lpstr>Question 2: Do you think there are sensitivity issues?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Onyango, Charles Ooko</dc:creator>
  <cp:lastModifiedBy>Onyango, Charles Ooko</cp:lastModifiedBy>
  <cp:revision>12</cp:revision>
  <dcterms:created xsi:type="dcterms:W3CDTF">2018-10-26T08:48:31Z</dcterms:created>
  <dcterms:modified xsi:type="dcterms:W3CDTF">2018-10-26T10:45:40Z</dcterms:modified>
</cp:coreProperties>
</file>