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</p:sldMasterIdLst>
  <p:notesMasterIdLst>
    <p:notesMasterId r:id="rId23"/>
  </p:notesMasterIdLst>
  <p:sldIdLst>
    <p:sldId id="264" r:id="rId4"/>
    <p:sldId id="460" r:id="rId5"/>
    <p:sldId id="461" r:id="rId6"/>
    <p:sldId id="263" r:id="rId7"/>
    <p:sldId id="266" r:id="rId8"/>
    <p:sldId id="262" r:id="rId9"/>
    <p:sldId id="471" r:id="rId10"/>
    <p:sldId id="470" r:id="rId11"/>
    <p:sldId id="481" r:id="rId12"/>
    <p:sldId id="477" r:id="rId13"/>
    <p:sldId id="479" r:id="rId14"/>
    <p:sldId id="467" r:id="rId15"/>
    <p:sldId id="468" r:id="rId16"/>
    <p:sldId id="480" r:id="rId17"/>
    <p:sldId id="278" r:id="rId18"/>
    <p:sldId id="279" r:id="rId19"/>
    <p:sldId id="402" r:id="rId20"/>
    <p:sldId id="288" r:id="rId21"/>
    <p:sldId id="281" r:id="rId22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35F"/>
    <a:srgbClr val="5FCF67"/>
    <a:srgbClr val="FF5050"/>
    <a:srgbClr val="4E8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8BB00-319A-49EE-B172-CFE8A46278A7}" type="doc">
      <dgm:prSet loTypeId="urn:microsoft.com/office/officeart/2005/8/layout/h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7C08B87-A79C-4EE3-8323-39DA4A9D7678}">
      <dgm:prSet phldrT="[Text]" custT="1"/>
      <dgm:spPr/>
      <dgm:t>
        <a:bodyPr/>
        <a:lstStyle/>
        <a:p>
          <a:r>
            <a:rPr lang="en-US" sz="1800" b="1" u="none" dirty="0">
              <a:solidFill>
                <a:schemeClr val="tx1"/>
              </a:solidFill>
            </a:rPr>
            <a:t>Germplasm</a:t>
          </a:r>
          <a:r>
            <a:rPr lang="en-US" sz="2100" b="1" dirty="0"/>
            <a:t> </a:t>
          </a:r>
        </a:p>
      </dgm:t>
    </dgm:pt>
    <dgm:pt modelId="{0E890083-905E-4009-8723-3DB5E72B5A58}" type="parTrans" cxnId="{B4899B96-7C4D-4DAD-A459-0422CA6A9514}">
      <dgm:prSet/>
      <dgm:spPr/>
      <dgm:t>
        <a:bodyPr/>
        <a:lstStyle/>
        <a:p>
          <a:endParaRPr lang="en-US"/>
        </a:p>
      </dgm:t>
    </dgm:pt>
    <dgm:pt modelId="{3D459226-2143-44C3-A626-72F87EBF97BD}" type="sibTrans" cxnId="{B4899B96-7C4D-4DAD-A459-0422CA6A9514}">
      <dgm:prSet/>
      <dgm:spPr/>
      <dgm:t>
        <a:bodyPr/>
        <a:lstStyle/>
        <a:p>
          <a:endParaRPr lang="en-US"/>
        </a:p>
      </dgm:t>
    </dgm:pt>
    <dgm:pt modelId="{7DC17063-F646-47F6-9CE5-E4B32D4E6A6A}">
      <dgm:prSet phldrT="[Text]"/>
      <dgm:spPr/>
      <dgm:t>
        <a:bodyPr/>
        <a:lstStyle/>
        <a:p>
          <a:r>
            <a:rPr lang="en-US" sz="1600" b="1" dirty="0"/>
            <a:t>Collection</a:t>
          </a:r>
        </a:p>
      </dgm:t>
    </dgm:pt>
    <dgm:pt modelId="{600B644E-2AFD-4CB3-8846-3B66E4183328}" type="parTrans" cxnId="{F7D1CB52-1B92-48DC-80C2-4882284A677B}">
      <dgm:prSet/>
      <dgm:spPr/>
      <dgm:t>
        <a:bodyPr/>
        <a:lstStyle/>
        <a:p>
          <a:endParaRPr lang="en-US"/>
        </a:p>
      </dgm:t>
    </dgm:pt>
    <dgm:pt modelId="{4E8DF570-15C1-49F5-A5CB-1302A77EDDFE}" type="sibTrans" cxnId="{F7D1CB52-1B92-48DC-80C2-4882284A677B}">
      <dgm:prSet/>
      <dgm:spPr/>
      <dgm:t>
        <a:bodyPr/>
        <a:lstStyle/>
        <a:p>
          <a:endParaRPr lang="en-US"/>
        </a:p>
      </dgm:t>
    </dgm:pt>
    <dgm:pt modelId="{36FA2982-69BE-4A93-8617-BB9B96B68B52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chemeClr val="tx1"/>
              </a:solidFill>
            </a:rPr>
            <a:t>Develop breeding lines</a:t>
          </a:r>
        </a:p>
      </dgm:t>
    </dgm:pt>
    <dgm:pt modelId="{4604AC15-5A69-40E9-B71E-1CC538CEC7F5}" type="parTrans" cxnId="{89813925-05AE-487B-8AFE-8FBD73D547E8}">
      <dgm:prSet/>
      <dgm:spPr/>
      <dgm:t>
        <a:bodyPr/>
        <a:lstStyle/>
        <a:p>
          <a:endParaRPr lang="en-US"/>
        </a:p>
      </dgm:t>
    </dgm:pt>
    <dgm:pt modelId="{4D0B95FA-507F-47E7-882C-D384422C28BE}" type="sibTrans" cxnId="{89813925-05AE-487B-8AFE-8FBD73D547E8}">
      <dgm:prSet/>
      <dgm:spPr/>
      <dgm:t>
        <a:bodyPr/>
        <a:lstStyle/>
        <a:p>
          <a:endParaRPr lang="en-US"/>
        </a:p>
      </dgm:t>
    </dgm:pt>
    <dgm:pt modelId="{61C03309-311E-417F-BA40-493A6E43E078}">
      <dgm:prSet phldrT="[Text]" custT="1"/>
      <dgm:spPr/>
      <dgm:t>
        <a:bodyPr/>
        <a:lstStyle/>
        <a:p>
          <a:r>
            <a:rPr lang="en-US" sz="1800" b="1" u="none" dirty="0">
              <a:solidFill>
                <a:schemeClr val="tx1"/>
              </a:solidFill>
            </a:rPr>
            <a:t>Improved germplasm utilized by</a:t>
          </a:r>
        </a:p>
      </dgm:t>
    </dgm:pt>
    <dgm:pt modelId="{4E134A3B-AC5E-4FB5-94AA-7B8495D81937}" type="parTrans" cxnId="{2AD30338-5C25-4BB6-B1A4-303D0F0BD9DA}">
      <dgm:prSet/>
      <dgm:spPr/>
      <dgm:t>
        <a:bodyPr/>
        <a:lstStyle/>
        <a:p>
          <a:endParaRPr lang="en-US"/>
        </a:p>
      </dgm:t>
    </dgm:pt>
    <dgm:pt modelId="{9651C630-F3FF-45D8-BBC5-94774BFF0569}" type="sibTrans" cxnId="{2AD30338-5C25-4BB6-B1A4-303D0F0BD9DA}">
      <dgm:prSet/>
      <dgm:spPr/>
      <dgm:t>
        <a:bodyPr/>
        <a:lstStyle/>
        <a:p>
          <a:endParaRPr lang="en-US"/>
        </a:p>
      </dgm:t>
    </dgm:pt>
    <dgm:pt modelId="{D29943C9-E2F8-4A23-8CC1-690EFACF80C7}">
      <dgm:prSet phldrT="[Text]" custT="1"/>
      <dgm:spPr/>
      <dgm:t>
        <a:bodyPr/>
        <a:lstStyle/>
        <a:p>
          <a:pPr algn="l"/>
          <a:r>
            <a:rPr lang="en-US" sz="1800" b="1" u="none" dirty="0">
              <a:solidFill>
                <a:schemeClr val="tx1"/>
              </a:solidFill>
            </a:rPr>
            <a:t>Improved varieties released</a:t>
          </a:r>
        </a:p>
      </dgm:t>
    </dgm:pt>
    <dgm:pt modelId="{C06683A6-34DB-47A2-A3D8-2F5C06FF6CAC}" type="parTrans" cxnId="{F04FED48-AFD2-49F8-A13E-35A954467BBF}">
      <dgm:prSet/>
      <dgm:spPr/>
      <dgm:t>
        <a:bodyPr/>
        <a:lstStyle/>
        <a:p>
          <a:endParaRPr lang="en-US"/>
        </a:p>
      </dgm:t>
    </dgm:pt>
    <dgm:pt modelId="{529E5DE3-7430-4599-9606-35C82EFA9A16}" type="sibTrans" cxnId="{F04FED48-AFD2-49F8-A13E-35A954467BBF}">
      <dgm:prSet/>
      <dgm:spPr/>
      <dgm:t>
        <a:bodyPr/>
        <a:lstStyle/>
        <a:p>
          <a:endParaRPr lang="en-US"/>
        </a:p>
      </dgm:t>
    </dgm:pt>
    <dgm:pt modelId="{8423D146-3338-4BE9-A7C7-A515F7FCDD5C}">
      <dgm:prSet phldrT="[Text]" custT="1"/>
      <dgm:spPr/>
      <dgm:t>
        <a:bodyPr/>
        <a:lstStyle/>
        <a:p>
          <a:pPr algn="l"/>
          <a:r>
            <a:rPr lang="en-US" sz="1800" b="1" u="none" dirty="0">
              <a:solidFill>
                <a:schemeClr val="tx1"/>
              </a:solidFill>
            </a:rPr>
            <a:t>Improved varieties available to producers</a:t>
          </a:r>
        </a:p>
      </dgm:t>
    </dgm:pt>
    <dgm:pt modelId="{E0335907-E28F-454E-ADC7-D6B05FB06155}" type="parTrans" cxnId="{0B0BD981-F3A7-4068-BF4D-FACAE011C1F4}">
      <dgm:prSet/>
      <dgm:spPr/>
      <dgm:t>
        <a:bodyPr/>
        <a:lstStyle/>
        <a:p>
          <a:endParaRPr lang="en-US"/>
        </a:p>
      </dgm:t>
    </dgm:pt>
    <dgm:pt modelId="{49389E7C-38D2-405E-AE5F-210ED52748CD}" type="sibTrans" cxnId="{0B0BD981-F3A7-4068-BF4D-FACAE011C1F4}">
      <dgm:prSet/>
      <dgm:spPr/>
      <dgm:t>
        <a:bodyPr/>
        <a:lstStyle/>
        <a:p>
          <a:endParaRPr lang="en-US"/>
        </a:p>
      </dgm:t>
    </dgm:pt>
    <dgm:pt modelId="{28BE2AA9-8FB2-4B05-B738-825DE893E7E8}">
      <dgm:prSet phldrT="[Text]"/>
      <dgm:spPr/>
      <dgm:t>
        <a:bodyPr/>
        <a:lstStyle/>
        <a:p>
          <a:r>
            <a:rPr lang="en-US" sz="1600" b="1" dirty="0"/>
            <a:t>Conservation</a:t>
          </a:r>
        </a:p>
      </dgm:t>
    </dgm:pt>
    <dgm:pt modelId="{0EC9905C-1A0E-477F-9886-F74C7412368B}" type="parTrans" cxnId="{EFE04BD2-CF2A-4DE0-AC62-7F6857D93056}">
      <dgm:prSet/>
      <dgm:spPr/>
      <dgm:t>
        <a:bodyPr/>
        <a:lstStyle/>
        <a:p>
          <a:endParaRPr lang="en-US"/>
        </a:p>
      </dgm:t>
    </dgm:pt>
    <dgm:pt modelId="{A20A6AC9-32D8-42A7-9B29-F8C89E73BBE4}" type="sibTrans" cxnId="{EFE04BD2-CF2A-4DE0-AC62-7F6857D93056}">
      <dgm:prSet/>
      <dgm:spPr/>
      <dgm:t>
        <a:bodyPr/>
        <a:lstStyle/>
        <a:p>
          <a:endParaRPr lang="en-US"/>
        </a:p>
      </dgm:t>
    </dgm:pt>
    <dgm:pt modelId="{8E86ACBD-56B2-47A1-836C-7D5F1C83C40E}">
      <dgm:prSet phldrT="[Text]"/>
      <dgm:spPr/>
      <dgm:t>
        <a:bodyPr/>
        <a:lstStyle/>
        <a:p>
          <a:r>
            <a:rPr lang="en-US" sz="1400" b="1" dirty="0"/>
            <a:t>Public research institutions</a:t>
          </a:r>
        </a:p>
      </dgm:t>
    </dgm:pt>
    <dgm:pt modelId="{252771F0-7CD9-40BD-BC78-93B59BC58FA4}" type="sibTrans" cxnId="{D5174334-A268-44AD-8685-B275BCAD5659}">
      <dgm:prSet/>
      <dgm:spPr/>
      <dgm:t>
        <a:bodyPr/>
        <a:lstStyle/>
        <a:p>
          <a:endParaRPr lang="en-US"/>
        </a:p>
      </dgm:t>
    </dgm:pt>
    <dgm:pt modelId="{F72AC8C7-F06F-47C9-BD7D-15F10492F0B8}" type="parTrans" cxnId="{D5174334-A268-44AD-8685-B275BCAD5659}">
      <dgm:prSet/>
      <dgm:spPr/>
      <dgm:t>
        <a:bodyPr/>
        <a:lstStyle/>
        <a:p>
          <a:endParaRPr lang="en-US"/>
        </a:p>
      </dgm:t>
    </dgm:pt>
    <dgm:pt modelId="{0C69BA8B-0C10-46F4-8DE0-54C85D46A893}">
      <dgm:prSet phldrT="[Text]"/>
      <dgm:spPr/>
      <dgm:t>
        <a:bodyPr/>
        <a:lstStyle/>
        <a:p>
          <a:r>
            <a:rPr lang="en-US" sz="1400" b="1" dirty="0"/>
            <a:t>Academic institutions </a:t>
          </a:r>
        </a:p>
      </dgm:t>
    </dgm:pt>
    <dgm:pt modelId="{101A12BD-8133-4261-B4A9-981B999D07CF}" type="parTrans" cxnId="{FA5949CD-32D2-4E03-A7DA-9149F36903E9}">
      <dgm:prSet/>
      <dgm:spPr/>
      <dgm:t>
        <a:bodyPr/>
        <a:lstStyle/>
        <a:p>
          <a:endParaRPr lang="en-US"/>
        </a:p>
      </dgm:t>
    </dgm:pt>
    <dgm:pt modelId="{3669761A-F730-4075-9BC8-0AF90553DB3B}" type="sibTrans" cxnId="{FA5949CD-32D2-4E03-A7DA-9149F36903E9}">
      <dgm:prSet/>
      <dgm:spPr/>
      <dgm:t>
        <a:bodyPr/>
        <a:lstStyle/>
        <a:p>
          <a:endParaRPr lang="en-US"/>
        </a:p>
      </dgm:t>
    </dgm:pt>
    <dgm:pt modelId="{009A3E5C-013E-497A-B969-4A64D27CC183}">
      <dgm:prSet phldrT="[Text]"/>
      <dgm:spPr/>
      <dgm:t>
        <a:bodyPr/>
        <a:lstStyle/>
        <a:p>
          <a:r>
            <a:rPr lang="en-US" sz="1400" b="1" dirty="0"/>
            <a:t>Breeding/Seed companies</a:t>
          </a:r>
        </a:p>
      </dgm:t>
    </dgm:pt>
    <dgm:pt modelId="{D6D2A589-D4F1-4FC3-833F-B14A4D31FBF3}" type="sibTrans" cxnId="{8D3F8CC7-E51E-47B5-BB86-76742E6C973B}">
      <dgm:prSet/>
      <dgm:spPr/>
      <dgm:t>
        <a:bodyPr/>
        <a:lstStyle/>
        <a:p>
          <a:endParaRPr lang="en-US"/>
        </a:p>
      </dgm:t>
    </dgm:pt>
    <dgm:pt modelId="{87372604-EAA3-4D62-8C59-F4A5C30226B8}" type="parTrans" cxnId="{8D3F8CC7-E51E-47B5-BB86-76742E6C973B}">
      <dgm:prSet/>
      <dgm:spPr/>
      <dgm:t>
        <a:bodyPr/>
        <a:lstStyle/>
        <a:p>
          <a:endParaRPr lang="en-US"/>
        </a:p>
      </dgm:t>
    </dgm:pt>
    <dgm:pt modelId="{8CC3DCB2-8D33-4680-A064-4700440D1499}">
      <dgm:prSet phldrT="[Text]"/>
      <dgm:spPr/>
      <dgm:t>
        <a:bodyPr/>
        <a:lstStyle/>
        <a:p>
          <a:r>
            <a:rPr lang="en-US" sz="1400" b="1" dirty="0"/>
            <a:t>Advanced research institutions</a:t>
          </a:r>
        </a:p>
      </dgm:t>
    </dgm:pt>
    <dgm:pt modelId="{19EF2676-7768-4950-BBFD-DAF6792AF85E}" type="parTrans" cxnId="{E97D2B27-DCAA-4675-B3FA-974819BC906E}">
      <dgm:prSet/>
      <dgm:spPr/>
      <dgm:t>
        <a:bodyPr/>
        <a:lstStyle/>
        <a:p>
          <a:endParaRPr lang="en-US"/>
        </a:p>
      </dgm:t>
    </dgm:pt>
    <dgm:pt modelId="{793DE709-8729-4183-8602-7EE85E1C53D7}" type="sibTrans" cxnId="{E97D2B27-DCAA-4675-B3FA-974819BC906E}">
      <dgm:prSet/>
      <dgm:spPr/>
      <dgm:t>
        <a:bodyPr/>
        <a:lstStyle/>
        <a:p>
          <a:endParaRPr lang="en-US"/>
        </a:p>
      </dgm:t>
    </dgm:pt>
    <dgm:pt modelId="{54D5F559-CFFF-4C16-A481-53011D1FCAEF}" type="pres">
      <dgm:prSet presAssocID="{C2C8BB00-319A-49EE-B172-CFE8A46278A7}" presName="Name0" presStyleCnt="0">
        <dgm:presLayoutVars>
          <dgm:dir/>
          <dgm:resizeHandles val="exact"/>
        </dgm:presLayoutVars>
      </dgm:prSet>
      <dgm:spPr/>
    </dgm:pt>
    <dgm:pt modelId="{87EFB55F-E2A1-4DF4-87B9-0D3AD120F12B}" type="pres">
      <dgm:prSet presAssocID="{07C08B87-A79C-4EE3-8323-39DA4A9D7678}" presName="node" presStyleLbl="node1" presStyleIdx="0" presStyleCnt="5" custScaleX="80688" custLinFactX="5107" custLinFactNeighborX="100000" custLinFactNeighborY="-118">
        <dgm:presLayoutVars>
          <dgm:bulletEnabled val="1"/>
        </dgm:presLayoutVars>
      </dgm:prSet>
      <dgm:spPr/>
    </dgm:pt>
    <dgm:pt modelId="{A430B8FC-AE5E-4F4F-ACBB-A312A91EA52A}" type="pres">
      <dgm:prSet presAssocID="{3D459226-2143-44C3-A626-72F87EBF97BD}" presName="sibTrans" presStyleCnt="0"/>
      <dgm:spPr/>
    </dgm:pt>
    <dgm:pt modelId="{E67204AD-21D8-44ED-8D33-EB92CD2A7222}" type="pres">
      <dgm:prSet presAssocID="{36FA2982-69BE-4A93-8617-BB9B96B68B52}" presName="node" presStyleLbl="node1" presStyleIdx="1" presStyleCnt="5" custLinFactNeighborX="51144" custLinFactNeighborY="-118">
        <dgm:presLayoutVars>
          <dgm:bulletEnabled val="1"/>
        </dgm:presLayoutVars>
      </dgm:prSet>
      <dgm:spPr/>
    </dgm:pt>
    <dgm:pt modelId="{882C1706-6C9E-4315-AFB2-F8A7731C9E8A}" type="pres">
      <dgm:prSet presAssocID="{4D0B95FA-507F-47E7-882C-D384422C28BE}" presName="sibTrans" presStyleCnt="0"/>
      <dgm:spPr/>
    </dgm:pt>
    <dgm:pt modelId="{A397E402-A341-4826-930A-7DE88860E71E}" type="pres">
      <dgm:prSet presAssocID="{61C03309-311E-417F-BA40-493A6E43E078}" presName="node" presStyleLbl="node1" presStyleIdx="2" presStyleCnt="5" custScaleX="123288" custLinFactNeighborX="69195" custLinFactNeighborY="71">
        <dgm:presLayoutVars>
          <dgm:bulletEnabled val="1"/>
        </dgm:presLayoutVars>
      </dgm:prSet>
      <dgm:spPr/>
    </dgm:pt>
    <dgm:pt modelId="{235615DE-F664-47F2-B673-35E061E93564}" type="pres">
      <dgm:prSet presAssocID="{9651C630-F3FF-45D8-BBC5-94774BFF0569}" presName="sibTrans" presStyleCnt="0"/>
      <dgm:spPr/>
    </dgm:pt>
    <dgm:pt modelId="{28A0E2DF-167F-4443-9B48-B2E26CF2D71C}" type="pres">
      <dgm:prSet presAssocID="{D29943C9-E2F8-4A23-8CC1-690EFACF80C7}" presName="node" presStyleLbl="node1" presStyleIdx="3" presStyleCnt="5" custScaleX="91314" custLinFactNeighborX="-45797" custLinFactNeighborY="911">
        <dgm:presLayoutVars>
          <dgm:bulletEnabled val="1"/>
        </dgm:presLayoutVars>
      </dgm:prSet>
      <dgm:spPr/>
    </dgm:pt>
    <dgm:pt modelId="{FA19A8DA-9344-4494-B2EF-E28118B34C6E}" type="pres">
      <dgm:prSet presAssocID="{529E5DE3-7430-4599-9606-35C82EFA9A16}" presName="sibTrans" presStyleCnt="0"/>
      <dgm:spPr/>
    </dgm:pt>
    <dgm:pt modelId="{08EB9D09-005E-40A4-B5E1-BC90F50844FC}" type="pres">
      <dgm:prSet presAssocID="{8423D146-3338-4BE9-A7C7-A515F7FCDD5C}" presName="node" presStyleLbl="node1" presStyleIdx="4" presStyleCnt="5" custLinFactNeighborX="-31838" custLinFactNeighborY="454">
        <dgm:presLayoutVars>
          <dgm:bulletEnabled val="1"/>
        </dgm:presLayoutVars>
      </dgm:prSet>
      <dgm:spPr/>
    </dgm:pt>
  </dgm:ptLst>
  <dgm:cxnLst>
    <dgm:cxn modelId="{46568E10-3E25-4E33-8077-261686B11288}" type="presOf" srcId="{7DC17063-F646-47F6-9CE5-E4B32D4E6A6A}" destId="{87EFB55F-E2A1-4DF4-87B9-0D3AD120F12B}" srcOrd="0" destOrd="1" presId="urn:microsoft.com/office/officeart/2005/8/layout/hList6"/>
    <dgm:cxn modelId="{62C01E14-04F4-402C-9396-9F60248DA379}" type="presOf" srcId="{8423D146-3338-4BE9-A7C7-A515F7FCDD5C}" destId="{08EB9D09-005E-40A4-B5E1-BC90F50844FC}" srcOrd="0" destOrd="0" presId="urn:microsoft.com/office/officeart/2005/8/layout/hList6"/>
    <dgm:cxn modelId="{9FE6DE1C-552E-4AC5-AEDF-BF4CD60785E8}" type="presOf" srcId="{8E86ACBD-56B2-47A1-836C-7D5F1C83C40E}" destId="{A397E402-A341-4826-930A-7DE88860E71E}" srcOrd="0" destOrd="1" presId="urn:microsoft.com/office/officeart/2005/8/layout/hList6"/>
    <dgm:cxn modelId="{091BC81D-6A44-43F5-BBA7-62B57F285C0C}" type="presOf" srcId="{61C03309-311E-417F-BA40-493A6E43E078}" destId="{A397E402-A341-4826-930A-7DE88860E71E}" srcOrd="0" destOrd="0" presId="urn:microsoft.com/office/officeart/2005/8/layout/hList6"/>
    <dgm:cxn modelId="{FBA4B323-BC89-40C8-8AEE-EC5B981D9B92}" type="presOf" srcId="{07C08B87-A79C-4EE3-8323-39DA4A9D7678}" destId="{87EFB55F-E2A1-4DF4-87B9-0D3AD120F12B}" srcOrd="0" destOrd="0" presId="urn:microsoft.com/office/officeart/2005/8/layout/hList6"/>
    <dgm:cxn modelId="{4045C223-9D35-45C4-AA5C-0B83F4F6FD06}" type="presOf" srcId="{0C69BA8B-0C10-46F4-8DE0-54C85D46A893}" destId="{A397E402-A341-4826-930A-7DE88860E71E}" srcOrd="0" destOrd="3" presId="urn:microsoft.com/office/officeart/2005/8/layout/hList6"/>
    <dgm:cxn modelId="{89813925-05AE-487B-8AFE-8FBD73D547E8}" srcId="{C2C8BB00-319A-49EE-B172-CFE8A46278A7}" destId="{36FA2982-69BE-4A93-8617-BB9B96B68B52}" srcOrd="1" destOrd="0" parTransId="{4604AC15-5A69-40E9-B71E-1CC538CEC7F5}" sibTransId="{4D0B95FA-507F-47E7-882C-D384422C28BE}"/>
    <dgm:cxn modelId="{E97D2B27-DCAA-4675-B3FA-974819BC906E}" srcId="{61C03309-311E-417F-BA40-493A6E43E078}" destId="{8CC3DCB2-8D33-4680-A064-4700440D1499}" srcOrd="3" destOrd="0" parTransId="{19EF2676-7768-4950-BBFD-DAF6792AF85E}" sibTransId="{793DE709-8729-4183-8602-7EE85E1C53D7}"/>
    <dgm:cxn modelId="{DC947A32-CA2C-4864-AB46-5D4B62552FC7}" type="presOf" srcId="{D29943C9-E2F8-4A23-8CC1-690EFACF80C7}" destId="{28A0E2DF-167F-4443-9B48-B2E26CF2D71C}" srcOrd="0" destOrd="0" presId="urn:microsoft.com/office/officeart/2005/8/layout/hList6"/>
    <dgm:cxn modelId="{D5174334-A268-44AD-8685-B275BCAD5659}" srcId="{61C03309-311E-417F-BA40-493A6E43E078}" destId="{8E86ACBD-56B2-47A1-836C-7D5F1C83C40E}" srcOrd="0" destOrd="0" parTransId="{F72AC8C7-F06F-47C9-BD7D-15F10492F0B8}" sibTransId="{252771F0-7CD9-40BD-BC78-93B59BC58FA4}"/>
    <dgm:cxn modelId="{2AD30338-5C25-4BB6-B1A4-303D0F0BD9DA}" srcId="{C2C8BB00-319A-49EE-B172-CFE8A46278A7}" destId="{61C03309-311E-417F-BA40-493A6E43E078}" srcOrd="2" destOrd="0" parTransId="{4E134A3B-AC5E-4FB5-94AA-7B8495D81937}" sibTransId="{9651C630-F3FF-45D8-BBC5-94774BFF0569}"/>
    <dgm:cxn modelId="{F04FED48-AFD2-49F8-A13E-35A954467BBF}" srcId="{C2C8BB00-319A-49EE-B172-CFE8A46278A7}" destId="{D29943C9-E2F8-4A23-8CC1-690EFACF80C7}" srcOrd="3" destOrd="0" parTransId="{C06683A6-34DB-47A2-A3D8-2F5C06FF6CAC}" sibTransId="{529E5DE3-7430-4599-9606-35C82EFA9A16}"/>
    <dgm:cxn modelId="{F7D1CB52-1B92-48DC-80C2-4882284A677B}" srcId="{07C08B87-A79C-4EE3-8323-39DA4A9D7678}" destId="{7DC17063-F646-47F6-9CE5-E4B32D4E6A6A}" srcOrd="0" destOrd="0" parTransId="{600B644E-2AFD-4CB3-8846-3B66E4183328}" sibTransId="{4E8DF570-15C1-49F5-A5CB-1302A77EDDFE}"/>
    <dgm:cxn modelId="{0B0BD981-F3A7-4068-BF4D-FACAE011C1F4}" srcId="{C2C8BB00-319A-49EE-B172-CFE8A46278A7}" destId="{8423D146-3338-4BE9-A7C7-A515F7FCDD5C}" srcOrd="4" destOrd="0" parTransId="{E0335907-E28F-454E-ADC7-D6B05FB06155}" sibTransId="{49389E7C-38D2-405E-AE5F-210ED52748CD}"/>
    <dgm:cxn modelId="{7F2E9886-2432-4CFF-8DAB-A01E2C70F266}" type="presOf" srcId="{28BE2AA9-8FB2-4B05-B738-825DE893E7E8}" destId="{87EFB55F-E2A1-4DF4-87B9-0D3AD120F12B}" srcOrd="0" destOrd="2" presId="urn:microsoft.com/office/officeart/2005/8/layout/hList6"/>
    <dgm:cxn modelId="{B4899B96-7C4D-4DAD-A459-0422CA6A9514}" srcId="{C2C8BB00-319A-49EE-B172-CFE8A46278A7}" destId="{07C08B87-A79C-4EE3-8323-39DA4A9D7678}" srcOrd="0" destOrd="0" parTransId="{0E890083-905E-4009-8723-3DB5E72B5A58}" sibTransId="{3D459226-2143-44C3-A626-72F87EBF97BD}"/>
    <dgm:cxn modelId="{49182099-B7B0-4312-8416-ED6D2B6EF335}" type="presOf" srcId="{009A3E5C-013E-497A-B969-4A64D27CC183}" destId="{A397E402-A341-4826-930A-7DE88860E71E}" srcOrd="0" destOrd="2" presId="urn:microsoft.com/office/officeart/2005/8/layout/hList6"/>
    <dgm:cxn modelId="{CB83FDC0-F5B3-4E41-B757-3967F5D42D3D}" type="presOf" srcId="{C2C8BB00-319A-49EE-B172-CFE8A46278A7}" destId="{54D5F559-CFFF-4C16-A481-53011D1FCAEF}" srcOrd="0" destOrd="0" presId="urn:microsoft.com/office/officeart/2005/8/layout/hList6"/>
    <dgm:cxn modelId="{8D3F8CC7-E51E-47B5-BB86-76742E6C973B}" srcId="{61C03309-311E-417F-BA40-493A6E43E078}" destId="{009A3E5C-013E-497A-B969-4A64D27CC183}" srcOrd="1" destOrd="0" parTransId="{87372604-EAA3-4D62-8C59-F4A5C30226B8}" sibTransId="{D6D2A589-D4F1-4FC3-833F-B14A4D31FBF3}"/>
    <dgm:cxn modelId="{FA5949CD-32D2-4E03-A7DA-9149F36903E9}" srcId="{61C03309-311E-417F-BA40-493A6E43E078}" destId="{0C69BA8B-0C10-46F4-8DE0-54C85D46A893}" srcOrd="2" destOrd="0" parTransId="{101A12BD-8133-4261-B4A9-981B999D07CF}" sibTransId="{3669761A-F730-4075-9BC8-0AF90553DB3B}"/>
    <dgm:cxn modelId="{EFE04BD2-CF2A-4DE0-AC62-7F6857D93056}" srcId="{07C08B87-A79C-4EE3-8323-39DA4A9D7678}" destId="{28BE2AA9-8FB2-4B05-B738-825DE893E7E8}" srcOrd="1" destOrd="0" parTransId="{0EC9905C-1A0E-477F-9886-F74C7412368B}" sibTransId="{A20A6AC9-32D8-42A7-9B29-F8C89E73BBE4}"/>
    <dgm:cxn modelId="{8688A7F1-0062-4542-9689-DB74FA221CBD}" type="presOf" srcId="{8CC3DCB2-8D33-4680-A064-4700440D1499}" destId="{A397E402-A341-4826-930A-7DE88860E71E}" srcOrd="0" destOrd="4" presId="urn:microsoft.com/office/officeart/2005/8/layout/hList6"/>
    <dgm:cxn modelId="{988298F9-2179-4A29-BB36-4DA2CBF872C3}" type="presOf" srcId="{36FA2982-69BE-4A93-8617-BB9B96B68B52}" destId="{E67204AD-21D8-44ED-8D33-EB92CD2A7222}" srcOrd="0" destOrd="0" presId="urn:microsoft.com/office/officeart/2005/8/layout/hList6"/>
    <dgm:cxn modelId="{74517368-7E44-4127-BFAD-A6AAC40A8BFE}" type="presParOf" srcId="{54D5F559-CFFF-4C16-A481-53011D1FCAEF}" destId="{87EFB55F-E2A1-4DF4-87B9-0D3AD120F12B}" srcOrd="0" destOrd="0" presId="urn:microsoft.com/office/officeart/2005/8/layout/hList6"/>
    <dgm:cxn modelId="{AF0DAD02-13A7-45A9-A99C-166E66BC7029}" type="presParOf" srcId="{54D5F559-CFFF-4C16-A481-53011D1FCAEF}" destId="{A430B8FC-AE5E-4F4F-ACBB-A312A91EA52A}" srcOrd="1" destOrd="0" presId="urn:microsoft.com/office/officeart/2005/8/layout/hList6"/>
    <dgm:cxn modelId="{59B6CE3E-8BB9-424A-9E08-814E273DFB2F}" type="presParOf" srcId="{54D5F559-CFFF-4C16-A481-53011D1FCAEF}" destId="{E67204AD-21D8-44ED-8D33-EB92CD2A7222}" srcOrd="2" destOrd="0" presId="urn:microsoft.com/office/officeart/2005/8/layout/hList6"/>
    <dgm:cxn modelId="{C64CC45D-DF17-4B13-991B-AE2CDC9E9FC9}" type="presParOf" srcId="{54D5F559-CFFF-4C16-A481-53011D1FCAEF}" destId="{882C1706-6C9E-4315-AFB2-F8A7731C9E8A}" srcOrd="3" destOrd="0" presId="urn:microsoft.com/office/officeart/2005/8/layout/hList6"/>
    <dgm:cxn modelId="{1AE1E0C1-7C1B-4E17-BC66-40021D252CF8}" type="presParOf" srcId="{54D5F559-CFFF-4C16-A481-53011D1FCAEF}" destId="{A397E402-A341-4826-930A-7DE88860E71E}" srcOrd="4" destOrd="0" presId="urn:microsoft.com/office/officeart/2005/8/layout/hList6"/>
    <dgm:cxn modelId="{22FBD71F-FD71-4CFB-9206-C56AC1E5436C}" type="presParOf" srcId="{54D5F559-CFFF-4C16-A481-53011D1FCAEF}" destId="{235615DE-F664-47F2-B673-35E061E93564}" srcOrd="5" destOrd="0" presId="urn:microsoft.com/office/officeart/2005/8/layout/hList6"/>
    <dgm:cxn modelId="{A1ECA435-DBC0-4F92-A26F-EF284844051A}" type="presParOf" srcId="{54D5F559-CFFF-4C16-A481-53011D1FCAEF}" destId="{28A0E2DF-167F-4443-9B48-B2E26CF2D71C}" srcOrd="6" destOrd="0" presId="urn:microsoft.com/office/officeart/2005/8/layout/hList6"/>
    <dgm:cxn modelId="{EB6BDB61-087B-4170-B323-3616B3419E43}" type="presParOf" srcId="{54D5F559-CFFF-4C16-A481-53011D1FCAEF}" destId="{FA19A8DA-9344-4494-B2EF-E28118B34C6E}" srcOrd="7" destOrd="0" presId="urn:microsoft.com/office/officeart/2005/8/layout/hList6"/>
    <dgm:cxn modelId="{90618626-E552-4131-AC84-C4239236E047}" type="presParOf" srcId="{54D5F559-CFFF-4C16-A481-53011D1FCAEF}" destId="{08EB9D09-005E-40A4-B5E1-BC90F50844FC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FB55F-E2A1-4DF4-87B9-0D3AD120F12B}">
      <dsp:nvSpPr>
        <dsp:cNvPr id="0" name=""/>
        <dsp:cNvSpPr/>
      </dsp:nvSpPr>
      <dsp:spPr>
        <a:xfrm rot="16200000">
          <a:off x="-398816" y="650175"/>
          <a:ext cx="2877076" cy="1576724"/>
        </a:xfrm>
        <a:prstGeom prst="flowChartManualOperati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tx1"/>
              </a:solidFill>
            </a:rPr>
            <a:t>Germplasm</a:t>
          </a:r>
          <a:r>
            <a:rPr lang="en-US" sz="2100" b="1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Collection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Conservation</a:t>
          </a:r>
        </a:p>
      </dsp:txBody>
      <dsp:txXfrm rot="5400000">
        <a:off x="251360" y="575414"/>
        <a:ext cx="1576724" cy="1726246"/>
      </dsp:txXfrm>
    </dsp:sp>
    <dsp:sp modelId="{E67204AD-21D8-44ED-8D33-EB92CD2A7222}">
      <dsp:nvSpPr>
        <dsp:cNvPr id="0" name=""/>
        <dsp:cNvSpPr/>
      </dsp:nvSpPr>
      <dsp:spPr>
        <a:xfrm rot="16200000">
          <a:off x="1341755" y="461487"/>
          <a:ext cx="2877076" cy="1954100"/>
        </a:xfrm>
        <a:prstGeom prst="flowChartManualOperation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Develop breeding lines</a:t>
          </a:r>
        </a:p>
      </dsp:txBody>
      <dsp:txXfrm rot="5400000">
        <a:off x="1803243" y="575414"/>
        <a:ext cx="1954100" cy="1726246"/>
      </dsp:txXfrm>
    </dsp:sp>
    <dsp:sp modelId="{A397E402-A341-4826-930A-7DE88860E71E}">
      <dsp:nvSpPr>
        <dsp:cNvPr id="0" name=""/>
        <dsp:cNvSpPr/>
      </dsp:nvSpPr>
      <dsp:spPr>
        <a:xfrm rot="16200000">
          <a:off x="3696405" y="233952"/>
          <a:ext cx="2877076" cy="2409171"/>
        </a:xfrm>
        <a:prstGeom prst="flowChartManualOperation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tx1"/>
              </a:solidFill>
            </a:rPr>
            <a:t>Improved germplasm utilized by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Public research institutions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Breeding/Seed companies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Academic institutions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/>
            <a:t>Advanced research institutions</a:t>
          </a:r>
        </a:p>
      </dsp:txBody>
      <dsp:txXfrm rot="5400000">
        <a:off x="3930358" y="575414"/>
        <a:ext cx="2409171" cy="1726246"/>
      </dsp:txXfrm>
    </dsp:sp>
    <dsp:sp modelId="{28A0E2DF-167F-4443-9B48-B2E26CF2D71C}">
      <dsp:nvSpPr>
        <dsp:cNvPr id="0" name=""/>
        <dsp:cNvSpPr/>
      </dsp:nvSpPr>
      <dsp:spPr>
        <a:xfrm rot="16200000">
          <a:off x="5771203" y="546354"/>
          <a:ext cx="2877076" cy="1784367"/>
        </a:xfrm>
        <a:prstGeom prst="flowChartManualOperation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tx1"/>
              </a:solidFill>
            </a:rPr>
            <a:t>Improved varieties released</a:t>
          </a:r>
        </a:p>
      </dsp:txBody>
      <dsp:txXfrm rot="5400000">
        <a:off x="6317558" y="575414"/>
        <a:ext cx="1784367" cy="1726246"/>
      </dsp:txXfrm>
    </dsp:sp>
    <dsp:sp modelId="{08EB9D09-005E-40A4-B5E1-BC90F50844FC}">
      <dsp:nvSpPr>
        <dsp:cNvPr id="0" name=""/>
        <dsp:cNvSpPr/>
      </dsp:nvSpPr>
      <dsp:spPr>
        <a:xfrm rot="16200000">
          <a:off x="7807452" y="461487"/>
          <a:ext cx="2877076" cy="1954100"/>
        </a:xfrm>
        <a:prstGeom prst="flowChartManualOperation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solidFill>
                <a:schemeClr val="tx1"/>
              </a:solidFill>
            </a:rPr>
            <a:t>Improved varieties available to producers</a:t>
          </a:r>
        </a:p>
      </dsp:txBody>
      <dsp:txXfrm rot="5400000">
        <a:off x="8268940" y="575414"/>
        <a:ext cx="1954100" cy="1726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5863F811-E903-4DBB-A75B-CC595F3EE044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578652CA-9BEF-44F6-A591-3455080A8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7988" y="698500"/>
            <a:ext cx="6181725" cy="3478213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6900"/>
            <a:ext cx="5157787" cy="417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400">
                <a:latin typeface="Times New Roman" panose="02020603050405020304" pitchFamily="18" charset="0"/>
              </a:rPr>
              <a:t>We’ve been at our work for nearly </a:t>
            </a:r>
            <a:r>
              <a:rPr lang="en-US" altLang="en-US" sz="1400" b="1">
                <a:latin typeface="Times New Roman" panose="02020603050405020304" pitchFamily="18" charset="0"/>
              </a:rPr>
              <a:t>four decades</a:t>
            </a:r>
            <a:r>
              <a:rPr lang="en-US" altLang="en-US" sz="1400">
                <a:latin typeface="Times New Roman" panose="02020603050405020304" pitchFamily="18" charset="0"/>
              </a:rPr>
              <a:t>. </a:t>
            </a:r>
            <a:r>
              <a:rPr lang="en-US" altLang="en-US" sz="1400">
                <a:cs typeface="Arial" panose="020B0604020202020204" pitchFamily="34" charset="0"/>
              </a:rPr>
              <a:t>We began as the </a:t>
            </a:r>
            <a:r>
              <a:rPr lang="en-US" altLang="en-US" sz="1400" b="1">
                <a:cs typeface="Arial" panose="020B0604020202020204" pitchFamily="34" charset="0"/>
              </a:rPr>
              <a:t>ASIAN VEGETABLE RESEARCH and DEVELOPMENT CENTER</a:t>
            </a:r>
            <a:r>
              <a:rPr lang="en-US" altLang="en-US" sz="1400">
                <a:cs typeface="Arial" panose="020B0604020202020204" pitchFamily="34" charset="0"/>
              </a:rPr>
              <a:t>, with a focus on tropical Asia. </a:t>
            </a:r>
          </a:p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1400" b="1">
                <a:latin typeface="Times New Roman" panose="02020603050405020304" pitchFamily="18" charset="0"/>
              </a:rPr>
              <a:t>Over time our geographical focus has shifted</a:t>
            </a:r>
            <a:r>
              <a:rPr lang="en-US" altLang="en-US" sz="1400">
                <a:latin typeface="Times New Roman" panose="02020603050405020304" pitchFamily="18" charset="0"/>
              </a:rPr>
              <a:t>...but one thing that has remained the same is that we are </a:t>
            </a:r>
            <a:r>
              <a:rPr lang="en-US" altLang="en-US" sz="1400" b="1">
                <a:latin typeface="Times New Roman" panose="02020603050405020304" pitchFamily="18" charset="0"/>
              </a:rPr>
              <a:t>NONPROFIT</a:t>
            </a:r>
            <a:r>
              <a:rPr lang="en-US" altLang="en-US" sz="1400">
                <a:latin typeface="Times New Roman" panose="02020603050405020304" pitchFamily="18" charset="0"/>
              </a:rPr>
              <a:t> – our research outputs are global public goods and freely available for others to use. </a:t>
            </a:r>
            <a:endParaRPr lang="en-US" altLang="en-US" sz="1400" b="1"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14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1400">
                <a:latin typeface="Times New Roman" panose="02020603050405020304" pitchFamily="18" charset="0"/>
              </a:rPr>
              <a:t>This is our mission: Basically, we help farmers </a:t>
            </a:r>
            <a:r>
              <a:rPr lang="en-US" altLang="en-US" sz="1400" b="1">
                <a:latin typeface="Times New Roman" panose="02020603050405020304" pitchFamily="18" charset="0"/>
              </a:rPr>
              <a:t>GROW MORE VEGETABLES </a:t>
            </a:r>
            <a:r>
              <a:rPr lang="en-US" altLang="en-US" sz="1400">
                <a:latin typeface="Times New Roman" panose="02020603050405020304" pitchFamily="18" charset="0"/>
              </a:rPr>
              <a:t>and </a:t>
            </a:r>
            <a:r>
              <a:rPr lang="en-US" altLang="en-US" sz="1400" b="1">
                <a:latin typeface="Times New Roman" panose="02020603050405020304" pitchFamily="18" charset="0"/>
              </a:rPr>
              <a:t>GROW THEM SAFELY</a:t>
            </a:r>
            <a:r>
              <a:rPr lang="en-US" altLang="en-US" sz="1400">
                <a:latin typeface="Times New Roman" panose="02020603050405020304" pitchFamily="18" charset="0"/>
              </a:rPr>
              <a:t>, because vegetables are high-value crops that generate good income for farmers …. </a:t>
            </a:r>
            <a:r>
              <a:rPr lang="en-US" altLang="en-US" sz="1400" b="1">
                <a:latin typeface="Times New Roman" panose="02020603050405020304" pitchFamily="18" charset="0"/>
              </a:rPr>
              <a:t>AND, WE WANT PEOPLE TO EAT MORE VEGETABLES, </a:t>
            </a:r>
            <a:r>
              <a:rPr lang="en-US" altLang="en-US" sz="1400">
                <a:latin typeface="Times New Roman" panose="02020603050405020304" pitchFamily="18" charset="0"/>
              </a:rPr>
              <a:t>because vegetables have important nutrients we can’t get from any other source.</a:t>
            </a:r>
          </a:p>
          <a:p>
            <a:pPr eaLnBrk="1" hangingPunct="1"/>
            <a:endParaRPr lang="en-US" altLang="en-US" sz="1400">
              <a:latin typeface="Times New Roman" panose="02020603050405020304" pitchFamily="18" charset="0"/>
            </a:endParaRP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84E7F-A273-4B38-86D7-B685B490F639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98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C9B0-AE0B-4507-B390-F42FEFD99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7C17C-D5BE-47FF-9744-AA4C7D24D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90B97-76EF-40F8-8AC4-D32D1EDD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421E8-1566-4E98-BB37-5992298F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CB64-9755-4CED-9F94-22CB2D23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1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01864-80FB-43DA-BAE9-36F35AB8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3F097-F89D-4E3B-9EA6-B3BADBA8C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5E0F5-801D-4EBD-A18D-7AA1F0AA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D285F-4339-4931-8287-44550A23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4E33-F9CC-42C4-AF61-3F6925D0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ED7E3-4637-4548-A712-59655E079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1BC74-C2E5-426A-831D-D1036AFEF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EF33-754B-4C99-B85B-AF2A7F13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7D756-52A7-4A90-84E8-8E4C043F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A728-9222-434D-B3D8-E0530DEF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5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5725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1864"/>
            <a:ext cx="5080000" cy="389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201864"/>
            <a:ext cx="5080000" cy="1870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24338"/>
            <a:ext cx="5080000" cy="187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5F722-9924-4E53-BFBC-10DE3FEBE2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5588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27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5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1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9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4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27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1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B65E-642A-47AF-A5F5-9E27E697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C0EE-ED52-4DE7-B430-49580968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6A07-51A6-4AA1-805C-4E3E6819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126D-478B-4DA6-8C6B-155876DF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6AE88-5298-4E51-8122-0C8D849A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8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58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3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33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1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5725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1864"/>
            <a:ext cx="5080000" cy="389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201864"/>
            <a:ext cx="5080000" cy="1870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24338"/>
            <a:ext cx="5080000" cy="187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5F722-9924-4E53-BFBC-10DE3FEBE2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8594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C9B0-AE0B-4507-B390-F42FEFD99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D7C17C-D5BE-47FF-9744-AA4C7D24D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90B97-76EF-40F8-8AC4-D32D1EDD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421E8-1566-4E98-BB37-5992298F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CB64-9755-4CED-9F94-22CB2D23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31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B65E-642A-47AF-A5F5-9E27E697B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2C0EE-ED52-4DE7-B430-49580968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6A07-51A6-4AA1-805C-4E3E6819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126D-478B-4DA6-8C6B-155876DF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6AE88-5298-4E51-8122-0C8D849A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8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6AE3-4F97-4BB2-84F0-DB3260B4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7CE33-8067-487B-9E51-2DA434A93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5F0D5-A80F-4920-8A7F-97EE2B0A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7B0D-65A9-4921-B8F5-612EE8B0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7CD8-40E4-4464-AD2F-3734EF26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1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C9C1-DE7E-4512-A907-320BB64E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E2F0-BE8E-42C4-B8A7-F96560C93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D9513-CAA3-47B8-95A5-22296B28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781ED-1D5F-421E-8C01-8959D008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6CDE0-A917-4F89-9108-A37520E4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C95B-6507-4124-803D-6BF48419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05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AC04-3D98-4A3E-9FD5-CDADB405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4F27A-1511-422F-9F56-123924E7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20E7-FBF5-469D-9C50-A4EB2C23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6C0BB-51F1-4A32-9059-4A07532F9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361FC-580A-47C6-84FA-F4DEF6923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035CB-C3B2-4B32-A27E-BFB0D1A2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4FE66-6A84-4B4A-89B3-ACF1C341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3DDBE-B487-49C1-A48C-A1C496FE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0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6AE3-4F97-4BB2-84F0-DB3260B4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7CE33-8067-487B-9E51-2DA434A93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5F0D5-A80F-4920-8A7F-97EE2B0A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7B0D-65A9-4921-B8F5-612EE8B0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7CD8-40E4-4464-AD2F-3734EF26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28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D718-EEC8-4471-98BC-98EA1127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4BABC-BF86-45E0-9F3E-59640F3D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33778-142A-46CC-A346-757C3A50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9302A-B9AB-4007-9558-F281E965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54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D60F8-9F97-44EA-A485-753EDBCE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45E58-0135-419C-8119-7189C2B8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5454-9F89-4DE5-AF82-B5DBF9D9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85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7D93-C489-49E4-B474-60D629E9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E2BC6-10E4-4D4B-B89F-877E9262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1FEA6-4345-473C-BB50-825E7AD39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77468-2344-4CF4-A02C-BB4E3316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5DAC2-D422-4310-9ECE-563B2380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C76EF-67CA-48BA-9DDB-6C034350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23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962D6-00ED-4869-8C88-2156994B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87A-D0BC-4BA8-AF6E-90D3ECD1C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A1D15-B59E-49CF-B76E-ECB872C6A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0D936-2FAD-4BE8-81A3-30D273FA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927FE-DA98-4B4B-A342-F1573ACC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8D36F-8D7A-477A-87EC-814FD333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218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01864-80FB-43DA-BAE9-36F35AB8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3F097-F89D-4E3B-9EA6-B3BADBA8C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5E0F5-801D-4EBD-A18D-7AA1F0AA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D285F-4339-4931-8287-44550A23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94E33-F9CC-42C4-AF61-3F6925D0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15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9ED7E3-4637-4548-A712-59655E079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1BC74-C2E5-426A-831D-D1036AFEF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EF33-754B-4C99-B85B-AF2A7F13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7D756-52A7-4A90-84E8-8E4C043F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A728-9222-434D-B3D8-E0530DEF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0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5725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1864"/>
            <a:ext cx="5080000" cy="3894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201864"/>
            <a:ext cx="5080000" cy="1870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24338"/>
            <a:ext cx="5080000" cy="187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5F722-9924-4E53-BFBC-10DE3FEBE2F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3311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65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C9C1-DE7E-4512-A907-320BB64E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E2F0-BE8E-42C4-B8A7-F96560C93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D9513-CAA3-47B8-95A5-22296B285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781ED-1D5F-421E-8C01-8959D008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6CDE0-A917-4F89-9108-A37520E4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5C95B-6507-4124-803D-6BF48419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AC04-3D98-4A3E-9FD5-CDADB405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4F27A-1511-422F-9F56-123924E7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20E7-FBF5-469D-9C50-A4EB2C23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6C0BB-51F1-4A32-9059-4A07532F9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C361FC-580A-47C6-84FA-F4DEF6923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035CB-C3B2-4B32-A27E-BFB0D1A2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4FE66-6A84-4B4A-89B3-ACF1C341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B3DDBE-B487-49C1-A48C-A1C496FE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7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D718-EEC8-4471-98BC-98EA1127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4BABC-BF86-45E0-9F3E-59640F3D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33778-142A-46CC-A346-757C3A50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9302A-B9AB-4007-9558-F281E965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D60F8-9F97-44EA-A485-753EDBCE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A45E58-0135-419C-8119-7189C2B8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5454-9F89-4DE5-AF82-B5DBF9D9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1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7D93-C489-49E4-B474-60D629E9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E2BC6-10E4-4D4B-B89F-877E9262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1FEA6-4345-473C-BB50-825E7AD39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77468-2344-4CF4-A02C-BB4E3316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5DAC2-D422-4310-9ECE-563B2380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EC76EF-67CA-48BA-9DDB-6C034350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4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962D6-00ED-4869-8C88-2156994B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F9A87A-D0BC-4BA8-AF6E-90D3ECD1C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A1D15-B59E-49CF-B76E-ECB872C6A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0D936-2FAD-4BE8-81A3-30D273FA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927FE-DA98-4B4B-A342-F1573ACC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8D36F-8D7A-477A-87EC-814FD333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0A828-7F95-4BA8-9AC2-9EA52B04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E06B3-9DA0-4EDA-90D5-E79690D84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3DAF-4438-49C6-B5D9-55EA60A69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5C65-0F93-43E4-BE46-58BCA8E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CDFD1-C129-47C8-A224-317BFDC81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3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D8368-B22F-4555-BBB3-02F491CD0B3E}" type="datetimeFigureOut">
              <a:rPr lang="en-US" smtClean="0"/>
              <a:pPr/>
              <a:t>10/27/2018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D9ABC-8DFC-4E4A-9313-87BE1EA60C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8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50A828-7F95-4BA8-9AC2-9EA52B04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E06B3-9DA0-4EDA-90D5-E79690D84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3DAF-4438-49C6-B5D9-55EA60A69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3D67-D745-4F99-AA13-82AA2AD6E376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5C65-0F93-43E4-BE46-58BCA8E98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CDFD1-C129-47C8-A224-317BFDC81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C1B5-92FE-4F4F-BFB5-E84F935CA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6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EBB1-BE72-445C-B355-749E71A7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" y="1209983"/>
            <a:ext cx="11960352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Vegetable R&amp;D at World Vegetable Center (</a:t>
            </a:r>
            <a:r>
              <a:rPr lang="en-US" sz="28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WorldVeg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  <a:b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Highlight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Primary Mark">
            <a:extLst>
              <a:ext uri="{FF2B5EF4-FFF2-40B4-BE49-F238E27FC236}">
                <a16:creationId xmlns:a16="http://schemas.microsoft.com/office/drawing/2014/main" id="{BDBCCBDB-0327-443A-B8EC-D3378415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11" y="427385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24ACF852-05BE-4E6D-9B8B-A554BDAAA855}"/>
              </a:ext>
            </a:extLst>
          </p:cNvPr>
          <p:cNvSpPr txBox="1">
            <a:spLocks/>
          </p:cNvSpPr>
          <p:nvPr/>
        </p:nvSpPr>
        <p:spPr>
          <a:xfrm>
            <a:off x="8013290" y="4322455"/>
            <a:ext cx="2944295" cy="696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atin typeface="+mj-lt"/>
              </a:rPr>
              <a:t>Fekadu </a:t>
            </a:r>
            <a:r>
              <a:rPr lang="en-US" b="1" dirty="0" err="1">
                <a:latin typeface="+mj-lt"/>
              </a:rPr>
              <a:t>Fufa</a:t>
            </a:r>
            <a:r>
              <a:rPr lang="en-US" b="1" dirty="0">
                <a:latin typeface="+mj-lt"/>
              </a:rPr>
              <a:t> Dinssa</a:t>
            </a:r>
          </a:p>
          <a:p>
            <a:pPr marL="0" indent="0" algn="r">
              <a:buNone/>
            </a:pPr>
            <a:r>
              <a:rPr lang="en-US" b="1" dirty="0">
                <a:latin typeface="+mj-lt"/>
              </a:rPr>
              <a:t>Vegetable Breeder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A8CF437-C382-43B5-AF85-6B794E6A881B}"/>
              </a:ext>
            </a:extLst>
          </p:cNvPr>
          <p:cNvSpPr txBox="1">
            <a:spLocks/>
          </p:cNvSpPr>
          <p:nvPr/>
        </p:nvSpPr>
        <p:spPr>
          <a:xfrm>
            <a:off x="3864077" y="5627750"/>
            <a:ext cx="6764595" cy="696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atin typeface="+mj-lt"/>
              </a:rPr>
              <a:t>26-27 October 2018</a:t>
            </a:r>
          </a:p>
          <a:p>
            <a:pPr marL="0" indent="0" algn="r">
              <a:buNone/>
            </a:pPr>
            <a:r>
              <a:rPr lang="en-US" b="1" dirty="0">
                <a:latin typeface="+mj-lt"/>
              </a:rPr>
              <a:t>Demand-Led Breeding Meeting, Windsor, Kenya</a:t>
            </a:r>
          </a:p>
        </p:txBody>
      </p:sp>
    </p:spTree>
    <p:extLst>
      <p:ext uri="{BB962C8B-B14F-4D97-AF65-F5344CB8AC3E}">
        <p14:creationId xmlns:p14="http://schemas.microsoft.com/office/powerpoint/2010/main" val="176230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5115-DABB-4194-8311-F7C93048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20" y="365125"/>
            <a:ext cx="11936360" cy="567563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eggplant (fruit and leaf type) 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D43DC067-2C3A-49FD-A0C6-393022E37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8141109" y="1907455"/>
            <a:ext cx="3923071" cy="3775590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723DCED-68AB-4F0F-927D-E646A8D42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2610" y="1752870"/>
            <a:ext cx="3775589" cy="4084759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DA09700-4965-4953-BD71-0DA9DA20B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1907455"/>
            <a:ext cx="3765758" cy="377558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E23575-5B97-4E52-B172-FDE3613B6779}"/>
              </a:ext>
            </a:extLst>
          </p:cNvPr>
          <p:cNvSpPr/>
          <p:nvPr/>
        </p:nvSpPr>
        <p:spPr>
          <a:xfrm>
            <a:off x="127820" y="5761703"/>
            <a:ext cx="3765758" cy="731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Leaf type (</a:t>
            </a:r>
            <a:r>
              <a:rPr lang="en-US" i="1" dirty="0"/>
              <a:t>S</a:t>
            </a:r>
            <a:r>
              <a:rPr lang="en-US" dirty="0"/>
              <a:t>. </a:t>
            </a:r>
            <a:r>
              <a:rPr lang="en-US" i="1" dirty="0" err="1"/>
              <a:t>aethiopicum</a:t>
            </a:r>
            <a:r>
              <a:rPr lang="en-US" i="1" dirty="0"/>
              <a:t>,</a:t>
            </a:r>
          </a:p>
          <a:p>
            <a:pPr algn="ctr"/>
            <a:r>
              <a:rPr lang="en-US" dirty="0"/>
              <a:t>Shum group)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3D29D-29B7-4C7A-A6D8-A091A103C37B}"/>
              </a:ext>
            </a:extLst>
          </p:cNvPr>
          <p:cNvSpPr/>
          <p:nvPr/>
        </p:nvSpPr>
        <p:spPr>
          <a:xfrm>
            <a:off x="3958025" y="5761703"/>
            <a:ext cx="4084759" cy="731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Fruit type (</a:t>
            </a:r>
            <a:r>
              <a:rPr lang="en-US" i="1" dirty="0"/>
              <a:t>S</a:t>
            </a:r>
            <a:r>
              <a:rPr lang="en-US" dirty="0"/>
              <a:t>. </a:t>
            </a:r>
            <a:r>
              <a:rPr lang="en-US" i="1" dirty="0" err="1"/>
              <a:t>aethiopicum</a:t>
            </a:r>
            <a:r>
              <a:rPr lang="en-US" i="1" dirty="0"/>
              <a:t>,</a:t>
            </a:r>
          </a:p>
          <a:p>
            <a:pPr algn="ctr"/>
            <a:r>
              <a:rPr lang="en-US" dirty="0" err="1"/>
              <a:t>Gilo</a:t>
            </a:r>
            <a:r>
              <a:rPr lang="en-US" dirty="0"/>
              <a:t> group)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81EC1A-9E75-4D1B-9252-B52D6F17016C}"/>
              </a:ext>
            </a:extLst>
          </p:cNvPr>
          <p:cNvSpPr/>
          <p:nvPr/>
        </p:nvSpPr>
        <p:spPr>
          <a:xfrm>
            <a:off x="8141109" y="5761703"/>
            <a:ext cx="3923071" cy="731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Fruit type (</a:t>
            </a:r>
            <a:r>
              <a:rPr lang="en-US" i="1" dirty="0" err="1"/>
              <a:t>Solanium</a:t>
            </a:r>
            <a:r>
              <a:rPr lang="en-US" dirty="0"/>
              <a:t> spp.)</a:t>
            </a:r>
          </a:p>
        </p:txBody>
      </p:sp>
    </p:spTree>
    <p:extLst>
      <p:ext uri="{BB962C8B-B14F-4D97-AF65-F5344CB8AC3E}">
        <p14:creationId xmlns:p14="http://schemas.microsoft.com/office/powerpoint/2010/main" val="46499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0487-C185-44B0-BE9A-C954287A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899" y="473736"/>
            <a:ext cx="5597253" cy="2469632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Left: Low seed and vegetable yielding variety but liked for its taste and cooking qualities</a:t>
            </a:r>
            <a:b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Below: F3 and F4 plants with improved panicle 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A3E56878-2751-4459-8AC7-A8D0FD655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5464" y="3423295"/>
            <a:ext cx="3522981" cy="2963466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7CB7D62B-4913-4709-9CD0-647116BDF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3413" y="3423293"/>
            <a:ext cx="3522982" cy="2963466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85EEE80C-3077-4FB1-B402-182563BE1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2776" y="3423293"/>
            <a:ext cx="3522982" cy="2963466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852583A-82E3-46D2-87EF-B2D0B23E7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9275" y="3423293"/>
            <a:ext cx="3522982" cy="2963466"/>
          </a:xfrm>
          <a:prstGeom prst="rect">
            <a:avLst/>
          </a:prstGeom>
        </p:spPr>
      </p:pic>
      <p:pic>
        <p:nvPicPr>
          <p:cNvPr id="9" name="Picture 2" descr="D:\1FFD FILES-t\1FEKADU2012ON_t\1_ANurseries&amp;Trials\1_PICTURES\6-3-2014_Pictures Downloads\20130507_162933.jpg">
            <a:extLst>
              <a:ext uri="{FF2B5EF4-FFF2-40B4-BE49-F238E27FC236}">
                <a16:creationId xmlns:a16="http://schemas.microsoft.com/office/drawing/2014/main" id="{B5998395-DA1F-4B30-A300-9DBC0727A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3" y="101600"/>
            <a:ext cx="2963466" cy="295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12CA9-2312-4EE5-98DB-EE05DC9B2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3200" y="101599"/>
            <a:ext cx="3032051" cy="295172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582BF34-5BC7-40DB-9435-1EAB39BBCADF}"/>
              </a:ext>
            </a:extLst>
          </p:cNvPr>
          <p:cNvSpPr/>
          <p:nvPr/>
        </p:nvSpPr>
        <p:spPr>
          <a:xfrm>
            <a:off x="2612551" y="390525"/>
            <a:ext cx="1689647" cy="199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620698DD-D185-4AB2-8EC3-1ED5F60E7CE4}"/>
              </a:ext>
            </a:extLst>
          </p:cNvPr>
          <p:cNvSpPr/>
          <p:nvPr/>
        </p:nvSpPr>
        <p:spPr>
          <a:xfrm rot="5400000">
            <a:off x="5505052" y="1682354"/>
            <a:ext cx="1689894" cy="4318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385786-159B-433E-8902-C843E7899EB9}"/>
              </a:ext>
            </a:extLst>
          </p:cNvPr>
          <p:cNvSpPr/>
          <p:nvPr/>
        </p:nvSpPr>
        <p:spPr>
          <a:xfrm>
            <a:off x="9302659" y="3227475"/>
            <a:ext cx="897174" cy="279979"/>
          </a:xfrm>
          <a:prstGeom prst="rect">
            <a:avLst/>
          </a:prstGeom>
          <a:solidFill>
            <a:srgbClr val="003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8C897D-208F-4350-9700-9232813A704F}"/>
              </a:ext>
            </a:extLst>
          </p:cNvPr>
          <p:cNvSpPr/>
          <p:nvPr/>
        </p:nvSpPr>
        <p:spPr>
          <a:xfrm>
            <a:off x="6349999" y="3169829"/>
            <a:ext cx="760228" cy="311003"/>
          </a:xfrm>
          <a:prstGeom prst="rect">
            <a:avLst/>
          </a:prstGeom>
          <a:solidFill>
            <a:srgbClr val="003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DFEA23-766C-413D-AAA2-C1DEDCC4E7B5}"/>
              </a:ext>
            </a:extLst>
          </p:cNvPr>
          <p:cNvSpPr/>
          <p:nvPr/>
        </p:nvSpPr>
        <p:spPr>
          <a:xfrm>
            <a:off x="3238333" y="3143536"/>
            <a:ext cx="760228" cy="285464"/>
          </a:xfrm>
          <a:prstGeom prst="rect">
            <a:avLst/>
          </a:prstGeom>
          <a:solidFill>
            <a:srgbClr val="003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D7BC6D-C298-4070-99BE-4ED5A535BC15}"/>
              </a:ext>
            </a:extLst>
          </p:cNvPr>
          <p:cNvSpPr/>
          <p:nvPr/>
        </p:nvSpPr>
        <p:spPr>
          <a:xfrm>
            <a:off x="858315" y="3117997"/>
            <a:ext cx="760228" cy="311003"/>
          </a:xfrm>
          <a:prstGeom prst="rect">
            <a:avLst/>
          </a:prstGeom>
          <a:solidFill>
            <a:srgbClr val="0035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F3</a:t>
            </a:r>
          </a:p>
        </p:txBody>
      </p:sp>
    </p:spTree>
    <p:extLst>
      <p:ext uri="{BB962C8B-B14F-4D97-AF65-F5344CB8AC3E}">
        <p14:creationId xmlns:p14="http://schemas.microsoft.com/office/powerpoint/2010/main" val="218649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6F95-7D76-4104-9A14-194B9754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4" y="365125"/>
            <a:ext cx="11906387" cy="775417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resource capacity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1DCC3-6FE7-469E-A29A-558EA273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34" y="1825624"/>
            <a:ext cx="11985266" cy="5032375"/>
          </a:xfrm>
        </p:spPr>
        <p:txBody>
          <a:bodyPr/>
          <a:lstStyle/>
          <a:p>
            <a:r>
              <a:rPr lang="en-US" sz="2400" dirty="0"/>
              <a:t>MSc</a:t>
            </a:r>
          </a:p>
          <a:p>
            <a:r>
              <a:rPr lang="en-US" sz="2400" dirty="0"/>
              <a:t>PhD</a:t>
            </a:r>
          </a:p>
          <a:p>
            <a:r>
              <a:rPr lang="en-US" sz="2400" dirty="0"/>
              <a:t>Short term: Extension people, seed specialists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Intern students from </a:t>
            </a:r>
            <a:r>
              <a:rPr lang="en-US" sz="2400" dirty="0" err="1"/>
              <a:t>Mekerere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University participating in variety</a:t>
            </a:r>
          </a:p>
          <a:p>
            <a:pPr marL="0" indent="0">
              <a:buNone/>
            </a:pPr>
            <a:r>
              <a:rPr lang="en-US" sz="2400" dirty="0"/>
              <a:t>scaling activities</a:t>
            </a:r>
          </a:p>
          <a:p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48250935-FE2D-440F-BFF2-70E5A7B47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2434" y="3375504"/>
            <a:ext cx="4095267" cy="3530380"/>
          </a:xfrm>
          <a:prstGeom prst="rect">
            <a:avLst/>
          </a:prstGeo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3E7E0F8-9ECD-4378-AD12-3DFA719D9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0946" y="3325352"/>
            <a:ext cx="4095268" cy="36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99AC5-888D-46E6-AB4B-E0141FE6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6"/>
            <a:ext cx="11408735" cy="91078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in science through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F40E-8104-483C-9A87-A8C329AF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science world has less knowledge about Traditional Vegetables</a:t>
            </a:r>
          </a:p>
        </p:txBody>
      </p:sp>
    </p:spTree>
    <p:extLst>
      <p:ext uri="{BB962C8B-B14F-4D97-AF65-F5344CB8AC3E}">
        <p14:creationId xmlns:p14="http://schemas.microsoft.com/office/powerpoint/2010/main" val="260718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5CA1C-084D-4224-8EF8-F944804E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08610"/>
            <a:ext cx="10363200" cy="87160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number of varieties released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D5CD6-9C9B-4D17-B109-D12141DB3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62368"/>
            <a:ext cx="10363200" cy="3366832"/>
          </a:xfrm>
        </p:spPr>
        <p:txBody>
          <a:bodyPr>
            <a:normAutofit/>
          </a:bodyPr>
          <a:lstStyle/>
          <a:p>
            <a:r>
              <a:rPr lang="en-US" sz="2000" dirty="0"/>
              <a:t>This year 3 amaranth + 2 African nightshade varieties by </a:t>
            </a:r>
            <a:r>
              <a:rPr lang="en-US" sz="2000" dirty="0" err="1"/>
              <a:t>Horti-Tengeru</a:t>
            </a:r>
            <a:r>
              <a:rPr lang="en-US" sz="2000" dirty="0"/>
              <a:t> in Tanzania</a:t>
            </a:r>
          </a:p>
          <a:p>
            <a:endParaRPr lang="en-US" sz="2000" dirty="0"/>
          </a:p>
          <a:p>
            <a:r>
              <a:rPr lang="en-US" sz="2000" dirty="0"/>
              <a:t>Two amaranth varieties by KALRO, Kenya</a:t>
            </a:r>
          </a:p>
          <a:p>
            <a:endParaRPr lang="en-US" sz="2000" dirty="0"/>
          </a:p>
          <a:p>
            <a:r>
              <a:rPr lang="en-US" sz="2000" dirty="0"/>
              <a:t>Last 3 hybrid African eggplant varieties released by </a:t>
            </a:r>
            <a:r>
              <a:rPr lang="en-US" sz="2000" dirty="0" err="1"/>
              <a:t>Rijk</a:t>
            </a:r>
            <a:r>
              <a:rPr lang="en-US" sz="2000" dirty="0"/>
              <a:t> </a:t>
            </a:r>
            <a:r>
              <a:rPr lang="en-US" sz="2000" dirty="0" err="1"/>
              <a:t>Zwaan</a:t>
            </a:r>
            <a:r>
              <a:rPr lang="en-US" sz="2000" dirty="0"/>
              <a:t>, Tanzania </a:t>
            </a:r>
          </a:p>
          <a:p>
            <a:endParaRPr lang="en-US" sz="2000" dirty="0"/>
          </a:p>
          <a:p>
            <a:r>
              <a:rPr lang="en-US" sz="2000" dirty="0"/>
              <a:t>Last year at least 2 hybrid African eggplant varieties released by East-West, Tanzania</a:t>
            </a:r>
          </a:p>
        </p:txBody>
      </p:sp>
    </p:spTree>
    <p:extLst>
      <p:ext uri="{BB962C8B-B14F-4D97-AF65-F5344CB8AC3E}">
        <p14:creationId xmlns:p14="http://schemas.microsoft.com/office/powerpoint/2010/main" val="108596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4F0DDA-68A8-4336-9741-3D8FFB6E8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053256"/>
              </p:ext>
            </p:extLst>
          </p:nvPr>
        </p:nvGraphicFramePr>
        <p:xfrm>
          <a:off x="668420" y="2372002"/>
          <a:ext cx="11176250" cy="230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31">
                  <a:extLst>
                    <a:ext uri="{9D8B030D-6E8A-4147-A177-3AD203B41FA5}">
                      <a16:colId xmlns:a16="http://schemas.microsoft.com/office/drawing/2014/main" val="1304909048"/>
                    </a:ext>
                  </a:extLst>
                </a:gridCol>
                <a:gridCol w="1884717">
                  <a:extLst>
                    <a:ext uri="{9D8B030D-6E8A-4147-A177-3AD203B41FA5}">
                      <a16:colId xmlns:a16="http://schemas.microsoft.com/office/drawing/2014/main" val="1492401198"/>
                    </a:ext>
                  </a:extLst>
                </a:gridCol>
                <a:gridCol w="2147702">
                  <a:extLst>
                    <a:ext uri="{9D8B030D-6E8A-4147-A177-3AD203B41FA5}">
                      <a16:colId xmlns:a16="http://schemas.microsoft.com/office/drawing/2014/main" val="2440433660"/>
                    </a:ext>
                  </a:extLst>
                </a:gridCol>
              </a:tblGrid>
              <a:tr h="461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Tomato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African eggplant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68300554"/>
                  </a:ext>
                </a:extLst>
              </a:tr>
              <a:tr h="688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Proportion of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WorldVeg</a:t>
                      </a: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Varieties in commercial seed production 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Eastern and Southern Africa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575945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1301631"/>
                  </a:ext>
                </a:extLst>
              </a:tr>
              <a:tr h="6924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Economic gains from investment in improvement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(in Tanzania alone up to 2014)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USD 255 million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USD 5 million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1198620"/>
                  </a:ext>
                </a:extLst>
              </a:tr>
              <a:tr h="461895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rate of return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04545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26%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804545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12%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74722773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DB2A8F7C-E352-4028-AEE0-3B016B47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71" y="652273"/>
            <a:ext cx="11224899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from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WorldVeg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improved tomato and African eggplant varieties in Tanzania, 2014 study (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Pepijn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. 2016)</a:t>
            </a:r>
          </a:p>
        </p:txBody>
      </p:sp>
      <p:pic>
        <p:nvPicPr>
          <p:cNvPr id="9" name="Picture 2" descr="Primary Mark">
            <a:extLst>
              <a:ext uri="{FF2B5EF4-FFF2-40B4-BE49-F238E27FC236}">
                <a16:creationId xmlns:a16="http://schemas.microsoft.com/office/drawing/2014/main" id="{1F07B90F-1D1C-48D2-A13B-C5B0CF75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20" y="113496"/>
            <a:ext cx="2059648" cy="43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898135-D40A-43E4-92C4-2DC11EAEAE5E}"/>
              </a:ext>
            </a:extLst>
          </p:cNvPr>
          <p:cNvSpPr/>
          <p:nvPr/>
        </p:nvSpPr>
        <p:spPr>
          <a:xfrm>
            <a:off x="3077323" y="4945135"/>
            <a:ext cx="5211097" cy="15731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Benefits in other countries not included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Zambia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Uganda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DRC</a:t>
            </a:r>
          </a:p>
        </p:txBody>
      </p:sp>
    </p:spTree>
    <p:extLst>
      <p:ext uri="{BB962C8B-B14F-4D97-AF65-F5344CB8AC3E}">
        <p14:creationId xmlns:p14="http://schemas.microsoft.com/office/powerpoint/2010/main" val="28662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4D5349-E835-4E38-BE05-D36DB4B779A7}"/>
              </a:ext>
            </a:extLst>
          </p:cNvPr>
          <p:cNvSpPr/>
          <p:nvPr/>
        </p:nvSpPr>
        <p:spPr>
          <a:xfrm>
            <a:off x="70898" y="274185"/>
            <a:ext cx="5908680" cy="890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‘Tanya’ harvested for seed by a seed company</a:t>
            </a:r>
            <a:endParaRPr lang="en-GB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150000"/>
              <a:buFontTx/>
              <a:buChar char="-"/>
            </a:pPr>
            <a:r>
              <a:rPr lang="en-GB" dirty="0">
                <a:solidFill>
                  <a:schemeClr val="tx1"/>
                </a:solidFill>
              </a:rPr>
              <a:t> About 80% workforce in the field is women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E35D6-A622-4881-90D3-64A1F14044C5}"/>
              </a:ext>
            </a:extLst>
          </p:cNvPr>
          <p:cNvSpPr/>
          <p:nvPr/>
        </p:nvSpPr>
        <p:spPr>
          <a:xfrm>
            <a:off x="8104632" y="436772"/>
            <a:ext cx="4087368" cy="71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20000"/>
              </a:spcBef>
              <a:buClr>
                <a:schemeClr val="accent1"/>
              </a:buClr>
              <a:buSzPct val="150000"/>
            </a:pPr>
            <a:r>
              <a:rPr kumimoji="1" lang="en-US" b="1" dirty="0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  <a:cs typeface="Arial" panose="020B0604020202020204" pitchFamily="34" charset="0"/>
              </a:rPr>
              <a:t>‘Tanya’ used in processing industry</a:t>
            </a:r>
          </a:p>
        </p:txBody>
      </p:sp>
      <p:pic>
        <p:nvPicPr>
          <p:cNvPr id="14" name="Picture 2" descr="Primary Mark">
            <a:extLst>
              <a:ext uri="{FF2B5EF4-FFF2-40B4-BE49-F238E27FC236}">
                <a16:creationId xmlns:a16="http://schemas.microsoft.com/office/drawing/2014/main" id="{A15827D4-5F36-4620-A914-A49A3B5F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0" y="6023098"/>
            <a:ext cx="34226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5DE5D9-BCF3-49AC-86B4-51F2A2E44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8" y="1086356"/>
            <a:ext cx="4163763" cy="38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1FFD FILES\2BeforeDec2012\1vBSS\1TOMATO\2009\Pictures09\1Pictures09_subfolders\Seasonality_Stefan Visit09S2\DSC06856.JPG">
            <a:extLst>
              <a:ext uri="{FF2B5EF4-FFF2-40B4-BE49-F238E27FC236}">
                <a16:creationId xmlns:a16="http://schemas.microsoft.com/office/drawing/2014/main" id="{65AB5B08-8896-4825-9B3A-469D5311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189" y="1086357"/>
            <a:ext cx="3855912" cy="3859080"/>
          </a:xfrm>
          <a:prstGeom prst="rect">
            <a:avLst/>
          </a:prstGeom>
          <a:noFill/>
        </p:spPr>
      </p:pic>
      <p:pic>
        <p:nvPicPr>
          <p:cNvPr id="12" name="Picture 2" descr="C:\1FFD FILES\2BeforeDec2012\1vBSS\1TOMATO\2009\Pictures09\East Africa Seed Field\DSC06759.JPG">
            <a:extLst>
              <a:ext uri="{FF2B5EF4-FFF2-40B4-BE49-F238E27FC236}">
                <a16:creationId xmlns:a16="http://schemas.microsoft.com/office/drawing/2014/main" id="{95AB6DCD-7F9E-4592-B982-17CEAC8C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1961" y="1086356"/>
            <a:ext cx="3995928" cy="385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743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75" y="520202"/>
            <a:ext cx="11960352" cy="819500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traditional African vegetables come from their importance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4" y="1498850"/>
            <a:ext cx="11603735" cy="1810026"/>
          </a:xfrm>
        </p:spPr>
        <p:txBody>
          <a:bodyPr>
            <a:noAutofit/>
          </a:bodyPr>
          <a:lstStyle/>
          <a:p>
            <a:pPr marL="119063" lvl="1" indent="-119063">
              <a:lnSpc>
                <a:spcPct val="80000"/>
              </a:lnSpc>
            </a:pPr>
            <a:r>
              <a:rPr lang="en-US" sz="1800" dirty="0">
                <a:latin typeface="Constantia" panose="02030602050306030303" pitchFamily="18" charset="0"/>
              </a:rPr>
              <a:t>Nutrition and food security</a:t>
            </a:r>
          </a:p>
          <a:p>
            <a:pPr marL="347663" lvl="2" indent="-119063">
              <a:lnSpc>
                <a:spcPct val="80000"/>
              </a:lnSpc>
            </a:pPr>
            <a:r>
              <a:rPr lang="en-US" dirty="0">
                <a:latin typeface="Constantia" panose="02030602050306030303" pitchFamily="18" charset="0"/>
              </a:rPr>
              <a:t>important during lean food shortage seasons, in disaster hit areas</a:t>
            </a:r>
          </a:p>
          <a:p>
            <a:pPr marL="400050" lvl="2" indent="0">
              <a:lnSpc>
                <a:spcPct val="80000"/>
              </a:lnSpc>
              <a:buNone/>
            </a:pPr>
            <a:endParaRPr lang="en-US" dirty="0">
              <a:latin typeface="Constantia" panose="02030602050306030303" pitchFamily="18" charset="0"/>
            </a:endParaRPr>
          </a:p>
          <a:p>
            <a:pPr marL="119063" lvl="1" indent="-119063">
              <a:lnSpc>
                <a:spcPct val="80000"/>
              </a:lnSpc>
            </a:pPr>
            <a:r>
              <a:rPr lang="en-US" sz="1800" dirty="0">
                <a:latin typeface="Constantia" panose="02030602050306030303" pitchFamily="18" charset="0"/>
              </a:rPr>
              <a:t> Income generation: livelihood improvement</a:t>
            </a:r>
          </a:p>
          <a:p>
            <a:pPr marL="347663" lvl="2" indent="-119063">
              <a:lnSpc>
                <a:spcPct val="80000"/>
              </a:lnSpc>
            </a:pPr>
            <a:r>
              <a:rPr lang="en-US" dirty="0">
                <a:latin typeface="Constantia" panose="02030602050306030303" pitchFamily="18" charset="0"/>
              </a:rPr>
              <a:t>Large number of women and resource poor people in some areas largely depend on them (e.g., African nightshade in Cameroon)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10" y="3886200"/>
            <a:ext cx="3021010" cy="2861801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73" y="3905253"/>
            <a:ext cx="2908825" cy="2861801"/>
          </a:xfrm>
          <a:prstGeom prst="rect">
            <a:avLst/>
          </a:prstGeom>
        </p:spPr>
      </p:pic>
      <p:pic>
        <p:nvPicPr>
          <p:cNvPr id="26" name="Content Placeholder 8">
            <a:extLst>
              <a:ext uri="{FF2B5EF4-FFF2-40B4-BE49-F238E27FC236}">
                <a16:creationId xmlns:a16="http://schemas.microsoft.com/office/drawing/2014/main" id="{27124818-2983-44B4-8167-29A88D584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252" y="3886199"/>
            <a:ext cx="3060031" cy="2861801"/>
          </a:xfrm>
          <a:prstGeom prst="rect">
            <a:avLst/>
          </a:prstGeom>
        </p:spPr>
      </p:pic>
      <p:pic>
        <p:nvPicPr>
          <p:cNvPr id="8" name="Picture 2" descr="Primary Logo.jpg">
            <a:extLst>
              <a:ext uri="{FF2B5EF4-FFF2-40B4-BE49-F238E27FC236}">
                <a16:creationId xmlns:a16="http://schemas.microsoft.com/office/drawing/2014/main" id="{4CF1B20E-1D7C-46CF-9276-88638210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811" y="69772"/>
            <a:ext cx="26193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50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57B86-CC7E-4822-8CEF-B31CC842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365126"/>
            <a:ext cx="10919636" cy="102774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African Vegetable Breeding Consortium (AVBC)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1A416-CD8E-407A-A60E-362DDA6DB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1832" cy="4392295"/>
          </a:xfrm>
        </p:spPr>
        <p:txBody>
          <a:bodyPr/>
          <a:lstStyle/>
          <a:p>
            <a:r>
              <a:rPr lang="en-US" sz="2000" dirty="0"/>
              <a:t>AFSTA (African Seed Trade Association) member breeding/seed companies</a:t>
            </a:r>
          </a:p>
          <a:p>
            <a:endParaRPr lang="en-US" sz="2000" dirty="0"/>
          </a:p>
          <a:p>
            <a:r>
              <a:rPr lang="en-US" sz="2000" dirty="0"/>
              <a:t>Free annual workshop</a:t>
            </a:r>
          </a:p>
          <a:p>
            <a:endParaRPr lang="en-US" sz="2000" dirty="0"/>
          </a:p>
          <a:p>
            <a:r>
              <a:rPr lang="en-US" sz="2000" dirty="0"/>
              <a:t>Access new breeding lines (with desirable traits)</a:t>
            </a:r>
          </a:p>
          <a:p>
            <a:endParaRPr lang="en-US" sz="2000" dirty="0"/>
          </a:p>
          <a:p>
            <a:r>
              <a:rPr lang="en-US" sz="2000" dirty="0"/>
              <a:t>Provide us information</a:t>
            </a:r>
          </a:p>
          <a:p>
            <a:endParaRPr lang="en-US" sz="2000" dirty="0"/>
          </a:p>
          <a:p>
            <a:r>
              <a:rPr lang="en-US" sz="2000" dirty="0"/>
              <a:t>Small annual fee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965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6308-50CE-4764-8DE8-7440A3247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3" y="709614"/>
            <a:ext cx="10535473" cy="863154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Thanks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8F675D59-A85E-4A93-BF6E-CE090FB30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3" y="1572768"/>
            <a:ext cx="10535473" cy="6427488"/>
          </a:xfrm>
          <a:prstGeom prst="rect">
            <a:avLst/>
          </a:prstGeom>
        </p:spPr>
      </p:pic>
      <p:pic>
        <p:nvPicPr>
          <p:cNvPr id="8" name="Picture 2" descr="Primary Mark">
            <a:extLst>
              <a:ext uri="{FF2B5EF4-FFF2-40B4-BE49-F238E27FC236}">
                <a16:creationId xmlns:a16="http://schemas.microsoft.com/office/drawing/2014/main" id="{41EE5E18-0324-42F3-B703-496D997F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792" y="130878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5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4968" y="1636713"/>
            <a:ext cx="11818373" cy="4622800"/>
          </a:xfrm>
        </p:spPr>
        <p:txBody>
          <a:bodyPr/>
          <a:lstStyle/>
          <a:p>
            <a:pPr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en-US" altLang="zh-TW" sz="2400" b="1" dirty="0"/>
              <a:t>Nonprofit making international research center</a:t>
            </a:r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§"/>
            </a:pPr>
            <a:endParaRPr lang="en-US" altLang="zh-TW" sz="2400" dirty="0"/>
          </a:p>
          <a:p>
            <a:pPr eaLnBrk="1" hangingPunct="1">
              <a:lnSpc>
                <a:spcPct val="80000"/>
              </a:lnSpc>
              <a:buClr>
                <a:schemeClr val="folHlink"/>
              </a:buClr>
              <a:buFont typeface="Wingdings" panose="05000000000000000000" pitchFamily="2" charset="2"/>
              <a:buChar char="§"/>
            </a:pPr>
            <a:r>
              <a:rPr lang="en-US" altLang="zh-TW" sz="2400" dirty="0"/>
              <a:t>Founded in 1971 as </a:t>
            </a:r>
            <a:r>
              <a:rPr lang="en-US" altLang="zh-TW" sz="2400" b="1" dirty="0"/>
              <a:t>Asian Vegetable Research and Development Center (AVRDC), based in Taiwan</a:t>
            </a:r>
            <a:endParaRPr lang="en-US" altLang="zh-TW" sz="2400" dirty="0"/>
          </a:p>
        </p:txBody>
      </p:sp>
      <p:sp>
        <p:nvSpPr>
          <p:cNvPr id="33795" name="Shape 71681"/>
          <p:cNvSpPr>
            <a:spLocks noChangeArrowheads="1"/>
          </p:cNvSpPr>
          <p:nvPr/>
        </p:nvSpPr>
        <p:spPr bwMode="auto">
          <a:xfrm>
            <a:off x="1914526" y="330200"/>
            <a:ext cx="8372475" cy="49530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anchor="ctr"/>
          <a:lstStyle>
            <a:lvl1pPr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zh-TW" sz="2400" dirty="0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World Vegetable Center (WorldVeg)</a:t>
            </a:r>
          </a:p>
        </p:txBody>
      </p:sp>
    </p:spTree>
    <p:extLst>
      <p:ext uri="{BB962C8B-B14F-4D97-AF65-F5344CB8AC3E}">
        <p14:creationId xmlns:p14="http://schemas.microsoft.com/office/powerpoint/2010/main" val="1471632735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8282" r="3317" b="8591"/>
          <a:stretch>
            <a:fillRect/>
          </a:stretch>
        </p:blipFill>
        <p:spPr bwMode="auto">
          <a:xfrm>
            <a:off x="1684765" y="438439"/>
            <a:ext cx="79232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27763"/>
            <a:ext cx="121920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of five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WorldVeg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regional centers are in Africa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CB043D-C794-45F6-B0B0-08139BF6E08B}"/>
              </a:ext>
            </a:extLst>
          </p:cNvPr>
          <p:cNvSpPr/>
          <p:nvPr/>
        </p:nvSpPr>
        <p:spPr>
          <a:xfrm>
            <a:off x="6164826" y="5811125"/>
            <a:ext cx="2562712" cy="8849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Hyderabad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South Asia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2020CF-5701-4F32-82EC-1B281AE757F8}"/>
              </a:ext>
            </a:extLst>
          </p:cNvPr>
          <p:cNvSpPr/>
          <p:nvPr/>
        </p:nvSpPr>
        <p:spPr>
          <a:xfrm>
            <a:off x="9644230" y="3266843"/>
            <a:ext cx="2547770" cy="97128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Shanhua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Headquarters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4BC9E0-36A2-4248-9FE1-45222C7A9707}"/>
              </a:ext>
            </a:extLst>
          </p:cNvPr>
          <p:cNvSpPr/>
          <p:nvPr/>
        </p:nvSpPr>
        <p:spPr>
          <a:xfrm>
            <a:off x="199722" y="2046282"/>
            <a:ext cx="2475628" cy="1127058"/>
          </a:xfrm>
          <a:prstGeom prst="roundRect">
            <a:avLst/>
          </a:prstGeom>
          <a:solidFill>
            <a:srgbClr val="4E84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Bamako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: Western and Central Africa, Dry areas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5BFA87-036F-4366-A808-61C60A55D90E}"/>
              </a:ext>
            </a:extLst>
          </p:cNvPr>
          <p:cNvSpPr/>
          <p:nvPr/>
        </p:nvSpPr>
        <p:spPr>
          <a:xfrm>
            <a:off x="117987" y="3274143"/>
            <a:ext cx="2557363" cy="1066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u="sng" dirty="0">
                <a:solidFill>
                  <a:prstClr val="black"/>
                </a:solidFill>
                <a:latin typeface="Calibri" panose="020F0502020204030204"/>
              </a:rPr>
              <a:t>Cotonou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Western and Central Africa, Coastal and humid areas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33CD80-559F-4EE0-B6BA-9FFE4EEDCE37}"/>
              </a:ext>
            </a:extLst>
          </p:cNvPr>
          <p:cNvSpPr/>
          <p:nvPr/>
        </p:nvSpPr>
        <p:spPr>
          <a:xfrm>
            <a:off x="3172938" y="5146325"/>
            <a:ext cx="2736303" cy="1107252"/>
          </a:xfrm>
          <a:prstGeom prst="roundRect">
            <a:avLst/>
          </a:prstGeom>
          <a:solidFill>
            <a:srgbClr val="5FCF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Arusha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Eastern and Central Africa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(Established in 1992)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C6948E-09BF-4529-933D-6BC096477680}"/>
              </a:ext>
            </a:extLst>
          </p:cNvPr>
          <p:cNvSpPr/>
          <p:nvPr/>
        </p:nvSpPr>
        <p:spPr>
          <a:xfrm>
            <a:off x="8775683" y="4735154"/>
            <a:ext cx="3064830" cy="11288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b="1" u="sng" dirty="0">
                <a:solidFill>
                  <a:prstClr val="black"/>
                </a:solidFill>
              </a:rPr>
              <a:t>Bangkok</a:t>
            </a:r>
            <a:r>
              <a:rPr lang="en-US" b="1" dirty="0">
                <a:solidFill>
                  <a:prstClr val="black"/>
                </a:solidFill>
              </a:rPr>
              <a:t>: East and Southeast Asia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B3C651-78AA-4D98-B744-1828E875FCEC}"/>
              </a:ext>
            </a:extLst>
          </p:cNvPr>
          <p:cNvCxnSpPr>
            <a:cxnSpLocks/>
          </p:cNvCxnSpPr>
          <p:nvPr/>
        </p:nvCxnSpPr>
        <p:spPr>
          <a:xfrm flipV="1">
            <a:off x="9006348" y="3836039"/>
            <a:ext cx="637882" cy="32300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B46AE3-7A4B-4519-B714-F2188D1C40D0}"/>
              </a:ext>
            </a:extLst>
          </p:cNvPr>
          <p:cNvCxnSpPr>
            <a:cxnSpLocks/>
          </p:cNvCxnSpPr>
          <p:nvPr/>
        </p:nvCxnSpPr>
        <p:spPr>
          <a:xfrm>
            <a:off x="7981488" y="4591665"/>
            <a:ext cx="756244" cy="7079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B6ADCF-52F5-44D6-B631-BD42348EBD8D}"/>
              </a:ext>
            </a:extLst>
          </p:cNvPr>
          <p:cNvCxnSpPr>
            <a:cxnSpLocks/>
          </p:cNvCxnSpPr>
          <p:nvPr/>
        </p:nvCxnSpPr>
        <p:spPr>
          <a:xfrm>
            <a:off x="7309480" y="3914352"/>
            <a:ext cx="166539" cy="1817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1" name="Straight Arrow Connector 35840">
            <a:extLst>
              <a:ext uri="{FF2B5EF4-FFF2-40B4-BE49-F238E27FC236}">
                <a16:creationId xmlns:a16="http://schemas.microsoft.com/office/drawing/2014/main" id="{27152D7D-816A-45BE-878E-26B20A77388D}"/>
              </a:ext>
            </a:extLst>
          </p:cNvPr>
          <p:cNvCxnSpPr>
            <a:cxnSpLocks/>
          </p:cNvCxnSpPr>
          <p:nvPr/>
        </p:nvCxnSpPr>
        <p:spPr>
          <a:xfrm flipH="1">
            <a:off x="5053781" y="4238126"/>
            <a:ext cx="1042219" cy="8590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51" name="Straight Arrow Connector 35850">
            <a:extLst>
              <a:ext uri="{FF2B5EF4-FFF2-40B4-BE49-F238E27FC236}">
                <a16:creationId xmlns:a16="http://schemas.microsoft.com/office/drawing/2014/main" id="{C55A6696-9A50-4AAE-9B16-9CD5A7F0A2C2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2675350" y="2609811"/>
            <a:ext cx="1473908" cy="5635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53" name="Straight Arrow Connector 35852">
            <a:extLst>
              <a:ext uri="{FF2B5EF4-FFF2-40B4-BE49-F238E27FC236}">
                <a16:creationId xmlns:a16="http://schemas.microsoft.com/office/drawing/2014/main" id="{6420CFC5-D606-4459-A513-96CD02DFD91F}"/>
              </a:ext>
            </a:extLst>
          </p:cNvPr>
          <p:cNvCxnSpPr>
            <a:cxnSpLocks/>
          </p:cNvCxnSpPr>
          <p:nvPr/>
        </p:nvCxnSpPr>
        <p:spPr>
          <a:xfrm flipH="1">
            <a:off x="2711602" y="3836039"/>
            <a:ext cx="1797401" cy="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2" descr="Primary Mark">
            <a:extLst>
              <a:ext uri="{FF2B5EF4-FFF2-40B4-BE49-F238E27FC236}">
                <a16:creationId xmlns:a16="http://schemas.microsoft.com/office/drawing/2014/main" id="{7E02F87D-61EE-4F7E-8402-9DD8A38C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6253577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028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36" y="33266"/>
            <a:ext cx="5174543" cy="411255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African Vegetables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1239" y="3582400"/>
            <a:ext cx="5449973" cy="3080035"/>
            <a:chOff x="-1334853" y="4444120"/>
            <a:chExt cx="3514499" cy="1794756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185390" y="5841140"/>
              <a:ext cx="1994256" cy="397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ts val="3200"/>
                </a:lnSpc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 Black" pitchFamily="34" charset="0"/>
                  <a:ea typeface="+mj-ea"/>
                  <a:cs typeface="+mj-cs"/>
                </a:rPr>
                <a:t>A. Nightshade</a:t>
              </a:r>
              <a:endParaRPr lang="en-GB" sz="2000" b="1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05178363-B7B5-48C1-A3BA-77C96549C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334853" y="4444120"/>
              <a:ext cx="1614819" cy="168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1140634D-1530-46AE-A268-043D4DFD7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082" y="5834970"/>
              <a:ext cx="1646570" cy="31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lnSpc>
                  <a:spcPts val="3200"/>
                </a:lnSpc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Arial Black" pitchFamily="34" charset="0"/>
                  <a:ea typeface="+mj-ea"/>
                  <a:cs typeface="+mj-cs"/>
                </a:rPr>
                <a:t>A. Nightshade</a:t>
              </a:r>
              <a:endParaRPr lang="en-GB" sz="2000" b="1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1BCE654-BC27-45A4-868E-DED6B63BE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85" y="785399"/>
            <a:ext cx="2988253" cy="2440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8C8E1A-29E1-4569-9292-C3DB8B71A20C}"/>
              </a:ext>
            </a:extLst>
          </p:cNvPr>
          <p:cNvSpPr/>
          <p:nvPr/>
        </p:nvSpPr>
        <p:spPr>
          <a:xfrm>
            <a:off x="166376" y="2938739"/>
            <a:ext cx="2550330" cy="577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Amaranth</a:t>
            </a:r>
          </a:p>
        </p:txBody>
      </p:sp>
      <p:pic>
        <p:nvPicPr>
          <p:cNvPr id="35" name="Content Placeholder 7">
            <a:extLst>
              <a:ext uri="{FF2B5EF4-FFF2-40B4-BE49-F238E27FC236}">
                <a16:creationId xmlns:a16="http://schemas.microsoft.com/office/drawing/2014/main" id="{1BEA540C-A798-41B1-8DF7-143F3624D6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951" y="625342"/>
            <a:ext cx="2970496" cy="274411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2C8DD-718E-4B10-AC1F-FACBDCD74C1C}"/>
              </a:ext>
            </a:extLst>
          </p:cNvPr>
          <p:cNvSpPr/>
          <p:nvPr/>
        </p:nvSpPr>
        <p:spPr>
          <a:xfrm>
            <a:off x="2659063" y="2961151"/>
            <a:ext cx="2744117" cy="588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</a:rPr>
              <a:t>Ethiopian mustard</a:t>
            </a:r>
          </a:p>
        </p:txBody>
      </p:sp>
      <p:pic>
        <p:nvPicPr>
          <p:cNvPr id="27" name="Picture 2" descr="Primary Mark">
            <a:extLst>
              <a:ext uri="{FF2B5EF4-FFF2-40B4-BE49-F238E27FC236}">
                <a16:creationId xmlns:a16="http://schemas.microsoft.com/office/drawing/2014/main" id="{BF7AE546-7E36-4FE3-B40A-CF4553C14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218" y="6181238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0A103AA3-3B08-487E-B514-9EC6D783AE6B}"/>
              </a:ext>
            </a:extLst>
          </p:cNvPr>
          <p:cNvSpPr txBox="1">
            <a:spLocks/>
          </p:cNvSpPr>
          <p:nvPr/>
        </p:nvSpPr>
        <p:spPr>
          <a:xfrm>
            <a:off x="5615434" y="33267"/>
            <a:ext cx="5137794" cy="41125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Exotic/Global vegetables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>
            <a:extLst>
              <a:ext uri="{FF2B5EF4-FFF2-40B4-BE49-F238E27FC236}">
                <a16:creationId xmlns:a16="http://schemas.microsoft.com/office/drawing/2014/main" id="{B6C365F8-2BD5-4A7A-9D65-614BD551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53573" y="522565"/>
            <a:ext cx="3201335" cy="295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BAD10E30-1D0F-432A-9B48-8205EC9A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5434" y="511574"/>
            <a:ext cx="3092515" cy="297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30F3FB35-7A66-44AB-B8F3-E2007A15D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3988" y="3560115"/>
            <a:ext cx="2927588" cy="284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BB7C0E9B-8728-40CC-BCF7-E21CBAFD79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23" y="3568624"/>
            <a:ext cx="2553355" cy="2915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B06E2A-C450-4657-B9E8-B37A0DDC7CF0}"/>
              </a:ext>
            </a:extLst>
          </p:cNvPr>
          <p:cNvSpPr/>
          <p:nvPr/>
        </p:nvSpPr>
        <p:spPr>
          <a:xfrm>
            <a:off x="2900424" y="5969280"/>
            <a:ext cx="2574405" cy="397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2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 Black" pitchFamily="34" charset="0"/>
                <a:ea typeface="+mj-ea"/>
                <a:cs typeface="+mj-cs"/>
              </a:rPr>
              <a:t>African eggplant</a:t>
            </a:r>
          </a:p>
        </p:txBody>
      </p:sp>
    </p:spTree>
    <p:extLst>
      <p:ext uri="{BB962C8B-B14F-4D97-AF65-F5344CB8AC3E}">
        <p14:creationId xmlns:p14="http://schemas.microsoft.com/office/powerpoint/2010/main" val="309887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t="18282" r="3317" b="8591"/>
          <a:stretch>
            <a:fillRect/>
          </a:stretch>
        </p:blipFill>
        <p:spPr bwMode="auto">
          <a:xfrm>
            <a:off x="1684765" y="438439"/>
            <a:ext cx="792321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-24427"/>
            <a:ext cx="121920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crops by regional centers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CB043D-C794-45F6-B0B0-08139BF6E08B}"/>
              </a:ext>
            </a:extLst>
          </p:cNvPr>
          <p:cNvSpPr/>
          <p:nvPr/>
        </p:nvSpPr>
        <p:spPr>
          <a:xfrm>
            <a:off x="6842574" y="5943837"/>
            <a:ext cx="2304384" cy="8849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Vegetable legumes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Mungbean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Soybean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2020CF-5701-4F32-82EC-1B281AE757F8}"/>
              </a:ext>
            </a:extLst>
          </p:cNvPr>
          <p:cNvSpPr/>
          <p:nvPr/>
        </p:nvSpPr>
        <p:spPr>
          <a:xfrm>
            <a:off x="10001851" y="3266843"/>
            <a:ext cx="2072162" cy="12548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Tomato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Peppers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Biotic and abiotic stresses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4BC9E0-36A2-4248-9FE1-45222C7A9707}"/>
              </a:ext>
            </a:extLst>
          </p:cNvPr>
          <p:cNvSpPr/>
          <p:nvPr/>
        </p:nvSpPr>
        <p:spPr>
          <a:xfrm>
            <a:off x="882802" y="2165829"/>
            <a:ext cx="1828800" cy="884904"/>
          </a:xfrm>
          <a:prstGeom prst="roundRect">
            <a:avLst/>
          </a:prstGeom>
          <a:solidFill>
            <a:srgbClr val="4E84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Onion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5BFA87-036F-4366-A808-61C60A55D90E}"/>
              </a:ext>
            </a:extLst>
          </p:cNvPr>
          <p:cNvSpPr/>
          <p:nvPr/>
        </p:nvSpPr>
        <p:spPr>
          <a:xfrm>
            <a:off x="846550" y="3413144"/>
            <a:ext cx="1828800" cy="8849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Tomato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33CD80-559F-4EE0-B6BA-9FFE4EEDCE37}"/>
              </a:ext>
            </a:extLst>
          </p:cNvPr>
          <p:cNvSpPr/>
          <p:nvPr/>
        </p:nvSpPr>
        <p:spPr>
          <a:xfrm>
            <a:off x="3244824" y="4841870"/>
            <a:ext cx="3570287" cy="1986871"/>
          </a:xfrm>
          <a:prstGeom prst="roundRect">
            <a:avLst/>
          </a:prstGeom>
          <a:solidFill>
            <a:srgbClr val="5FCF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Traditional African Vegetables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Amaranth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1"/>
                </a:solidFill>
              </a:rPr>
              <a:t>African eggplant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African nightshade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Ethiopian mustard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Spider plant</a:t>
            </a:r>
          </a:p>
          <a:p>
            <a:pPr marL="344488" indent="-2270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Vegetable cowpea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C6948E-09BF-4529-933D-6BC096477680}"/>
              </a:ext>
            </a:extLst>
          </p:cNvPr>
          <p:cNvSpPr/>
          <p:nvPr/>
        </p:nvSpPr>
        <p:spPr>
          <a:xfrm>
            <a:off x="8904271" y="4841870"/>
            <a:ext cx="3064830" cy="11288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Cucurbits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Bitter gourd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Cucumber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Pumpkin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B3C651-78AA-4D98-B744-1828E875FCEC}"/>
              </a:ext>
            </a:extLst>
          </p:cNvPr>
          <p:cNvCxnSpPr>
            <a:cxnSpLocks/>
          </p:cNvCxnSpPr>
          <p:nvPr/>
        </p:nvCxnSpPr>
        <p:spPr>
          <a:xfrm flipV="1">
            <a:off x="9006348" y="3914352"/>
            <a:ext cx="922999" cy="24469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B46AE3-7A4B-4519-B714-F2188D1C40D0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981488" y="4591665"/>
            <a:ext cx="922783" cy="8146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B6ADCF-52F5-44D6-B631-BD42348EBD8D}"/>
              </a:ext>
            </a:extLst>
          </p:cNvPr>
          <p:cNvCxnSpPr>
            <a:cxnSpLocks/>
          </p:cNvCxnSpPr>
          <p:nvPr/>
        </p:nvCxnSpPr>
        <p:spPr>
          <a:xfrm>
            <a:off x="7309480" y="3914352"/>
            <a:ext cx="265866" cy="20294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1" name="Straight Arrow Connector 35840">
            <a:extLst>
              <a:ext uri="{FF2B5EF4-FFF2-40B4-BE49-F238E27FC236}">
                <a16:creationId xmlns:a16="http://schemas.microsoft.com/office/drawing/2014/main" id="{27152D7D-816A-45BE-878E-26B20A77388D}"/>
              </a:ext>
            </a:extLst>
          </p:cNvPr>
          <p:cNvCxnSpPr>
            <a:cxnSpLocks/>
          </p:cNvCxnSpPr>
          <p:nvPr/>
        </p:nvCxnSpPr>
        <p:spPr>
          <a:xfrm flipH="1">
            <a:off x="5112774" y="4238126"/>
            <a:ext cx="983226" cy="520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51" name="Straight Arrow Connector 35850">
            <a:extLst>
              <a:ext uri="{FF2B5EF4-FFF2-40B4-BE49-F238E27FC236}">
                <a16:creationId xmlns:a16="http://schemas.microsoft.com/office/drawing/2014/main" id="{C55A6696-9A50-4AAE-9B16-9CD5A7F0A2C2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2711602" y="2608281"/>
            <a:ext cx="1473908" cy="6846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53" name="Straight Arrow Connector 35852">
            <a:extLst>
              <a:ext uri="{FF2B5EF4-FFF2-40B4-BE49-F238E27FC236}">
                <a16:creationId xmlns:a16="http://schemas.microsoft.com/office/drawing/2014/main" id="{6420CFC5-D606-4459-A513-96CD02DFD91F}"/>
              </a:ext>
            </a:extLst>
          </p:cNvPr>
          <p:cNvCxnSpPr>
            <a:cxnSpLocks/>
          </p:cNvCxnSpPr>
          <p:nvPr/>
        </p:nvCxnSpPr>
        <p:spPr>
          <a:xfrm flipH="1">
            <a:off x="2711602" y="3836039"/>
            <a:ext cx="1797401" cy="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2" descr="Primary Mark">
            <a:extLst>
              <a:ext uri="{FF2B5EF4-FFF2-40B4-BE49-F238E27FC236}">
                <a16:creationId xmlns:a16="http://schemas.microsoft.com/office/drawing/2014/main" id="{7E02F87D-61EE-4F7E-8402-9DD8A38C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97" y="6290918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0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 animBg="1"/>
      <p:bldP spid="1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">
            <a:extLst>
              <a:ext uri="{FF2B5EF4-FFF2-40B4-BE49-F238E27FC236}">
                <a16:creationId xmlns:a16="http://schemas.microsoft.com/office/drawing/2014/main" id="{EE76E6D5-946D-4DDD-86C3-5EF16E62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3" y="178933"/>
            <a:ext cx="7644914" cy="46166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11050F-6EB2-4F26-BC64-CAED7EBE2EE8}"/>
              </a:ext>
            </a:extLst>
          </p:cNvPr>
          <p:cNvGrpSpPr/>
          <p:nvPr/>
        </p:nvGrpSpPr>
        <p:grpSpPr>
          <a:xfrm>
            <a:off x="-133784" y="1839855"/>
            <a:ext cx="12325784" cy="2890684"/>
            <a:chOff x="-49129" y="1462865"/>
            <a:chExt cx="12325784" cy="54442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C7E51B-BF05-4EB1-8FC2-57A3DA32A67C}"/>
                </a:ext>
              </a:extLst>
            </p:cNvPr>
            <p:cNvGrpSpPr/>
            <p:nvPr/>
          </p:nvGrpSpPr>
          <p:grpSpPr>
            <a:xfrm>
              <a:off x="-49129" y="1462865"/>
              <a:ext cx="10274708" cy="5418667"/>
              <a:chOff x="353961" y="719666"/>
              <a:chExt cx="11434915" cy="5418667"/>
            </a:xfrm>
            <a:solidFill>
              <a:srgbClr val="FFC000"/>
            </a:solidFill>
          </p:grpSpPr>
          <p:graphicFrame>
            <p:nvGraphicFramePr>
              <p:cNvPr id="4" name="Diagram 3">
                <a:extLst>
                  <a:ext uri="{FF2B5EF4-FFF2-40B4-BE49-F238E27FC236}">
                    <a16:creationId xmlns:a16="http://schemas.microsoft.com/office/drawing/2014/main" id="{0F2B4DBA-34D6-42E5-AC39-91889DE6EB6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10329698"/>
                  </p:ext>
                </p:extLst>
              </p:nvPr>
            </p:nvGraphicFramePr>
            <p:xfrm>
              <a:off x="353961" y="719666"/>
              <a:ext cx="11434915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5" name="Arrow: Bent-Up 4">
                <a:extLst>
                  <a:ext uri="{FF2B5EF4-FFF2-40B4-BE49-F238E27FC236}">
                    <a16:creationId xmlns:a16="http://schemas.microsoft.com/office/drawing/2014/main" id="{90A8D204-1F6D-4C62-9A20-CD311C9EEF21}"/>
                  </a:ext>
                </a:extLst>
              </p:cNvPr>
              <p:cNvSpPr/>
              <p:nvPr/>
            </p:nvSpPr>
            <p:spPr>
              <a:xfrm rot="5400000">
                <a:off x="1687051" y="5530951"/>
                <a:ext cx="503800" cy="519714"/>
              </a:xfrm>
              <a:prstGeom prst="bentUpArrow">
                <a:avLst>
                  <a:gd name="adj1" fmla="val 32840"/>
                  <a:gd name="adj2" fmla="val 25000"/>
                  <a:gd name="adj3" fmla="val 3578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Arrow: Bent-Up 9">
                <a:extLst>
                  <a:ext uri="{FF2B5EF4-FFF2-40B4-BE49-F238E27FC236}">
                    <a16:creationId xmlns:a16="http://schemas.microsoft.com/office/drawing/2014/main" id="{21F8E94E-9DF4-4E38-843D-3C89F127E5FD}"/>
                  </a:ext>
                </a:extLst>
              </p:cNvPr>
              <p:cNvSpPr/>
              <p:nvPr/>
            </p:nvSpPr>
            <p:spPr>
              <a:xfrm rot="5400000">
                <a:off x="6590782" y="5510768"/>
                <a:ext cx="424902" cy="450521"/>
              </a:xfrm>
              <a:prstGeom prst="bentUpArrow">
                <a:avLst>
                  <a:gd name="adj1" fmla="val 32840"/>
                  <a:gd name="adj2" fmla="val 25000"/>
                  <a:gd name="adj3" fmla="val 3578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Arrow: Bent-Up 10">
                <a:extLst>
                  <a:ext uri="{FF2B5EF4-FFF2-40B4-BE49-F238E27FC236}">
                    <a16:creationId xmlns:a16="http://schemas.microsoft.com/office/drawing/2014/main" id="{D641EA6B-C20A-4E5F-8FE9-A848F92C95A4}"/>
                  </a:ext>
                </a:extLst>
              </p:cNvPr>
              <p:cNvSpPr/>
              <p:nvPr/>
            </p:nvSpPr>
            <p:spPr>
              <a:xfrm rot="5400000">
                <a:off x="10972092" y="5507774"/>
                <a:ext cx="474064" cy="407345"/>
              </a:xfrm>
              <a:prstGeom prst="bentUpArrow">
                <a:avLst>
                  <a:gd name="adj1" fmla="val 32840"/>
                  <a:gd name="adj2" fmla="val 25000"/>
                  <a:gd name="adj3" fmla="val 3578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Arrow: Bent-Up 11">
                <a:extLst>
                  <a:ext uri="{FF2B5EF4-FFF2-40B4-BE49-F238E27FC236}">
                    <a16:creationId xmlns:a16="http://schemas.microsoft.com/office/drawing/2014/main" id="{AE46F346-7EE9-4B12-AA15-3A12530C9A5C}"/>
                  </a:ext>
                </a:extLst>
              </p:cNvPr>
              <p:cNvSpPr/>
              <p:nvPr/>
            </p:nvSpPr>
            <p:spPr>
              <a:xfrm rot="5400000">
                <a:off x="8625916" y="5554706"/>
                <a:ext cx="474063" cy="411803"/>
              </a:xfrm>
              <a:prstGeom prst="bentUpArrow">
                <a:avLst>
                  <a:gd name="adj1" fmla="val 32840"/>
                  <a:gd name="adj2" fmla="val 25000"/>
                  <a:gd name="adj3" fmla="val 3578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Arrow: Bent-Up 12">
                <a:extLst>
                  <a:ext uri="{FF2B5EF4-FFF2-40B4-BE49-F238E27FC236}">
                    <a16:creationId xmlns:a16="http://schemas.microsoft.com/office/drawing/2014/main" id="{242DA0ED-646C-4285-A381-2F256A082031}"/>
                  </a:ext>
                </a:extLst>
              </p:cNvPr>
              <p:cNvSpPr/>
              <p:nvPr/>
            </p:nvSpPr>
            <p:spPr>
              <a:xfrm rot="5400000">
                <a:off x="3698186" y="5447488"/>
                <a:ext cx="454639" cy="547340"/>
              </a:xfrm>
              <a:prstGeom prst="bentUpArrow">
                <a:avLst>
                  <a:gd name="adj1" fmla="val 32840"/>
                  <a:gd name="adj2" fmla="val 25000"/>
                  <a:gd name="adj3" fmla="val 35780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86C1E6-4872-49B7-8C2C-C829A3040DD1}"/>
                </a:ext>
              </a:extLst>
            </p:cNvPr>
            <p:cNvGrpSpPr/>
            <p:nvPr/>
          </p:nvGrpSpPr>
          <p:grpSpPr>
            <a:xfrm>
              <a:off x="10122244" y="1488494"/>
              <a:ext cx="2154411" cy="5418667"/>
              <a:chOff x="3347284" y="1046"/>
              <a:chExt cx="2558091" cy="5418667"/>
            </a:xfrm>
          </p:grpSpPr>
          <p:sp>
            <p:nvSpPr>
              <p:cNvPr id="19" name="Flowchart: Manual Operation 18">
                <a:extLst>
                  <a:ext uri="{FF2B5EF4-FFF2-40B4-BE49-F238E27FC236}">
                    <a16:creationId xmlns:a16="http://schemas.microsoft.com/office/drawing/2014/main" id="{838E612E-DCE2-4B9B-B1A4-3EF614300705}"/>
                  </a:ext>
                </a:extLst>
              </p:cNvPr>
              <p:cNvSpPr/>
              <p:nvPr/>
            </p:nvSpPr>
            <p:spPr>
              <a:xfrm rot="16200000">
                <a:off x="1855647" y="1492683"/>
                <a:ext cx="5418667" cy="2435394"/>
              </a:xfrm>
              <a:prstGeom prst="flowChartManualOperati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Flowchart: Manual Operation 4">
                <a:extLst>
                  <a:ext uri="{FF2B5EF4-FFF2-40B4-BE49-F238E27FC236}">
                    <a16:creationId xmlns:a16="http://schemas.microsoft.com/office/drawing/2014/main" id="{FB927D0B-4C84-4418-8A03-80DA0F75B66F}"/>
                  </a:ext>
                </a:extLst>
              </p:cNvPr>
              <p:cNvSpPr txBox="1"/>
              <p:nvPr/>
            </p:nvSpPr>
            <p:spPr>
              <a:xfrm>
                <a:off x="3469981" y="1083731"/>
                <a:ext cx="2435394" cy="32512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0650" tIns="0" rIns="119652" bIns="0" numCol="1" spcCol="127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More vegetable available to consumers</a:t>
                </a:r>
              </a:p>
              <a:p>
                <a:pPr marL="114300" marR="0" lvl="1" indent="-11430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nutritional status people</a:t>
                </a:r>
              </a:p>
              <a:p>
                <a:pPr marL="114300" marR="0" lvl="1" indent="-11430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livelihood</a:t>
                </a:r>
              </a:p>
              <a:p>
                <a:pPr marL="114300" marR="0" lvl="1" indent="-114300" algn="l" defTabSz="6667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food supply </a:t>
                </a:r>
              </a:p>
            </p:txBody>
          </p:sp>
        </p:grp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A7CD965-98AC-420E-8330-B2C0E03A5216}"/>
              </a:ext>
            </a:extLst>
          </p:cNvPr>
          <p:cNvCxnSpPr>
            <a:cxnSpLocks/>
          </p:cNvCxnSpPr>
          <p:nvPr/>
        </p:nvCxnSpPr>
        <p:spPr>
          <a:xfrm>
            <a:off x="8058328" y="1189703"/>
            <a:ext cx="0" cy="4793225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08124D-AF99-487D-99BC-DD918556B1E6}"/>
              </a:ext>
            </a:extLst>
          </p:cNvPr>
          <p:cNvCxnSpPr>
            <a:cxnSpLocks/>
          </p:cNvCxnSpPr>
          <p:nvPr/>
        </p:nvCxnSpPr>
        <p:spPr>
          <a:xfrm>
            <a:off x="3668989" y="1174954"/>
            <a:ext cx="99365" cy="4807974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586771B4-5D4D-4515-A052-0226BEEB21C2}"/>
              </a:ext>
            </a:extLst>
          </p:cNvPr>
          <p:cNvSpPr/>
          <p:nvPr/>
        </p:nvSpPr>
        <p:spPr>
          <a:xfrm>
            <a:off x="8327890" y="4944414"/>
            <a:ext cx="3626067" cy="817320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WorldVeg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supports quality seed availability, and popularization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ABAA645-0B61-46B2-9CF8-3A9BC32A7DBC}"/>
              </a:ext>
            </a:extLst>
          </p:cNvPr>
          <p:cNvSpPr/>
          <p:nvPr/>
        </p:nvSpPr>
        <p:spPr>
          <a:xfrm>
            <a:off x="3926909" y="4944414"/>
            <a:ext cx="3873257" cy="817320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WorldVeg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still supports variety release</a:t>
            </a:r>
          </a:p>
        </p:txBody>
      </p:sp>
      <p:pic>
        <p:nvPicPr>
          <p:cNvPr id="42" name="Picture 2" descr="Primary Mark">
            <a:extLst>
              <a:ext uri="{FF2B5EF4-FFF2-40B4-BE49-F238E27FC236}">
                <a16:creationId xmlns:a16="http://schemas.microsoft.com/office/drawing/2014/main" id="{6DC4F86F-FA3E-4081-988F-B0241E62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46" y="108233"/>
            <a:ext cx="2736304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61">
            <a:extLst>
              <a:ext uri="{FF2B5EF4-FFF2-40B4-BE49-F238E27FC236}">
                <a16:creationId xmlns:a16="http://schemas.microsoft.com/office/drawing/2014/main" id="{9FDA44CF-A251-4471-904D-F821BA439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838" y="712376"/>
            <a:ext cx="4253465" cy="852862"/>
          </a:xfrm>
          <a:prstGeom prst="rect">
            <a:avLst/>
          </a:prstGeom>
          <a:solidFill>
            <a:srgbClr val="92D050"/>
          </a:solidFill>
          <a:ln w="12700" algn="ctr">
            <a:noFill/>
            <a:miter lim="800000"/>
            <a:headEnd/>
            <a:tailEnd/>
          </a:ln>
        </p:spPr>
        <p:txBody>
          <a:bodyPr lIns="114301" tIns="575415" rIns="114329" bIns="575416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36284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Scaling</a:t>
            </a:r>
            <a:endParaRPr lang="en-US" sz="2000" b="1" kern="0" dirty="0">
              <a:solidFill>
                <a:srgbClr val="FF0000"/>
              </a:solidFill>
              <a:latin typeface="Calibri"/>
            </a:endParaRPr>
          </a:p>
          <a:p>
            <a:pPr marL="0" marR="0" lvl="0" indent="0" defTabSz="362843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Calibri"/>
              </a:rPr>
              <a:t>S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eed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availability, variety deployment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0DF6B0-1D19-4671-9562-C9572B2E6C4B}"/>
              </a:ext>
            </a:extLst>
          </p:cNvPr>
          <p:cNvSpPr/>
          <p:nvPr/>
        </p:nvSpPr>
        <p:spPr bwMode="auto">
          <a:xfrm>
            <a:off x="3768354" y="713172"/>
            <a:ext cx="4020413" cy="853658"/>
          </a:xfrm>
          <a:prstGeom prst="rect">
            <a:avLst/>
          </a:prstGeom>
          <a:solidFill>
            <a:srgbClr val="00B0F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lIns="114300" tIns="575415" rIns="114329" bIns="575415" spcCol="1270" anchor="ctr"/>
          <a:lstStyle/>
          <a:p>
            <a:pPr marL="0" marR="0" lvl="0" indent="0" defTabSz="3628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Piloting</a:t>
            </a:r>
          </a:p>
          <a:p>
            <a:pPr marL="0" marR="0" lvl="0" indent="0" defTabSz="3628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Testing and variety release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587C85-D65A-4C02-9EF4-7516D3F0F8C9}"/>
              </a:ext>
            </a:extLst>
          </p:cNvPr>
          <p:cNvSpPr/>
          <p:nvPr/>
        </p:nvSpPr>
        <p:spPr bwMode="auto">
          <a:xfrm>
            <a:off x="143853" y="713173"/>
            <a:ext cx="3448912" cy="852862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3628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Discovery</a:t>
            </a:r>
          </a:p>
          <a:p>
            <a:pPr marL="0" marR="0" lvl="0" indent="0" defTabSz="362843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Germplasm development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0C02A5-0D12-4AD5-8779-89E947BDEAD0}"/>
              </a:ext>
            </a:extLst>
          </p:cNvPr>
          <p:cNvSpPr/>
          <p:nvPr/>
        </p:nvSpPr>
        <p:spPr>
          <a:xfrm>
            <a:off x="795070" y="4958423"/>
            <a:ext cx="2146478" cy="817320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WorldVeg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8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27CE-62BE-4676-BAC7-2A1325E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8" y="73083"/>
            <a:ext cx="11857703" cy="68089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for Traditional African Vegetables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B61A-0FE5-4420-B225-DECA1C59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38" y="924233"/>
            <a:ext cx="5745726" cy="5090682"/>
          </a:xfrm>
        </p:spPr>
        <p:txBody>
          <a:bodyPr>
            <a:normAutofit/>
          </a:bodyPr>
          <a:lstStyle/>
          <a:p>
            <a:pPr marL="285750" indent="-285750" defTabSz="3780799">
              <a:defRPr/>
            </a:pPr>
            <a:r>
              <a:rPr lang="en-US" sz="2000" dirty="0">
                <a:cs typeface="Arial" panose="020B0604020202020204" pitchFamily="34" charset="0"/>
              </a:rPr>
              <a:t>Identify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priority crops for breeding</a:t>
            </a:r>
          </a:p>
          <a:p>
            <a:pPr marL="742950" lvl="2" indent="-285750" defTabSz="3780799"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African eggplant: fruit, leaf types</a:t>
            </a:r>
          </a:p>
          <a:p>
            <a:pPr marL="742950" lvl="2" indent="-285750" defTabSz="3780799"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Amaranth: leaf, grain, dual</a:t>
            </a:r>
          </a:p>
          <a:p>
            <a:pPr marL="285750" indent="-285750" defTabSz="3780799"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Identify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product profiles</a:t>
            </a:r>
          </a:p>
          <a:p>
            <a:pPr marL="285750" indent="-285750" defTabSz="3780799">
              <a:defRPr/>
            </a:pP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Characterize selection sites</a:t>
            </a:r>
          </a:p>
          <a:p>
            <a:pPr marL="285750" indent="-285750" defTabSz="3780799">
              <a:defRPr/>
            </a:pP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D</a:t>
            </a:r>
            <a:r>
              <a:rPr lang="en-US" sz="2000" dirty="0">
                <a:cs typeface="Arial" panose="020B0604020202020204" pitchFamily="34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fine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breeding objectives for the different types</a:t>
            </a:r>
          </a:p>
          <a:p>
            <a:pPr marL="285750" indent="-285750" defTabSz="3780799"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Build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partnerships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support</a:t>
            </a:r>
            <a:r>
              <a:rPr lang="en-US" sz="2000" dirty="0">
                <a:cs typeface="Arial" panose="020B0604020202020204" pitchFamily="34" charset="0"/>
              </a:rPr>
              <a:t> for traditional African vegetables</a:t>
            </a:r>
          </a:p>
          <a:p>
            <a:pPr marL="285750" indent="-285750" defTabSz="3780799">
              <a:defRPr/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Enhance </a:t>
            </a:r>
            <a:r>
              <a:rPr lang="en-US" sz="2000" dirty="0">
                <a:solidFill>
                  <a:srgbClr val="ED7D31">
                    <a:lumMod val="50000"/>
                  </a:srgbClr>
                </a:solidFill>
                <a:cs typeface="Arial" panose="020B0604020202020204" pitchFamily="34" charset="0"/>
              </a:rPr>
              <a:t>knowledge about the vegetables</a:t>
            </a:r>
          </a:p>
          <a:p>
            <a:pPr marL="285750" indent="-285750" defTabSz="3780799">
              <a:defRPr/>
            </a:pPr>
            <a:r>
              <a:rPr lang="en-US" sz="2000" b="1" dirty="0"/>
              <a:t>‘Participatory plant breeding finds its place in Neglected and Underutilized Crops’</a:t>
            </a:r>
          </a:p>
          <a:p>
            <a:pPr marL="285750" indent="-285750" defTabSz="3780799">
              <a:defRPr/>
            </a:pPr>
            <a:r>
              <a:rPr lang="en-US" sz="2000" b="1" dirty="0"/>
              <a:t>Now DLB too!</a:t>
            </a:r>
            <a:endParaRPr lang="en-US" sz="2000" b="1" dirty="0">
              <a:solidFill>
                <a:srgbClr val="ED7D31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2" descr="D:\1FFD FILES-t\1FEKADU2012ON_t\1_ANurseries&amp;Trials\1_PICTURES\6-3-2014_Pictures Downloads\20130507_162933.jpg">
            <a:extLst>
              <a:ext uri="{FF2B5EF4-FFF2-40B4-BE49-F238E27FC236}">
                <a16:creationId xmlns:a16="http://schemas.microsoft.com/office/drawing/2014/main" id="{924B645C-C7B6-4D7F-B92C-6E5688FEB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31" y="843085"/>
            <a:ext cx="2743200" cy="29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E4E4A1E3-CDF3-46C6-A342-662F29803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89" y="3886980"/>
            <a:ext cx="2879312" cy="2988253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477BE7B-1347-4542-988A-8CC618A2B7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4489" y="843085"/>
            <a:ext cx="2879312" cy="2966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17285-F5F7-46F2-A161-95A8DC21A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6973" y="4009765"/>
            <a:ext cx="2966112" cy="274319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857BE1A-723F-40B8-A1D1-FFDDB6D3A503}"/>
              </a:ext>
            </a:extLst>
          </p:cNvPr>
          <p:cNvSpPr/>
          <p:nvPr/>
        </p:nvSpPr>
        <p:spPr>
          <a:xfrm>
            <a:off x="3307325" y="2133797"/>
            <a:ext cx="2694039" cy="78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641E03-FE1B-499F-A0F4-AD00420C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1489" y="5133252"/>
            <a:ext cx="3124200" cy="249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708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E574-5A26-4BC9-9AC9-E248F256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39" y="107276"/>
            <a:ext cx="11101028" cy="453164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types of amaranth (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Amaranthus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spp.)</a:t>
            </a:r>
          </a:p>
        </p:txBody>
      </p:sp>
      <p:pic>
        <p:nvPicPr>
          <p:cNvPr id="5" name="Picture 2" descr="D:\1FFD FILES-t\1FEKADU2012ON_t\1_ANurseries&amp;Trials\1_PICTURES\6-3-2014_Pictures Downloads\20130507_162933.jpg">
            <a:extLst>
              <a:ext uri="{FF2B5EF4-FFF2-40B4-BE49-F238E27FC236}">
                <a16:creationId xmlns:a16="http://schemas.microsoft.com/office/drawing/2014/main" id="{A2E8812A-C47A-4F28-AFE7-3E1A747C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9" y="825911"/>
            <a:ext cx="5356123" cy="538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BF9D52-2366-4E97-9F5C-DB0DE1319024}"/>
              </a:ext>
            </a:extLst>
          </p:cNvPr>
          <p:cNvSpPr/>
          <p:nvPr/>
        </p:nvSpPr>
        <p:spPr>
          <a:xfrm>
            <a:off x="2019272" y="6292644"/>
            <a:ext cx="2286000" cy="536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Vegetable type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ECC5DE-B700-45A5-A4F7-F909E53815CB}"/>
              </a:ext>
            </a:extLst>
          </p:cNvPr>
          <p:cNvSpPr/>
          <p:nvPr/>
        </p:nvSpPr>
        <p:spPr>
          <a:xfrm>
            <a:off x="6935428" y="6276564"/>
            <a:ext cx="2204884" cy="536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/>
              <a:t>Grain type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702AE4-3863-442C-A3DA-68201A7C7822}"/>
              </a:ext>
            </a:extLst>
          </p:cNvPr>
          <p:cNvSpPr/>
          <p:nvPr/>
        </p:nvSpPr>
        <p:spPr>
          <a:xfrm>
            <a:off x="10137059" y="6292644"/>
            <a:ext cx="1587908" cy="520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/>
              <a:t>Dual type</a:t>
            </a:r>
          </a:p>
        </p:txBody>
      </p:sp>
      <p:pic>
        <p:nvPicPr>
          <p:cNvPr id="9" name="Picture 2" descr="D:\1FFD FILES-t\1FEKADU2012ON_t\1_1_1APictureCopy15-3-15\AmaranthSIN15\20150820_115314.jpg">
            <a:extLst>
              <a:ext uri="{FF2B5EF4-FFF2-40B4-BE49-F238E27FC236}">
                <a16:creationId xmlns:a16="http://schemas.microsoft.com/office/drawing/2014/main" id="{68AEEECA-0271-4B79-AA39-C173A4DB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39" y="825911"/>
            <a:ext cx="5513028" cy="538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2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C7BF-D6D7-4BC0-8D23-B245F20E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2" y="197976"/>
            <a:ext cx="11933111" cy="1040889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 type amaranth</a:t>
            </a:r>
          </a:p>
        </p:txBody>
      </p:sp>
      <p:pic>
        <p:nvPicPr>
          <p:cNvPr id="4" name="圖片 10">
            <a:extLst>
              <a:ext uri="{FF2B5EF4-FFF2-40B4-BE49-F238E27FC236}">
                <a16:creationId xmlns:a16="http://schemas.microsoft.com/office/drawing/2014/main" id="{B2353C0B-5521-41DE-A1C8-F675BDC271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3" y="1976283"/>
            <a:ext cx="3208561" cy="2927555"/>
          </a:xfrm>
          <a:prstGeom prst="rect">
            <a:avLst/>
          </a:prstGeom>
        </p:spPr>
      </p:pic>
      <p:pic>
        <p:nvPicPr>
          <p:cNvPr id="5" name="圖片 47">
            <a:extLst>
              <a:ext uri="{FF2B5EF4-FFF2-40B4-BE49-F238E27FC236}">
                <a16:creationId xmlns:a16="http://schemas.microsoft.com/office/drawing/2014/main" id="{EE40D679-2E9D-4657-8068-4E025D9F0B3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1976283"/>
            <a:ext cx="2861186" cy="2927556"/>
          </a:xfrm>
          <a:prstGeom prst="rect">
            <a:avLst/>
          </a:prstGeom>
        </p:spPr>
      </p:pic>
      <p:pic>
        <p:nvPicPr>
          <p:cNvPr id="6" name="圖片 8">
            <a:extLst>
              <a:ext uri="{FF2B5EF4-FFF2-40B4-BE49-F238E27FC236}">
                <a16:creationId xmlns:a16="http://schemas.microsoft.com/office/drawing/2014/main" id="{1F8DF687-F945-4851-8F9F-68FE97D724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9" y="1976283"/>
            <a:ext cx="2677713" cy="2930014"/>
          </a:xfrm>
          <a:prstGeom prst="rect">
            <a:avLst/>
          </a:prstGeom>
        </p:spPr>
      </p:pic>
      <p:pic>
        <p:nvPicPr>
          <p:cNvPr id="7" name="圖片 9">
            <a:extLst>
              <a:ext uri="{FF2B5EF4-FFF2-40B4-BE49-F238E27FC236}">
                <a16:creationId xmlns:a16="http://schemas.microsoft.com/office/drawing/2014/main" id="{D4A405D0-030D-44B7-A154-5BF666C124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17" y="1973824"/>
            <a:ext cx="2861186" cy="29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776</Words>
  <Application>Microsoft Office PowerPoint</Application>
  <PresentationFormat>Widescreen</PresentationFormat>
  <Paragraphs>159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微軟正黑體</vt:lpstr>
      <vt:lpstr>新細明體</vt:lpstr>
      <vt:lpstr>Arial</vt:lpstr>
      <vt:lpstr>Arial Black</vt:lpstr>
      <vt:lpstr>Calibri</vt:lpstr>
      <vt:lpstr>Calibri Light</vt:lpstr>
      <vt:lpstr>Constantia</vt:lpstr>
      <vt:lpstr>Times New Roman</vt:lpstr>
      <vt:lpstr>Wingdings</vt:lpstr>
      <vt:lpstr>Office Theme</vt:lpstr>
      <vt:lpstr>1_Office Theme</vt:lpstr>
      <vt:lpstr>2_Office Theme</vt:lpstr>
      <vt:lpstr>Vegetable R&amp;D at World Vegetable Center (WorldVeg) Highlight</vt:lpstr>
      <vt:lpstr>PowerPoint Presentation</vt:lpstr>
      <vt:lpstr>PowerPoint Presentation</vt:lpstr>
      <vt:lpstr>Traditional African Vegetables</vt:lpstr>
      <vt:lpstr>PowerPoint Presentation</vt:lpstr>
      <vt:lpstr>PowerPoint Presentation</vt:lpstr>
      <vt:lpstr>Strategy for Traditional African Vegetables</vt:lpstr>
      <vt:lpstr>Three types of amaranth (Amaranthus spp.)</vt:lpstr>
      <vt:lpstr>Grain type amaranth</vt:lpstr>
      <vt:lpstr>African eggplant (fruit and leaf type) </vt:lpstr>
      <vt:lpstr>Left: Low seed and vegetable yielding variety but liked for its taste and cooking qualities  Below: F3 and F4 plants with improved panicle </vt:lpstr>
      <vt:lpstr>Human resource capacity building</vt:lpstr>
      <vt:lpstr>Contribution in science through publications</vt:lpstr>
      <vt:lpstr> A number of varieties released</vt:lpstr>
      <vt:lpstr>Benefits from WorldVeg improved tomato and African eggplant varieties in Tanzania, 2014 study (Pepijn et al . 2016)</vt:lpstr>
      <vt:lpstr>PowerPoint Presentation</vt:lpstr>
      <vt:lpstr>Opportunities for traditional African vegetables come from their importance</vt:lpstr>
      <vt:lpstr>African Vegetable Breeding Consortium (AVBC)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Fekadu Dinssa</dc:creator>
  <cp:lastModifiedBy>Fekadu Dinssa</cp:lastModifiedBy>
  <cp:revision>169</cp:revision>
  <cp:lastPrinted>2018-09-21T05:50:40Z</cp:lastPrinted>
  <dcterms:created xsi:type="dcterms:W3CDTF">2018-03-07T16:40:43Z</dcterms:created>
  <dcterms:modified xsi:type="dcterms:W3CDTF">2018-10-27T05:57:49Z</dcterms:modified>
</cp:coreProperties>
</file>