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3"/>
    <p:sldMasterId id="2147483659" r:id="rId4"/>
    <p:sldMasterId id="2147483661" r:id="rId5"/>
    <p:sldMasterId id="2147483650" r:id="rId6"/>
    <p:sldMasterId id="2147483653" r:id="rId7"/>
    <p:sldMasterId id="2147483751" r:id="rId8"/>
    <p:sldMasterId id="2147483764" r:id="rId9"/>
    <p:sldMasterId id="2147483769" r:id="rId10"/>
  </p:sldMasterIdLst>
  <p:notesMasterIdLst>
    <p:notesMasterId r:id="rId31"/>
  </p:notesMasterIdLst>
  <p:handoutMasterIdLst>
    <p:handoutMasterId r:id="rId32"/>
  </p:handoutMasterIdLst>
  <p:sldIdLst>
    <p:sldId id="259" r:id="rId11"/>
    <p:sldId id="373" r:id="rId12"/>
    <p:sldId id="376" r:id="rId13"/>
    <p:sldId id="404" r:id="rId14"/>
    <p:sldId id="406" r:id="rId15"/>
    <p:sldId id="412" r:id="rId16"/>
    <p:sldId id="409" r:id="rId17"/>
    <p:sldId id="410" r:id="rId18"/>
    <p:sldId id="405" r:id="rId19"/>
    <p:sldId id="417" r:id="rId20"/>
    <p:sldId id="389" r:id="rId21"/>
    <p:sldId id="392" r:id="rId22"/>
    <p:sldId id="411" r:id="rId23"/>
    <p:sldId id="414" r:id="rId24"/>
    <p:sldId id="413" r:id="rId25"/>
    <p:sldId id="418" r:id="rId26"/>
    <p:sldId id="419" r:id="rId27"/>
    <p:sldId id="420" r:id="rId28"/>
    <p:sldId id="416" r:id="rId29"/>
    <p:sldId id="400" r:id="rId30"/>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E854CB42-BA32-4DDA-9506-1074FC690CBE}">
          <p14:sldIdLst>
            <p14:sldId id="259"/>
            <p14:sldId id="373"/>
            <p14:sldId id="376"/>
            <p14:sldId id="404"/>
            <p14:sldId id="406"/>
            <p14:sldId id="412"/>
            <p14:sldId id="409"/>
            <p14:sldId id="410"/>
            <p14:sldId id="405"/>
            <p14:sldId id="417"/>
            <p14:sldId id="389"/>
            <p14:sldId id="392"/>
            <p14:sldId id="411"/>
            <p14:sldId id="414"/>
            <p14:sldId id="413"/>
            <p14:sldId id="418"/>
            <p14:sldId id="419"/>
            <p14:sldId id="420"/>
            <p14:sldId id="416"/>
            <p14:sldId id="400"/>
          </p14:sldIdLst>
        </p14:section>
        <p14:section name="Untitled Section" id="{AF2793EA-E730-42DB-B16B-2B637BE94C2C}">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Mukankusi" initials="C.M" lastIdx="3" clrIdx="0">
    <p:extLst>
      <p:ext uri="{19B8F6BF-5375-455C-9EA6-DF929625EA0E}">
        <p15:presenceInfo xmlns:p15="http://schemas.microsoft.com/office/powerpoint/2012/main" userId="Clare Mukankusi" providerId="None"/>
      </p:ext>
    </p:extLst>
  </p:cmAuthor>
  <p:cmAuthor id="2" name="Enid" initials="E" lastIdx="6" clrIdx="1">
    <p:extLst>
      <p:ext uri="{19B8F6BF-5375-455C-9EA6-DF929625EA0E}">
        <p15:presenceInfo xmlns:p15="http://schemas.microsoft.com/office/powerpoint/2012/main" userId="Enid" providerId="None"/>
      </p:ext>
    </p:extLst>
  </p:cmAuthor>
  <p:cmAuthor id="3" name="Onyango, Patricia (CIAT-Kenya)" initials="OP(" lastIdx="4" clrIdx="2">
    <p:extLst>
      <p:ext uri="{19B8F6BF-5375-455C-9EA6-DF929625EA0E}">
        <p15:presenceInfo xmlns:p15="http://schemas.microsoft.com/office/powerpoint/2012/main" userId="Onyango, Patricia (CIAT-Keny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2D1D"/>
    <a:srgbClr val="BB3A26"/>
    <a:srgbClr val="962F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12" autoAdjust="0"/>
    <p:restoredTop sz="94434" autoAdjust="0"/>
  </p:normalViewPr>
  <p:slideViewPr>
    <p:cSldViewPr snapToGrid="0">
      <p:cViewPr varScale="1">
        <p:scale>
          <a:sx n="73" d="100"/>
          <a:sy n="73" d="100"/>
        </p:scale>
        <p:origin x="540" y="7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7" d="100"/>
          <a:sy n="57"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8.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6.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dirty="0"/>
            </a:lvl1pPr>
          </a:lstStyle>
          <a:p>
            <a:pPr>
              <a:defRPr/>
            </a:pPr>
            <a:endParaRPr lang="es-C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5FEF981-1B1B-4682-B6DF-3B968ACE339B}" type="datetimeFigureOut">
              <a:rPr lang="es-CO"/>
              <a:pPr>
                <a:defRPr/>
              </a:pPr>
              <a:t>26/10/2018</a:t>
            </a:fld>
            <a:endParaRPr lang="es-CO"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dirty="0"/>
            </a:lvl1pPr>
          </a:lstStyle>
          <a:p>
            <a:pPr>
              <a:defRPr/>
            </a:pPr>
            <a:r>
              <a:rPr lang="es-CO"/>
              <a:t>CIAT</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8E68D7A1-D42D-492D-A3EE-5727AECC5533}" type="slidenum">
              <a:rPr lang="es-CO"/>
              <a:pPr>
                <a:defRPr/>
              </a:pPr>
              <a:t>‹#›</a:t>
            </a:fld>
            <a:endParaRPr lang="es-CO" dirty="0"/>
          </a:p>
        </p:txBody>
      </p:sp>
    </p:spTree>
    <p:extLst>
      <p:ext uri="{BB962C8B-B14F-4D97-AF65-F5344CB8AC3E}">
        <p14:creationId xmlns:p14="http://schemas.microsoft.com/office/powerpoint/2010/main" val="30492356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dirty="0"/>
            </a:lvl1pPr>
          </a:lstStyle>
          <a:p>
            <a:pPr>
              <a:defRPr/>
            </a:pPr>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F3A4B7D-2D04-46AC-AB3C-014429FCDC53}" type="datetimeFigureOut">
              <a:rPr lang="es-CO"/>
              <a:pPr>
                <a:defRPr/>
              </a:pPr>
              <a:t>26/10/2018</a:t>
            </a:fld>
            <a:endParaRPr lang="es-CO"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CO" noProof="0" dirty="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CO"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dirty="0"/>
            </a:lvl1pPr>
          </a:lstStyle>
          <a:p>
            <a:pPr>
              <a:defRPr/>
            </a:pPr>
            <a:r>
              <a:rPr lang="es-CO"/>
              <a:t>CIAT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871FD4F8-EBE9-4FE7-B958-B977FC69D439}" type="slidenum">
              <a:rPr lang="es-CO"/>
              <a:pPr>
                <a:defRPr/>
              </a:pPr>
              <a:t>‹#›</a:t>
            </a:fld>
            <a:endParaRPr lang="es-CO" dirty="0"/>
          </a:p>
        </p:txBody>
      </p:sp>
    </p:spTree>
    <p:extLst>
      <p:ext uri="{BB962C8B-B14F-4D97-AF65-F5344CB8AC3E}">
        <p14:creationId xmlns:p14="http://schemas.microsoft.com/office/powerpoint/2010/main" val="399544820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Tanzania can establish itself as a quality bean exporter to the region and maybe internationally</a:t>
            </a:r>
          </a:p>
        </p:txBody>
      </p:sp>
      <p:sp>
        <p:nvSpPr>
          <p:cNvPr id="4" name="Slide Number Placeholder 3"/>
          <p:cNvSpPr>
            <a:spLocks noGrp="1"/>
          </p:cNvSpPr>
          <p:nvPr>
            <p:ph type="sldNum" sz="quarter" idx="10"/>
          </p:nvPr>
        </p:nvSpPr>
        <p:spPr/>
        <p:txBody>
          <a:bodyPr/>
          <a:lstStyle/>
          <a:p>
            <a:fld id="{1EA042EC-B2A7-41FC-8A70-585BBE6F2DAA}" type="slidenum">
              <a:rPr lang="en-US" smtClean="0"/>
              <a:t>9</a:t>
            </a:fld>
            <a:endParaRPr lang="en-US"/>
          </a:p>
        </p:txBody>
      </p:sp>
    </p:spTree>
    <p:extLst>
      <p:ext uri="{BB962C8B-B14F-4D97-AF65-F5344CB8AC3E}">
        <p14:creationId xmlns:p14="http://schemas.microsoft.com/office/powerpoint/2010/main" val="126302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Tl-III report: In northern zone, three seed companies namely ASA (276.6t), MERU </a:t>
            </a:r>
            <a:r>
              <a:rPr lang="en-US" dirty="0" err="1"/>
              <a:t>agro</a:t>
            </a:r>
            <a:r>
              <a:rPr lang="en-US" dirty="0"/>
              <a:t> (210t) Beula Seed Company (10t) and QDS farmers (53.38t); this makes total of 549.98t of certified seeds and QDS.</a:t>
            </a:r>
          </a:p>
          <a:p>
            <a:r>
              <a:rPr lang="en-US" dirty="0"/>
              <a:t>At southern highlands, 410.5t produced as follows; 150t of certified seed produced by Beula seed and </a:t>
            </a:r>
            <a:r>
              <a:rPr lang="en-US" dirty="0" err="1"/>
              <a:t>Agri</a:t>
            </a:r>
            <a:r>
              <a:rPr lang="en-US" dirty="0"/>
              <a:t> seed and whole quantity were supplied to </a:t>
            </a:r>
            <a:r>
              <a:rPr lang="en-US" dirty="0" err="1"/>
              <a:t>Agro</a:t>
            </a:r>
            <a:r>
              <a:rPr lang="en-US" dirty="0"/>
              <a:t>-dealers, farmers and G2L-Makambako Processors who supply to contract farmers. Also, 260.5t of quality declared seeds produced by farmers groups and individual farmers and were supplied to contracted farmers especially those who are being contracted by Raphael Group Limited (LTD).</a:t>
            </a:r>
          </a:p>
          <a:p>
            <a:r>
              <a:rPr lang="en-US" dirty="0"/>
              <a:t>From Lake/west zone, total of 215t (130 </a:t>
            </a:r>
            <a:r>
              <a:rPr lang="en-US" dirty="0" err="1"/>
              <a:t>Njano</a:t>
            </a:r>
            <a:r>
              <a:rPr lang="en-US" dirty="0"/>
              <a:t> </a:t>
            </a:r>
            <a:r>
              <a:rPr lang="en-US" dirty="0" err="1"/>
              <a:t>Uyole</a:t>
            </a:r>
            <a:r>
              <a:rPr lang="en-US" dirty="0"/>
              <a:t> and  </a:t>
            </a:r>
            <a:r>
              <a:rPr lang="en-US" dirty="0" err="1"/>
              <a:t>Lyamungu</a:t>
            </a:r>
            <a:r>
              <a:rPr lang="en-US" dirty="0"/>
              <a:t> 85) tons of quality declared seed were produced by individual farmers and/farmer groups in </a:t>
            </a:r>
            <a:r>
              <a:rPr lang="en-US" dirty="0" err="1"/>
              <a:t>Missenyi</a:t>
            </a:r>
            <a:r>
              <a:rPr lang="en-US" dirty="0"/>
              <a:t>, </a:t>
            </a:r>
            <a:r>
              <a:rPr lang="en-US" dirty="0" err="1"/>
              <a:t>Karagwe</a:t>
            </a:r>
            <a:r>
              <a:rPr lang="en-US" dirty="0"/>
              <a:t> and </a:t>
            </a:r>
            <a:r>
              <a:rPr lang="en-US" dirty="0" err="1"/>
              <a:t>Kyerwa</a:t>
            </a:r>
            <a:r>
              <a:rPr lang="en-US" dirty="0"/>
              <a:t> districts and whole quantity were sold to farmers/farmer groups which operates under KADERES as NGO </a:t>
            </a:r>
            <a:r>
              <a:rPr lang="en-US" dirty="0" err="1"/>
              <a:t>Karagwe</a:t>
            </a:r>
            <a:r>
              <a:rPr lang="en-US" dirty="0"/>
              <a:t> district</a:t>
            </a:r>
          </a:p>
          <a:p>
            <a:r>
              <a:rPr lang="en-US" dirty="0"/>
              <a:t>Thus total production was 1,175 t of both certified seeds and QDS from all 3 zones was about 10% of the 11,700 ton required for the 50% target.</a:t>
            </a:r>
          </a:p>
          <a:p>
            <a:endParaRPr lang="en-US" dirty="0"/>
          </a:p>
        </p:txBody>
      </p:sp>
      <p:sp>
        <p:nvSpPr>
          <p:cNvPr id="4" name="Slide Number Placeholder 3"/>
          <p:cNvSpPr>
            <a:spLocks noGrp="1"/>
          </p:cNvSpPr>
          <p:nvPr>
            <p:ph type="sldNum" sz="quarter" idx="10"/>
          </p:nvPr>
        </p:nvSpPr>
        <p:spPr/>
        <p:txBody>
          <a:bodyPr/>
          <a:lstStyle/>
          <a:p>
            <a:fld id="{1EA042EC-B2A7-41FC-8A70-585BBE6F2DAA}" type="slidenum">
              <a:rPr lang="en-US" smtClean="0"/>
              <a:t>10</a:t>
            </a:fld>
            <a:endParaRPr lang="en-US"/>
          </a:p>
        </p:txBody>
      </p:sp>
    </p:spTree>
    <p:extLst>
      <p:ext uri="{BB962C8B-B14F-4D97-AF65-F5344CB8AC3E}">
        <p14:creationId xmlns:p14="http://schemas.microsoft.com/office/powerpoint/2010/main" val="33538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A042EC-B2A7-41FC-8A70-585BBE6F2DAA}" type="slidenum">
              <a:rPr lang="en-US" smtClean="0"/>
              <a:t>15</a:t>
            </a:fld>
            <a:endParaRPr lang="en-US"/>
          </a:p>
        </p:txBody>
      </p:sp>
    </p:spTree>
    <p:extLst>
      <p:ext uri="{BB962C8B-B14F-4D97-AF65-F5344CB8AC3E}">
        <p14:creationId xmlns:p14="http://schemas.microsoft.com/office/powerpoint/2010/main" val="194589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55567"/>
      </p:ext>
    </p:extLst>
  </p:cSld>
  <p:clrMapOvr>
    <a:masterClrMapping/>
  </p:clrMapOvr>
  <p:transition spd="slow">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a:xfrm>
            <a:off x="4165600" y="6356351"/>
            <a:ext cx="38608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16501873"/>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553007"/>
      </p:ext>
    </p:extLst>
  </p:cSld>
  <p:clrMapOvr>
    <a:masterClrMapping/>
  </p:clrMapOvr>
  <p:transition spd="slow">
    <p:randomBa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127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405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eaLnBrk="1" fontAlgn="auto" hangingPunct="1">
              <a:spcBef>
                <a:spcPts val="0"/>
              </a:spcBef>
              <a:spcAft>
                <a:spcPts val="0"/>
              </a:spcAft>
            </a:pPr>
            <a:fld id="{0914C2E3-B5DD-4AB8-8C5F-120FDF2DD618}" type="datetimeFigureOut">
              <a:rPr lang="en-US" smtClean="0">
                <a:solidFill>
                  <a:prstClr val="black">
                    <a:tint val="75000"/>
                  </a:prstClr>
                </a:solidFill>
                <a:latin typeface="Calibri" panose="020F0502020204030204"/>
              </a:rPr>
              <a:pPr eaLnBrk="1" fontAlgn="auto" hangingPunct="1">
                <a:spcBef>
                  <a:spcPts val="0"/>
                </a:spcBef>
                <a:spcAft>
                  <a:spcPts val="0"/>
                </a:spcAft>
              </a:pPr>
              <a:t>10/26/2018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eaLnBrk="1" fontAlgn="auto" hangingPunct="1">
              <a:spcBef>
                <a:spcPts val="0"/>
              </a:spcBef>
              <a:spcAft>
                <a:spcPts val="0"/>
              </a:spcAft>
            </a:pPr>
            <a:fld id="{419228C1-39CF-4D2C-AF1B-6496B29FB85D}"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58892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09600" y="6356350"/>
            <a:ext cx="2844800" cy="365125"/>
          </a:xfrm>
          <a:prstGeom prst="rect">
            <a:avLst/>
          </a:prstGeom>
        </p:spPr>
        <p:txBody>
          <a:bodyPr/>
          <a:lstStyle>
            <a:lvl1pPr eaLnBrk="0" hangingPunct="0">
              <a:defRPr/>
            </a:lvl1pPr>
          </a:lstStyle>
          <a:p>
            <a:pPr fontAlgn="auto">
              <a:spcBef>
                <a:spcPts val="0"/>
              </a:spcBef>
              <a:spcAft>
                <a:spcPts val="0"/>
              </a:spcAft>
              <a:defRPr/>
            </a:pPr>
            <a:fld id="{C6A51814-0969-45CB-8AD3-824CBEFDFA3B}" type="datetimeFigureOut">
              <a:rPr lang="en-US">
                <a:solidFill>
                  <a:prstClr val="black"/>
                </a:solidFill>
                <a:latin typeface="Calibri" panose="020F0502020204030204"/>
              </a:rPr>
              <a:pPr fontAlgn="auto">
                <a:spcBef>
                  <a:spcPts val="0"/>
                </a:spcBef>
                <a:spcAft>
                  <a:spcPts val="0"/>
                </a:spcAft>
                <a:defRPr/>
              </a:pPr>
              <a:t>10/26/2018</a:t>
            </a:fld>
            <a:endParaRPr lang="en-US" dirty="0">
              <a:solidFill>
                <a:prstClr val="black"/>
              </a:solidFill>
              <a:latin typeface="Calibri" panose="020F0502020204030204"/>
            </a:endParaRPr>
          </a:p>
        </p:txBody>
      </p:sp>
      <p:sp>
        <p:nvSpPr>
          <p:cNvPr id="6" name="Footer Placeholder 4"/>
          <p:cNvSpPr>
            <a:spLocks noGrp="1"/>
          </p:cNvSpPr>
          <p:nvPr>
            <p:ph type="ftr" sz="quarter" idx="11"/>
          </p:nvPr>
        </p:nvSpPr>
        <p:spPr>
          <a:xfrm>
            <a:off x="4165600" y="6356350"/>
            <a:ext cx="3860800" cy="365125"/>
          </a:xfrm>
          <a:prstGeom prst="rect">
            <a:avLst/>
          </a:prstGeom>
        </p:spPr>
        <p:txBody>
          <a:bodyPr/>
          <a:lstStyle>
            <a:lvl1pPr eaLnBrk="0" hangingPunct="0">
              <a:defRPr dirty="0"/>
            </a:lvl1pPr>
          </a:lstStyle>
          <a:p>
            <a:pPr fontAlgn="auto">
              <a:spcBef>
                <a:spcPts val="0"/>
              </a:spcBef>
              <a:spcAft>
                <a:spcPts val="0"/>
              </a:spcAft>
              <a:defRPr/>
            </a:pPr>
            <a:endParaRPr lang="en-US">
              <a:solidFill>
                <a:prstClr val="black"/>
              </a:solidFill>
              <a:latin typeface="Calibri" panose="020F0502020204030204"/>
            </a:endParaRPr>
          </a:p>
        </p:txBody>
      </p:sp>
      <p:sp>
        <p:nvSpPr>
          <p:cNvPr id="7" name="Slide Number Placeholder 5"/>
          <p:cNvSpPr>
            <a:spLocks noGrp="1"/>
          </p:cNvSpPr>
          <p:nvPr>
            <p:ph type="sldNum" sz="quarter" idx="12"/>
          </p:nvPr>
        </p:nvSpPr>
        <p:spPr>
          <a:xfrm>
            <a:off x="8737600" y="6356350"/>
            <a:ext cx="2844800" cy="365125"/>
          </a:xfrm>
          <a:prstGeom prst="rect">
            <a:avLst/>
          </a:prstGeom>
        </p:spPr>
        <p:txBody>
          <a:bodyPr/>
          <a:lstStyle>
            <a:lvl1pPr eaLnBrk="0" hangingPunct="0">
              <a:defRPr/>
            </a:lvl1pPr>
          </a:lstStyle>
          <a:p>
            <a:pPr fontAlgn="auto">
              <a:spcBef>
                <a:spcPts val="0"/>
              </a:spcBef>
              <a:spcAft>
                <a:spcPts val="0"/>
              </a:spcAft>
              <a:defRPr/>
            </a:pPr>
            <a:fld id="{A3504C0A-6416-493E-907D-4033C27570C7}" type="slidenum">
              <a:rPr lang="en-US">
                <a:solidFill>
                  <a:prstClr val="black"/>
                </a:solidFill>
                <a:latin typeface="Calibri" panose="020F0502020204030204"/>
              </a:rPr>
              <a:pPr fontAlgn="auto">
                <a:spcBef>
                  <a:spcPts val="0"/>
                </a:spcBef>
                <a:spcAft>
                  <a:spcPts val="0"/>
                </a:spcAft>
                <a:defRPr/>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07608070"/>
      </p:ext>
    </p:extLst>
  </p:cSld>
  <p:clrMapOvr>
    <a:masterClrMapping/>
  </p:clrMapOvr>
  <p:transition spd="slow">
    <p:randomBa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5ACCB-0156-495B-BF85-07C24B20D93A}" type="datetimeFigureOut">
              <a:rPr lang="en-US" smtClean="0">
                <a:solidFill>
                  <a:prstClr val="black"/>
                </a:solidFill>
              </a:rPr>
              <a:pPr/>
              <a:t>10/26/2018</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276D748-B7DF-4233-83F7-9E554C2C7F5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520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October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October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66089"/>
      </p:ext>
    </p:extLst>
  </p:cSld>
  <p:clrMapOvr>
    <a:masterClrMapping/>
  </p:clrMapOvr>
  <p:transition spd="slow">
    <p:randomBa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7DCB65-2CC5-472E-A6AB-E8F0C80ECE47}" type="datetimeFigureOut">
              <a:rPr lang="en-US" smtClean="0">
                <a:solidFill>
                  <a:prstClr val="black">
                    <a:tint val="75000"/>
                  </a:prstClr>
                </a:solidFill>
              </a:rPr>
              <a:pPr/>
              <a:t>10/26/2018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FD257A-3D42-49FD-BFD9-7F019D8B97C3}"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2"/>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October 26, 2018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October 26,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October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October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160603"/>
      </p:ext>
    </p:extLst>
  </p:cSld>
  <p:clrMapOvr>
    <a:masterClrMapping/>
  </p:clrMapOvr>
  <p:transition spd="slow">
    <p:randomBa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3557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028244"/>
      </p:ext>
    </p:extLst>
  </p:cSld>
  <p:clrMapOvr>
    <a:masterClrMapping/>
  </p:clrMapOvr>
  <p:transition spd="slow">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160603"/>
      </p:ext>
    </p:extLst>
  </p:cSld>
  <p:clrMapOvr>
    <a:masterClrMapping/>
  </p:clrMapOvr>
  <p:transitio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7166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40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01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D97DCB65-2CC5-472E-A6AB-E8F0C80ECE47}" type="datetimeFigureOut">
              <a:rPr lang="en-US" smtClean="0">
                <a:solidFill>
                  <a:prstClr val="black">
                    <a:tint val="75000"/>
                  </a:prstClr>
                </a:solidFill>
              </a:rPr>
              <a:pPr/>
              <a:t>10/26/2018</a:t>
            </a:fld>
            <a:endParaRPr lang="en-US" dirty="0">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6DFD257A-3D42-49FD-BFD9-7F019D8B97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086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7DCB65-2CC5-472E-A6AB-E8F0C80ECE47}" type="datetimeFigureOut">
              <a:rPr lang="en-US" smtClean="0">
                <a:solidFill>
                  <a:prstClr val="black">
                    <a:tint val="75000"/>
                  </a:prstClr>
                </a:solidFill>
              </a:rPr>
              <a:pPr/>
              <a:t>10/26/2018</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FD257A-3D42-49FD-BFD9-7F019D8B97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02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theme" Target="../theme/theme7.xml"/><Relationship Id="rId4"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Lst>
  <p:transition spd="slow">
    <p:randomBar/>
  </p:transition>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4" r:id="rId1"/>
  </p:sldLayoutIdLst>
  <p:transition spd="slow">
    <p:randomBar/>
  </p:transition>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Lst>
  <p:transition spd="slow">
    <p:randomBar/>
  </p:transition>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6" r:id="rId1"/>
    <p:sldLayoutId id="2147483756" r:id="rId2"/>
    <p:sldLayoutId id="2147483757" r:id="rId3"/>
    <p:sldLayoutId id="2147483758" r:id="rId4"/>
    <p:sldLayoutId id="2147483760" r:id="rId5"/>
    <p:sldLayoutId id="2147483761" r:id="rId6"/>
    <p:sldLayoutId id="2147483763" r:id="rId7"/>
  </p:sldLayoutIdLst>
  <p:transition spd="slow">
    <p:randomBar/>
  </p:transition>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Lst>
  <p:transition spd="slow">
    <p:randomBar/>
  </p:transition>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444420"/>
      </p:ext>
    </p:extLst>
  </p:cSld>
  <p:clrMap bg1="lt1" tx1="dk1" bg2="lt2" tx2="dk2" accent1="accent1" accent2="accent2" accent3="accent3" accent4="accent4" accent5="accent5" accent6="accent6" hlink="hlink" folHlink="folHlink"/>
  <p:sldLayoutIdLst>
    <p:sldLayoutId id="2147483752" r:id="rId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89"/>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3296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October 26, 2018</a:t>
            </a:fld>
            <a:endParaRPr lang="en-US" dirty="0"/>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pic>
        <p:nvPicPr>
          <p:cNvPr id="9"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ransition spd="slow">
    <p:randomBar/>
  </p:transition>
  <p:timing>
    <p:tnLst>
      <p:par>
        <p:cTn id="1" dur="indefinite" restart="never" nodeType="tmRoot"/>
      </p:par>
    </p:tnLst>
  </p:timing>
  <p:hf hdr="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jpe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1.xm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image" Target="../media/image47.emf"/><Relationship Id="rId1" Type="http://schemas.openxmlformats.org/officeDocument/2006/relationships/slideLayout" Target="../slideLayouts/slideLayout20.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7"/>
          <p:cNvSpPr txBox="1">
            <a:spLocks noChangeArrowheads="1"/>
          </p:cNvSpPr>
          <p:nvPr/>
        </p:nvSpPr>
        <p:spPr bwMode="auto">
          <a:xfrm>
            <a:off x="7617650" y="4968789"/>
            <a:ext cx="3407401"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600"/>
              </a:lnSpc>
            </a:pPr>
            <a:r>
              <a:rPr lang="en-US" altLang="es-CO" sz="2000" b="1" dirty="0" smtClean="0">
                <a:ea typeface="Arial Unicode MS" pitchFamily="34" charset="-128"/>
                <a:cs typeface="Calibri" panose="020F0502020204030204" pitchFamily="34" charset="0"/>
              </a:rPr>
              <a:t>PABRA Team </a:t>
            </a:r>
            <a:endParaRPr lang="en-US" altLang="es-CO" sz="2000" b="1" dirty="0" smtClean="0">
              <a:ea typeface="Arial Unicode MS" pitchFamily="34" charset="-128"/>
              <a:cs typeface="Calibri" panose="020F0502020204030204" pitchFamily="34" charset="0"/>
            </a:endParaRPr>
          </a:p>
          <a:p>
            <a:pPr eaLnBrk="1" hangingPunct="1">
              <a:lnSpc>
                <a:spcPts val="2600"/>
              </a:lnSpc>
            </a:pPr>
            <a:endParaRPr lang="en-US" altLang="es-CO" sz="2000" b="1" dirty="0">
              <a:ea typeface="Arial Unicode MS" pitchFamily="34" charset="-128"/>
              <a:cs typeface="Calibri" panose="020F0502020204030204" pitchFamily="34" charset="0"/>
            </a:endParaRPr>
          </a:p>
        </p:txBody>
      </p:sp>
      <p:pic>
        <p:nvPicPr>
          <p:cNvPr id="12" name="Image 6" descr="G:\Photo haricot 2014\DSC0420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7501850" y="147066"/>
            <a:ext cx="4662487" cy="3400425"/>
          </a:xfrm>
        </p:spPr>
      </p:pic>
      <p:sp>
        <p:nvSpPr>
          <p:cNvPr id="21506" name="TextBox 8"/>
          <p:cNvSpPr txBox="1">
            <a:spLocks noChangeArrowheads="1"/>
          </p:cNvSpPr>
          <p:nvPr/>
        </p:nvSpPr>
        <p:spPr bwMode="auto">
          <a:xfrm>
            <a:off x="914400" y="282170"/>
            <a:ext cx="630936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defRPr/>
            </a:pPr>
            <a:r>
              <a:rPr lang="en-US" sz="3000" b="1" dirty="0">
                <a:latin typeface="+mn-lt"/>
                <a:ea typeface="Arial Unicode MS" pitchFamily="34" charset="-128"/>
                <a:cs typeface="Calibri" panose="020F0502020204030204" pitchFamily="34" charset="0"/>
              </a:rPr>
              <a:t>Accelerating </a:t>
            </a:r>
            <a:r>
              <a:rPr lang="en-US" sz="3000" b="1" dirty="0" smtClean="0">
                <a:latin typeface="+mn-lt"/>
                <a:ea typeface="Arial Unicode MS" pitchFamily="34" charset="-128"/>
                <a:cs typeface="Calibri" panose="020F0502020204030204" pitchFamily="34" charset="0"/>
              </a:rPr>
              <a:t>Bean </a:t>
            </a:r>
            <a:r>
              <a:rPr lang="en-US" sz="3000" b="1" dirty="0">
                <a:latin typeface="+mn-lt"/>
                <a:ea typeface="Arial Unicode MS" pitchFamily="34" charset="-128"/>
                <a:cs typeface="Calibri" panose="020F0502020204030204" pitchFamily="34" charset="0"/>
              </a:rPr>
              <a:t>S</a:t>
            </a:r>
            <a:r>
              <a:rPr lang="en-US" sz="3000" b="1" dirty="0" smtClean="0">
                <a:latin typeface="+mn-lt"/>
                <a:ea typeface="Arial Unicode MS" pitchFamily="34" charset="-128"/>
                <a:cs typeface="Calibri" panose="020F0502020204030204" pitchFamily="34" charset="0"/>
              </a:rPr>
              <a:t>eed </a:t>
            </a:r>
            <a:r>
              <a:rPr lang="en-US" sz="3000" b="1" dirty="0">
                <a:latin typeface="+mn-lt"/>
                <a:ea typeface="Arial Unicode MS" pitchFamily="34" charset="-128"/>
                <a:cs typeface="Calibri" panose="020F0502020204030204" pitchFamily="34" charset="0"/>
              </a:rPr>
              <a:t>A</a:t>
            </a:r>
            <a:r>
              <a:rPr lang="en-US" sz="3000" b="1" dirty="0" smtClean="0">
                <a:latin typeface="+mn-lt"/>
                <a:ea typeface="Arial Unicode MS" pitchFamily="34" charset="-128"/>
                <a:cs typeface="Calibri" panose="020F0502020204030204" pitchFamily="34" charset="0"/>
              </a:rPr>
              <a:t>ccess </a:t>
            </a:r>
            <a:r>
              <a:rPr lang="en-US" sz="3000" b="1" dirty="0">
                <a:latin typeface="+mn-lt"/>
                <a:ea typeface="Arial Unicode MS" pitchFamily="34" charset="-128"/>
                <a:cs typeface="Calibri" panose="020F0502020204030204" pitchFamily="34" charset="0"/>
              </a:rPr>
              <a:t>to </a:t>
            </a:r>
            <a:r>
              <a:rPr lang="en-US" sz="3000" b="1" dirty="0" smtClean="0">
                <a:latin typeface="+mn-lt"/>
                <a:ea typeface="Arial Unicode MS" pitchFamily="34" charset="-128"/>
                <a:cs typeface="Calibri" panose="020F0502020204030204" pitchFamily="34" charset="0"/>
              </a:rPr>
              <a:t>Smallholders farmers </a:t>
            </a:r>
            <a:r>
              <a:rPr lang="en-US" sz="3000" b="1" dirty="0">
                <a:latin typeface="+mn-lt"/>
                <a:ea typeface="Arial Unicode MS" pitchFamily="34" charset="-128"/>
                <a:cs typeface="Calibri" panose="020F0502020204030204" pitchFamily="34" charset="0"/>
              </a:rPr>
              <a:t>in </a:t>
            </a:r>
            <a:r>
              <a:rPr lang="en-US" sz="3000" b="1" dirty="0" smtClean="0">
                <a:latin typeface="+mn-lt"/>
                <a:ea typeface="Arial Unicode MS" pitchFamily="34" charset="-128"/>
                <a:cs typeface="Calibri" panose="020F0502020204030204" pitchFamily="34" charset="0"/>
              </a:rPr>
              <a:t>Africa through public and private partnership</a:t>
            </a:r>
            <a:endParaRPr lang="en-US" sz="3000" b="1" dirty="0">
              <a:latin typeface="+mn-lt"/>
              <a:ea typeface="Arial Unicode MS" pitchFamily="34" charset="-128"/>
              <a:cs typeface="Calibri" panose="020F0502020204030204" pitchFamily="34" charset="0"/>
            </a:endParaRPr>
          </a:p>
        </p:txBody>
      </p:sp>
      <p:pic>
        <p:nvPicPr>
          <p:cNvPr id="42" name="Picture 41"/>
          <p:cNvPicPr>
            <a:picLocks noChangeAspect="1"/>
          </p:cNvPicPr>
          <p:nvPr/>
        </p:nvPicPr>
        <p:blipFill>
          <a:blip r:embed="rId3"/>
          <a:stretch>
            <a:fillRect/>
          </a:stretch>
        </p:blipFill>
        <p:spPr>
          <a:xfrm>
            <a:off x="0" y="0"/>
            <a:ext cx="914400" cy="1324445"/>
          </a:xfrm>
          <a:prstGeom prst="rect">
            <a:avLst/>
          </a:prstGeom>
        </p:spPr>
      </p:pic>
      <p:grpSp>
        <p:nvGrpSpPr>
          <p:cNvPr id="43" name="Group 42"/>
          <p:cNvGrpSpPr>
            <a:grpSpLocks/>
          </p:cNvGrpSpPr>
          <p:nvPr/>
        </p:nvGrpSpPr>
        <p:grpSpPr bwMode="auto">
          <a:xfrm>
            <a:off x="3679281" y="2547492"/>
            <a:ext cx="3392964" cy="4010298"/>
            <a:chOff x="1069030" y="1062856"/>
            <a:chExt cx="67081" cy="84858"/>
          </a:xfrm>
        </p:grpSpPr>
        <p:pic>
          <p:nvPicPr>
            <p:cNvPr id="44" name="Picture 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185" y="1062856"/>
              <a:ext cx="15668" cy="13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45"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204" y="1067445"/>
              <a:ext cx="17378" cy="11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46"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204" y="1131753"/>
              <a:ext cx="16583" cy="11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47" name="Picture 4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718" y="1084016"/>
              <a:ext cx="17924" cy="11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48"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0372" y="1085960"/>
              <a:ext cx="16580" cy="17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4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82" y="1076326"/>
              <a:ext cx="13322" cy="12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0" name="Picture 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1937" y="1138020"/>
              <a:ext cx="15790" cy="9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1" name="Picture 5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5270" y="1127535"/>
              <a:ext cx="15485" cy="12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2" name="Picture 5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6806" y="1077104"/>
              <a:ext cx="19692" cy="11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3" name="Picture 5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9030" y="1099264"/>
              <a:ext cx="14692" cy="13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4" name="Picture 5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9715" y="1111448"/>
              <a:ext cx="12924" cy="11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5" name="Picture 5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6830" y="1085899"/>
              <a:ext cx="15668" cy="13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6" name="Picture 5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4227" y="1097413"/>
              <a:ext cx="15705" cy="14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7" name="Picture 5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4685" y="1101017"/>
              <a:ext cx="16819" cy="14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8" name="Picture 5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2239" y="1110562"/>
              <a:ext cx="13718" cy="12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9" name="Picture 5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01025" y="1087890"/>
              <a:ext cx="15902" cy="15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0" name="Picture 5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4578" y="1120609"/>
              <a:ext cx="13535" cy="13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1" name="Picture 60"/>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87987" y="1119874"/>
              <a:ext cx="14197" cy="13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2" name="Picture 6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94149" y="1106525"/>
              <a:ext cx="13553" cy="13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3" name="Picture 6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07668" y="1066246"/>
              <a:ext cx="13351" cy="1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4" name="Picture 6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04080" y="1075915"/>
              <a:ext cx="16948" cy="13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5" name="Picture 6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9354" y="1114739"/>
              <a:ext cx="18846" cy="15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6" name="Picture 65"/>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06124" y="1131696"/>
              <a:ext cx="13656" cy="13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7" name="Picture 6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14428" y="1124584"/>
              <a:ext cx="14143" cy="12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8" name="Picture 67"/>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7677" y="1111578"/>
              <a:ext cx="15817" cy="14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69" name="Picture 6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8020" y="1095653"/>
              <a:ext cx="18091" cy="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70" name="Picture 6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116836" y="1074468"/>
              <a:ext cx="12245" cy="10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spTree>
  </p:cSld>
  <p:clrMapOvr>
    <a:masterClrMapping/>
  </p:clrMapOvr>
  <p:transition spd="slow">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627403"/>
            <a:ext cx="10515600" cy="620091"/>
          </a:xfrm>
        </p:spPr>
        <p:txBody>
          <a:bodyPr/>
          <a:lstStyle/>
          <a:p>
            <a:r>
              <a:rPr lang="en-US" sz="2400" dirty="0" smtClean="0"/>
              <a:t>CATALYZE PRIVATE SEED COMPANIES INVESTMENTS </a:t>
            </a:r>
            <a:endParaRPr lang="en-US" sz="2400" b="1" dirty="0"/>
          </a:p>
        </p:txBody>
      </p:sp>
      <p:pic>
        <p:nvPicPr>
          <p:cNvPr id="6" name="Content Placeholder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700988" y="2207589"/>
            <a:ext cx="4963931" cy="3722948"/>
          </a:xfrm>
        </p:spPr>
      </p:pic>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quarter" idx="4"/>
          </p:nvPr>
        </p:nvSpPr>
        <p:spPr/>
        <p:txBody>
          <a:bodyPr/>
          <a:lstStyle/>
          <a:p>
            <a:r>
              <a:rPr lang="en-US" dirty="0" smtClean="0"/>
              <a:t>     Seed Co and CIAT signed an agreement on varieties testing </a:t>
            </a:r>
            <a:endParaRPr lang="en-US" dirty="0"/>
          </a:p>
        </p:txBody>
      </p:sp>
    </p:spTree>
    <p:extLst>
      <p:ext uri="{BB962C8B-B14F-4D97-AF65-F5344CB8AC3E}">
        <p14:creationId xmlns:p14="http://schemas.microsoft.com/office/powerpoint/2010/main" val="3289193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52249"/>
            <a:ext cx="11808823" cy="745751"/>
          </a:xfrm>
        </p:spPr>
        <p:txBody>
          <a:bodyPr/>
          <a:lstStyle/>
          <a:p>
            <a:pPr algn="ctr"/>
            <a:r>
              <a:rPr lang="en-US" b="1" cap="none" dirty="0" smtClean="0">
                <a:latin typeface="+mn-lt"/>
              </a:rPr>
              <a:t>Bean Seed Producers in Some PABRA Countries </a:t>
            </a:r>
            <a:endParaRPr lang="en-US" b="1" cap="none" dirty="0">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4115326041"/>
              </p:ext>
            </p:extLst>
          </p:nvPr>
        </p:nvGraphicFramePr>
        <p:xfrm>
          <a:off x="627017" y="643779"/>
          <a:ext cx="10450287" cy="6087445"/>
        </p:xfrm>
        <a:graphic>
          <a:graphicData uri="http://schemas.openxmlformats.org/drawingml/2006/table">
            <a:tbl>
              <a:tblPr firstRow="1" firstCol="1" bandRow="1">
                <a:tableStyleId>{5C22544A-7EE6-4342-B048-85BDC9FD1C3A}</a:tableStyleId>
              </a:tblPr>
              <a:tblGrid>
                <a:gridCol w="1763695">
                  <a:extLst>
                    <a:ext uri="{9D8B030D-6E8A-4147-A177-3AD203B41FA5}">
                      <a16:colId xmlns:a16="http://schemas.microsoft.com/office/drawing/2014/main" val="20000"/>
                    </a:ext>
                  </a:extLst>
                </a:gridCol>
                <a:gridCol w="1494335">
                  <a:extLst>
                    <a:ext uri="{9D8B030D-6E8A-4147-A177-3AD203B41FA5}">
                      <a16:colId xmlns:a16="http://schemas.microsoft.com/office/drawing/2014/main" val="20001"/>
                    </a:ext>
                  </a:extLst>
                </a:gridCol>
                <a:gridCol w="1773753">
                  <a:extLst>
                    <a:ext uri="{9D8B030D-6E8A-4147-A177-3AD203B41FA5}">
                      <a16:colId xmlns:a16="http://schemas.microsoft.com/office/drawing/2014/main" val="20002"/>
                    </a:ext>
                  </a:extLst>
                </a:gridCol>
                <a:gridCol w="1430629">
                  <a:extLst>
                    <a:ext uri="{9D8B030D-6E8A-4147-A177-3AD203B41FA5}">
                      <a16:colId xmlns:a16="http://schemas.microsoft.com/office/drawing/2014/main" val="20003"/>
                    </a:ext>
                  </a:extLst>
                </a:gridCol>
                <a:gridCol w="1167285">
                  <a:extLst>
                    <a:ext uri="{9D8B030D-6E8A-4147-A177-3AD203B41FA5}">
                      <a16:colId xmlns:a16="http://schemas.microsoft.com/office/drawing/2014/main" val="20004"/>
                    </a:ext>
                  </a:extLst>
                </a:gridCol>
                <a:gridCol w="1415638">
                  <a:extLst>
                    <a:ext uri="{9D8B030D-6E8A-4147-A177-3AD203B41FA5}">
                      <a16:colId xmlns:a16="http://schemas.microsoft.com/office/drawing/2014/main" val="20005"/>
                    </a:ext>
                  </a:extLst>
                </a:gridCol>
                <a:gridCol w="1404952">
                  <a:extLst>
                    <a:ext uri="{9D8B030D-6E8A-4147-A177-3AD203B41FA5}">
                      <a16:colId xmlns:a16="http://schemas.microsoft.com/office/drawing/2014/main" val="20006"/>
                    </a:ext>
                  </a:extLst>
                </a:gridCol>
              </a:tblGrid>
              <a:tr h="1286845">
                <a:tc>
                  <a:txBody>
                    <a:bodyPr/>
                    <a:lstStyle/>
                    <a:p>
                      <a:pPr marL="0" marR="0">
                        <a:lnSpc>
                          <a:spcPct val="105000"/>
                        </a:lnSpc>
                        <a:spcBef>
                          <a:spcPts val="0"/>
                        </a:spcBef>
                        <a:spcAft>
                          <a:spcPts val="0"/>
                        </a:spcAft>
                      </a:pPr>
                      <a:r>
                        <a:rPr lang="en-US" sz="1600" dirty="0">
                          <a:effectLst/>
                        </a:rPr>
                        <a:t>Country</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1600" dirty="0">
                          <a:effectLst/>
                        </a:rPr>
                        <a:t>Large Seed Companies e.g. Seed Co,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1600">
                          <a:effectLst/>
                        </a:rPr>
                        <a:t>Small Seed Companies</a:t>
                      </a:r>
                    </a:p>
                    <a:p>
                      <a:pPr marL="0" marR="0" algn="ctr">
                        <a:lnSpc>
                          <a:spcPct val="105000"/>
                        </a:lnSpc>
                        <a:spcBef>
                          <a:spcPts val="0"/>
                        </a:spcBef>
                        <a:spcAft>
                          <a:spcPts val="0"/>
                        </a:spcAft>
                      </a:pPr>
                      <a:r>
                        <a:rPr lang="en-US" sz="1600">
                          <a:effectLst/>
                        </a:rPr>
                        <a:t>e.g. CEDO, NASECO, Dryland, BEULA </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1600" dirty="0">
                          <a:effectLst/>
                        </a:rPr>
                        <a:t>Public seed enterprises </a:t>
                      </a:r>
                    </a:p>
                    <a:p>
                      <a:pPr marL="0" marR="0" algn="ctr">
                        <a:lnSpc>
                          <a:spcPct val="105000"/>
                        </a:lnSpc>
                        <a:spcBef>
                          <a:spcPts val="0"/>
                        </a:spcBef>
                        <a:spcAft>
                          <a:spcPts val="0"/>
                        </a:spcAft>
                      </a:pPr>
                      <a:r>
                        <a:rPr lang="en-US" sz="1600" dirty="0">
                          <a:effectLst/>
                        </a:rPr>
                        <a:t>e.g. </a:t>
                      </a:r>
                    </a:p>
                    <a:p>
                      <a:pPr marL="0" marR="0" algn="ctr">
                        <a:lnSpc>
                          <a:spcPct val="105000"/>
                        </a:lnSpc>
                        <a:spcBef>
                          <a:spcPts val="0"/>
                        </a:spcBef>
                        <a:spcAft>
                          <a:spcPts val="0"/>
                        </a:spcAft>
                      </a:pPr>
                      <a:r>
                        <a:rPr lang="en-US" sz="1600" dirty="0">
                          <a:effectLst/>
                        </a:rPr>
                        <a:t>ASA, Ethiopia seed Enter</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1600" dirty="0">
                          <a:effectLst/>
                        </a:rPr>
                        <a:t>NGOs</a:t>
                      </a:r>
                    </a:p>
                    <a:p>
                      <a:pPr marL="0" marR="0" algn="ctr">
                        <a:lnSpc>
                          <a:spcPct val="105000"/>
                        </a:lnSpc>
                        <a:spcBef>
                          <a:spcPts val="0"/>
                        </a:spcBef>
                        <a:spcAft>
                          <a:spcPts val="0"/>
                        </a:spcAft>
                      </a:pPr>
                      <a:r>
                        <a:rPr lang="en-US" sz="1600" dirty="0">
                          <a:effectLst/>
                        </a:rPr>
                        <a:t> </a:t>
                      </a:r>
                    </a:p>
                  </a:txBody>
                  <a:tcPr marL="68580" marR="68580" marT="0" marB="0"/>
                </a:tc>
                <a:tc>
                  <a:txBody>
                    <a:bodyPr/>
                    <a:lstStyle/>
                    <a:p>
                      <a:pPr marL="0" marR="0" algn="ctr">
                        <a:lnSpc>
                          <a:spcPct val="105000"/>
                        </a:lnSpc>
                        <a:spcBef>
                          <a:spcPts val="0"/>
                        </a:spcBef>
                        <a:spcAft>
                          <a:spcPts val="0"/>
                        </a:spcAft>
                      </a:pPr>
                      <a:r>
                        <a:rPr lang="en-US" sz="1600" dirty="0">
                          <a:effectLst/>
                        </a:rPr>
                        <a:t>Seed </a:t>
                      </a:r>
                      <a:r>
                        <a:rPr lang="en-US" sz="1600" dirty="0" smtClean="0">
                          <a:effectLst/>
                        </a:rPr>
                        <a:t>entrepreneurs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1600">
                          <a:effectLst/>
                        </a:rPr>
                        <a:t>Farmer groups</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309712">
                <a:tc>
                  <a:txBody>
                    <a:bodyPr/>
                    <a:lstStyle/>
                    <a:p>
                      <a:pPr marL="0" marR="0">
                        <a:lnSpc>
                          <a:spcPct val="105000"/>
                        </a:lnSpc>
                        <a:spcBef>
                          <a:spcPts val="0"/>
                        </a:spcBef>
                        <a:spcAft>
                          <a:spcPts val="0"/>
                        </a:spcAft>
                      </a:pPr>
                      <a:r>
                        <a:rPr lang="en-US" sz="2000" dirty="0">
                          <a:effectLst/>
                        </a:rPr>
                        <a:t>Angola</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309712">
                <a:tc>
                  <a:txBody>
                    <a:bodyPr/>
                    <a:lstStyle/>
                    <a:p>
                      <a:pPr marL="0" marR="0">
                        <a:lnSpc>
                          <a:spcPct val="105000"/>
                        </a:lnSpc>
                        <a:spcBef>
                          <a:spcPts val="0"/>
                        </a:spcBef>
                        <a:spcAft>
                          <a:spcPts val="0"/>
                        </a:spcAft>
                      </a:pPr>
                      <a:r>
                        <a:rPr lang="en-US" sz="2000" dirty="0">
                          <a:effectLst/>
                        </a:rPr>
                        <a:t>DRC - South</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8</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r h="309712">
                <a:tc>
                  <a:txBody>
                    <a:bodyPr/>
                    <a:lstStyle/>
                    <a:p>
                      <a:pPr marL="0" marR="0">
                        <a:lnSpc>
                          <a:spcPct val="105000"/>
                        </a:lnSpc>
                        <a:spcBef>
                          <a:spcPts val="0"/>
                        </a:spcBef>
                        <a:spcAft>
                          <a:spcPts val="0"/>
                        </a:spcAft>
                      </a:pPr>
                      <a:r>
                        <a:rPr lang="en-US" sz="2000" dirty="0">
                          <a:effectLst/>
                        </a:rPr>
                        <a:t>Lesotho</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3"/>
                  </a:ext>
                </a:extLst>
              </a:tr>
              <a:tr h="309712">
                <a:tc>
                  <a:txBody>
                    <a:bodyPr/>
                    <a:lstStyle/>
                    <a:p>
                      <a:pPr marL="0" marR="0">
                        <a:lnSpc>
                          <a:spcPct val="105000"/>
                        </a:lnSpc>
                        <a:spcBef>
                          <a:spcPts val="0"/>
                        </a:spcBef>
                        <a:spcAft>
                          <a:spcPts val="0"/>
                        </a:spcAft>
                      </a:pPr>
                      <a:r>
                        <a:rPr lang="en-US" sz="2000" dirty="0">
                          <a:effectLst/>
                        </a:rPr>
                        <a:t>Malawi</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16</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6</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4"/>
                  </a:ext>
                </a:extLst>
              </a:tr>
              <a:tr h="309712">
                <a:tc>
                  <a:txBody>
                    <a:bodyPr/>
                    <a:lstStyle/>
                    <a:p>
                      <a:pPr marL="0" marR="0">
                        <a:lnSpc>
                          <a:spcPct val="105000"/>
                        </a:lnSpc>
                        <a:spcBef>
                          <a:spcPts val="0"/>
                        </a:spcBef>
                        <a:spcAft>
                          <a:spcPts val="0"/>
                        </a:spcAft>
                      </a:pPr>
                      <a:r>
                        <a:rPr lang="en-US" sz="2000" dirty="0">
                          <a:effectLst/>
                        </a:rPr>
                        <a:t>Mozambique</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5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140-150</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5"/>
                  </a:ext>
                </a:extLst>
              </a:tr>
              <a:tr h="309712">
                <a:tc>
                  <a:txBody>
                    <a:bodyPr/>
                    <a:lstStyle/>
                    <a:p>
                      <a:pPr marL="0" marR="0">
                        <a:lnSpc>
                          <a:spcPct val="105000"/>
                        </a:lnSpc>
                        <a:spcBef>
                          <a:spcPts val="0"/>
                        </a:spcBef>
                        <a:spcAft>
                          <a:spcPts val="0"/>
                        </a:spcAft>
                      </a:pPr>
                      <a:r>
                        <a:rPr lang="en-US" sz="2000" dirty="0">
                          <a:effectLst/>
                        </a:rPr>
                        <a:t>South Africa</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8</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13</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6"/>
                  </a:ext>
                </a:extLst>
              </a:tr>
              <a:tr h="309712">
                <a:tc>
                  <a:txBody>
                    <a:bodyPr/>
                    <a:lstStyle/>
                    <a:p>
                      <a:pPr marL="0" marR="0">
                        <a:lnSpc>
                          <a:spcPct val="105000"/>
                        </a:lnSpc>
                        <a:spcBef>
                          <a:spcPts val="0"/>
                        </a:spcBef>
                        <a:spcAft>
                          <a:spcPts val="0"/>
                        </a:spcAft>
                      </a:pPr>
                      <a:r>
                        <a:rPr lang="en-US" sz="2000" dirty="0">
                          <a:effectLst/>
                        </a:rPr>
                        <a:t>Swaziland</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7"/>
                  </a:ext>
                </a:extLst>
              </a:tr>
              <a:tr h="309712">
                <a:tc>
                  <a:txBody>
                    <a:bodyPr/>
                    <a:lstStyle/>
                    <a:p>
                      <a:pPr marL="0" marR="0">
                        <a:lnSpc>
                          <a:spcPct val="105000"/>
                        </a:lnSpc>
                        <a:spcBef>
                          <a:spcPts val="0"/>
                        </a:spcBef>
                        <a:spcAft>
                          <a:spcPts val="0"/>
                        </a:spcAft>
                      </a:pPr>
                      <a:r>
                        <a:rPr lang="en-US" sz="2000">
                          <a:effectLst/>
                        </a:rPr>
                        <a:t>Tanzania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10</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200</a:t>
                      </a:r>
                      <a:r>
                        <a:rPr lang="en-US" sz="2000" baseline="30000">
                          <a:effectLst/>
                        </a:rPr>
                        <a:t>+</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8"/>
                  </a:ext>
                </a:extLst>
              </a:tr>
              <a:tr h="309712">
                <a:tc>
                  <a:txBody>
                    <a:bodyPr/>
                    <a:lstStyle/>
                    <a:p>
                      <a:pPr marL="0" marR="0">
                        <a:lnSpc>
                          <a:spcPct val="105000"/>
                        </a:lnSpc>
                        <a:spcBef>
                          <a:spcPts val="0"/>
                        </a:spcBef>
                        <a:spcAft>
                          <a:spcPts val="0"/>
                        </a:spcAft>
                      </a:pPr>
                      <a:r>
                        <a:rPr lang="en-US" sz="2000" dirty="0">
                          <a:effectLst/>
                        </a:rPr>
                        <a:t>Uganda</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13</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52</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9"/>
                  </a:ext>
                </a:extLst>
              </a:tr>
              <a:tr h="309712">
                <a:tc>
                  <a:txBody>
                    <a:bodyPr/>
                    <a:lstStyle/>
                    <a:p>
                      <a:pPr marL="0" marR="0">
                        <a:lnSpc>
                          <a:spcPct val="105000"/>
                        </a:lnSpc>
                        <a:spcBef>
                          <a:spcPts val="0"/>
                        </a:spcBef>
                        <a:spcAft>
                          <a:spcPts val="0"/>
                        </a:spcAft>
                      </a:pPr>
                      <a:r>
                        <a:rPr lang="en-US" sz="2000">
                          <a:effectLst/>
                        </a:rPr>
                        <a:t>Kenya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10"/>
                  </a:ext>
                </a:extLst>
              </a:tr>
              <a:tr h="309712">
                <a:tc>
                  <a:txBody>
                    <a:bodyPr/>
                    <a:lstStyle/>
                    <a:p>
                      <a:pPr marL="0" marR="0">
                        <a:lnSpc>
                          <a:spcPct val="105000"/>
                        </a:lnSpc>
                        <a:spcBef>
                          <a:spcPts val="0"/>
                        </a:spcBef>
                        <a:spcAft>
                          <a:spcPts val="0"/>
                        </a:spcAft>
                      </a:pPr>
                      <a:r>
                        <a:rPr lang="en-US" sz="2000">
                          <a:effectLst/>
                        </a:rPr>
                        <a:t>Ethiopia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8</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9</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11"/>
                  </a:ext>
                </a:extLst>
              </a:tr>
              <a:tr h="311580">
                <a:tc>
                  <a:txBody>
                    <a:bodyPr/>
                    <a:lstStyle/>
                    <a:p>
                      <a:pPr marL="0" marR="0">
                        <a:lnSpc>
                          <a:spcPct val="105000"/>
                        </a:lnSpc>
                        <a:spcBef>
                          <a:spcPts val="0"/>
                        </a:spcBef>
                        <a:spcAft>
                          <a:spcPts val="0"/>
                        </a:spcAft>
                      </a:pPr>
                      <a:r>
                        <a:rPr lang="en-US" sz="2000">
                          <a:effectLst/>
                        </a:rPr>
                        <a:t>Burundi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smtClean="0">
                          <a:effectLst/>
                        </a:rPr>
                        <a:t>9</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smtClean="0">
                          <a:effectLst/>
                        </a:rPr>
                        <a:t>13</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12"/>
                  </a:ext>
                </a:extLst>
              </a:tr>
              <a:tr h="309712">
                <a:tc>
                  <a:txBody>
                    <a:bodyPr/>
                    <a:lstStyle/>
                    <a:p>
                      <a:pPr marL="0" marR="0">
                        <a:lnSpc>
                          <a:spcPct val="105000"/>
                        </a:lnSpc>
                        <a:spcBef>
                          <a:spcPts val="0"/>
                        </a:spcBef>
                        <a:spcAft>
                          <a:spcPts val="0"/>
                        </a:spcAft>
                      </a:pPr>
                      <a:r>
                        <a:rPr lang="en-US" sz="2000">
                          <a:effectLst/>
                        </a:rPr>
                        <a:t>Rwanda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4</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13"/>
                  </a:ext>
                </a:extLst>
              </a:tr>
              <a:tr h="309712">
                <a:tc>
                  <a:txBody>
                    <a:bodyPr/>
                    <a:lstStyle/>
                    <a:p>
                      <a:pPr marL="0" marR="0">
                        <a:lnSpc>
                          <a:spcPct val="105000"/>
                        </a:lnSpc>
                        <a:spcBef>
                          <a:spcPts val="0"/>
                        </a:spcBef>
                        <a:spcAft>
                          <a:spcPts val="0"/>
                        </a:spcAft>
                      </a:pPr>
                      <a:r>
                        <a:rPr lang="en-US" sz="2000">
                          <a:effectLst/>
                        </a:rPr>
                        <a:t>Zambia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4</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50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14"/>
                  </a:ext>
                </a:extLst>
              </a:tr>
              <a:tr h="309712">
                <a:tc>
                  <a:txBody>
                    <a:bodyPr/>
                    <a:lstStyle/>
                    <a:p>
                      <a:pPr marL="0" marR="0">
                        <a:lnSpc>
                          <a:spcPct val="105000"/>
                        </a:lnSpc>
                        <a:spcBef>
                          <a:spcPts val="0"/>
                        </a:spcBef>
                        <a:spcAft>
                          <a:spcPts val="0"/>
                        </a:spcAft>
                      </a:pPr>
                      <a:r>
                        <a:rPr lang="en-US" sz="2000">
                          <a:effectLst/>
                        </a:rPr>
                        <a:t>Zimbabwe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7</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20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00176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6" y="91438"/>
            <a:ext cx="11874137" cy="901340"/>
          </a:xfrm>
        </p:spPr>
        <p:txBody>
          <a:bodyPr>
            <a:normAutofit/>
          </a:bodyPr>
          <a:lstStyle/>
          <a:p>
            <a:r>
              <a:rPr lang="en-US" sz="2400" b="1" cap="none" dirty="0" smtClean="0">
                <a:latin typeface="+mn-lt"/>
                <a:cs typeface="Arial" panose="020B0604020202020204" pitchFamily="34" charset="0"/>
              </a:rPr>
              <a:t>Seed System Dynamism: Old Variety Replacement Vs New Variety Deployment Since 2004 - Example Of Ethiopia</a:t>
            </a:r>
            <a:endParaRPr lang="en-US" sz="2400" b="1" cap="non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7697874"/>
              </p:ext>
            </p:extLst>
          </p:nvPr>
        </p:nvGraphicFramePr>
        <p:xfrm>
          <a:off x="117564" y="1384664"/>
          <a:ext cx="11469188" cy="4006552"/>
        </p:xfrm>
        <a:graphic>
          <a:graphicData uri="http://schemas.openxmlformats.org/drawingml/2006/table">
            <a:tbl>
              <a:tblPr firstRow="1" bandRow="1">
                <a:tableStyleId>{5C22544A-7EE6-4342-B048-85BDC9FD1C3A}</a:tableStyleId>
              </a:tblPr>
              <a:tblGrid>
                <a:gridCol w="2867297">
                  <a:extLst>
                    <a:ext uri="{9D8B030D-6E8A-4147-A177-3AD203B41FA5}">
                      <a16:colId xmlns:a16="http://schemas.microsoft.com/office/drawing/2014/main" val="3642901596"/>
                    </a:ext>
                  </a:extLst>
                </a:gridCol>
                <a:gridCol w="2867297">
                  <a:extLst>
                    <a:ext uri="{9D8B030D-6E8A-4147-A177-3AD203B41FA5}">
                      <a16:colId xmlns:a16="http://schemas.microsoft.com/office/drawing/2014/main" val="39606827"/>
                    </a:ext>
                  </a:extLst>
                </a:gridCol>
                <a:gridCol w="2867297">
                  <a:extLst>
                    <a:ext uri="{9D8B030D-6E8A-4147-A177-3AD203B41FA5}">
                      <a16:colId xmlns:a16="http://schemas.microsoft.com/office/drawing/2014/main" val="3665705597"/>
                    </a:ext>
                  </a:extLst>
                </a:gridCol>
                <a:gridCol w="2867297">
                  <a:extLst>
                    <a:ext uri="{9D8B030D-6E8A-4147-A177-3AD203B41FA5}">
                      <a16:colId xmlns:a16="http://schemas.microsoft.com/office/drawing/2014/main" val="4089562939"/>
                    </a:ext>
                  </a:extLst>
                </a:gridCol>
              </a:tblGrid>
              <a:tr h="882286">
                <a:tc>
                  <a:txBody>
                    <a:bodyPr/>
                    <a:lstStyle/>
                    <a:p>
                      <a:r>
                        <a:rPr lang="en-US" sz="2000" dirty="0" smtClean="0"/>
                        <a:t>Market types</a:t>
                      </a:r>
                      <a:endParaRPr lang="en-US" sz="2000" dirty="0"/>
                    </a:p>
                  </a:txBody>
                  <a:tcPr/>
                </a:tc>
                <a:tc>
                  <a:txBody>
                    <a:bodyPr/>
                    <a:lstStyle/>
                    <a:p>
                      <a:r>
                        <a:rPr lang="en-US" sz="2000" dirty="0" smtClean="0"/>
                        <a:t>Old</a:t>
                      </a:r>
                      <a:r>
                        <a:rPr lang="en-US" sz="2000" baseline="0" dirty="0" smtClean="0"/>
                        <a:t> varieties (year of release)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First</a:t>
                      </a:r>
                      <a:r>
                        <a:rPr lang="en-US" sz="2000" b="1"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r</a:t>
                      </a:r>
                      <a:r>
                        <a:rPr lang="en-US" sz="20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eplacement</a:t>
                      </a:r>
                      <a:r>
                        <a:rPr lang="en-US" sz="2000" b="1"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(year of release)</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Second wave  replacement (year release)  </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txBody>
                  <a:tcPr/>
                </a:tc>
                <a:extLst>
                  <a:ext uri="{0D108BD9-81ED-4DB2-BD59-A6C34878D82A}">
                    <a16:rowId xmlns:a16="http://schemas.microsoft.com/office/drawing/2014/main" val="2371780230"/>
                  </a:ext>
                </a:extLst>
              </a:tr>
              <a:tr h="1659023">
                <a:tc>
                  <a:txBody>
                    <a:bodyPr/>
                    <a:lstStyle/>
                    <a:p>
                      <a:r>
                        <a:rPr lang="en-US" sz="2000" dirty="0" smtClean="0">
                          <a:latin typeface="Calibri" panose="020F0502020204030204" pitchFamily="34" charset="0"/>
                          <a:cs typeface="Calibri" panose="020F0502020204030204" pitchFamily="34" charset="0"/>
                        </a:rPr>
                        <a:t>White</a:t>
                      </a:r>
                      <a:r>
                        <a:rPr lang="en-US" sz="2000" baseline="0" dirty="0" smtClean="0">
                          <a:latin typeface="Calibri" panose="020F0502020204030204" pitchFamily="34" charset="0"/>
                          <a:cs typeface="Calibri" panose="020F0502020204030204" pitchFamily="34" charset="0"/>
                        </a:rPr>
                        <a:t> pea bean </a:t>
                      </a:r>
                      <a:endParaRPr lang="en-US" sz="2000" dirty="0">
                        <a:latin typeface="Calibri" panose="020F0502020204030204" pitchFamily="34" charset="0"/>
                        <a:cs typeface="Calibri" panose="020F0502020204030204" pitchFamily="34" charset="0"/>
                      </a:endParaRPr>
                    </a:p>
                  </a:txBody>
                  <a:tcPr/>
                </a:tc>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Calibri" panose="020F0502020204030204" pitchFamily="34" charset="0"/>
                        </a:rPr>
                        <a:t>Mexican 142 </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(1973) discontinued 2008</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Calibri" panose="020F0502020204030204" pitchFamily="34" charset="0"/>
                          <a:ea typeface="Calibri" panose="020F0502020204030204" pitchFamily="34" charset="0"/>
                          <a:cs typeface="Calibri" panose="020F0502020204030204" pitchFamily="34" charset="0"/>
                        </a:rPr>
                        <a:t>Awash 1</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( 1990)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discontinued since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Awash </a:t>
                      </a:r>
                      <a:r>
                        <a:rPr lang="en-US" sz="2000" baseline="0" dirty="0" err="1" smtClean="0">
                          <a:effectLst/>
                          <a:latin typeface="Calibri" panose="020F0502020204030204" pitchFamily="34" charset="0"/>
                          <a:ea typeface="Calibri" panose="020F0502020204030204" pitchFamily="34" charset="0"/>
                          <a:cs typeface="Calibri" panose="020F0502020204030204" pitchFamily="34" charset="0"/>
                        </a:rPr>
                        <a:t>Melka</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(1999) discontinued since 2016</a:t>
                      </a:r>
                      <a:endParaRPr lang="en-US" sz="2000" dirty="0" smtClean="0">
                        <a:effectLst/>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Awash</a:t>
                      </a:r>
                      <a:r>
                        <a:rPr lang="en-US" sz="2000" baseline="0" dirty="0" smtClean="0">
                          <a:latin typeface="Calibri" panose="020F0502020204030204" pitchFamily="34" charset="0"/>
                          <a:cs typeface="Calibri" panose="020F0502020204030204" pitchFamily="34" charset="0"/>
                        </a:rPr>
                        <a:t> 2    (2013) </a:t>
                      </a:r>
                    </a:p>
                    <a:p>
                      <a:r>
                        <a:rPr lang="en-US" sz="2000" baseline="0" dirty="0" smtClean="0">
                          <a:latin typeface="Calibri" panose="020F0502020204030204" pitchFamily="34" charset="0"/>
                          <a:cs typeface="Calibri" panose="020F0502020204030204" pitchFamily="34" charset="0"/>
                        </a:rPr>
                        <a:t>Going on </a:t>
                      </a:r>
                    </a:p>
                    <a:p>
                      <a:r>
                        <a:rPr lang="en-US" sz="2000" baseline="0" dirty="0" smtClean="0">
                          <a:latin typeface="Calibri" panose="020F0502020204030204" pitchFamily="34" charset="0"/>
                          <a:cs typeface="Calibri" panose="020F0502020204030204" pitchFamily="34" charset="0"/>
                        </a:rPr>
                        <a:t>Awash </a:t>
                      </a:r>
                      <a:r>
                        <a:rPr lang="en-US" sz="2000" baseline="0" dirty="0" err="1" smtClean="0">
                          <a:latin typeface="Calibri" panose="020F0502020204030204" pitchFamily="34" charset="0"/>
                          <a:cs typeface="Calibri" panose="020F0502020204030204" pitchFamily="34" charset="0"/>
                        </a:rPr>
                        <a:t>Meten</a:t>
                      </a:r>
                      <a:r>
                        <a:rPr lang="en-US" sz="2000" baseline="0" dirty="0" smtClean="0">
                          <a:latin typeface="Calibri" panose="020F0502020204030204" pitchFamily="34" charset="0"/>
                          <a:cs typeface="Calibri" panose="020F0502020204030204" pitchFamily="34" charset="0"/>
                        </a:rPr>
                        <a:t>   (2017) </a:t>
                      </a:r>
                    </a:p>
                    <a:p>
                      <a:r>
                        <a:rPr lang="en-US" sz="2000" baseline="0" dirty="0" smtClean="0">
                          <a:latin typeface="Calibri" panose="020F0502020204030204" pitchFamily="34" charset="0"/>
                          <a:cs typeface="Calibri" panose="020F0502020204030204" pitchFamily="34" charset="0"/>
                        </a:rPr>
                        <a:t>Going on </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93591316"/>
                  </a:ext>
                </a:extLst>
              </a:tr>
              <a:tr h="1036889">
                <a:tc>
                  <a:txBody>
                    <a:bodyPr/>
                    <a:lstStyle/>
                    <a:p>
                      <a:r>
                        <a:rPr lang="en-US" sz="2000" dirty="0" smtClean="0">
                          <a:latin typeface="Calibri" panose="020F0502020204030204" pitchFamily="34" charset="0"/>
                          <a:cs typeface="Calibri" panose="020F0502020204030204" pitchFamily="34" charset="0"/>
                        </a:rPr>
                        <a:t>Small red </a:t>
                      </a:r>
                      <a:endParaRPr lang="en-US" sz="2000" dirty="0">
                        <a:latin typeface="Calibri" panose="020F0502020204030204" pitchFamily="34" charset="0"/>
                        <a:cs typeface="Calibri" panose="020F0502020204030204" pitchFamily="34" charset="0"/>
                      </a:endParaRPr>
                    </a:p>
                  </a:txBody>
                  <a:tcPr/>
                </a:tc>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Calibri" panose="020F0502020204030204" pitchFamily="34" charset="0"/>
                        </a:rPr>
                        <a:t>Red</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a:t>
                      </a:r>
                      <a:r>
                        <a:rPr lang="en-US" sz="2000" baseline="0" dirty="0" err="1" smtClean="0">
                          <a:effectLst/>
                          <a:latin typeface="Calibri" panose="020F0502020204030204" pitchFamily="34" charset="0"/>
                          <a:ea typeface="Calibri" panose="020F0502020204030204" pitchFamily="34" charset="0"/>
                          <a:cs typeface="Calibri" panose="020F0502020204030204" pitchFamily="34" charset="0"/>
                        </a:rPr>
                        <a:t>Wolaita</a:t>
                      </a: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   (1980)</a:t>
                      </a:r>
                    </a:p>
                    <a:p>
                      <a:pPr marL="0" marR="0">
                        <a:lnSpc>
                          <a:spcPct val="107000"/>
                        </a:lnSpc>
                        <a:spcBef>
                          <a:spcPts val="0"/>
                        </a:spcBef>
                        <a:spcAft>
                          <a:spcPts val="0"/>
                        </a:spcAft>
                      </a:pPr>
                      <a:r>
                        <a:rPr lang="en-US" sz="2000" baseline="0" dirty="0" smtClean="0">
                          <a:effectLst/>
                          <a:latin typeface="Calibri" panose="020F0502020204030204" pitchFamily="34" charset="0"/>
                          <a:ea typeface="Calibri" panose="020F0502020204030204" pitchFamily="34" charset="0"/>
                          <a:cs typeface="Calibri" panose="020F0502020204030204" pitchFamily="34" charset="0"/>
                        </a:rPr>
                        <a:t>Discontinued in 2007</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Nassir     (2003) to be discontinued</a:t>
                      </a:r>
                      <a:r>
                        <a:rPr lang="en-US" sz="2000" baseline="0" dirty="0" smtClean="0">
                          <a:latin typeface="Calibri" panose="020F0502020204030204" pitchFamily="34" charset="0"/>
                          <a:cs typeface="Calibri" panose="020F0502020204030204" pitchFamily="34" charset="0"/>
                        </a:rPr>
                        <a:t> in 2018</a:t>
                      </a:r>
                      <a:endParaRPr lang="en-US" sz="2000" dirty="0" smtClean="0">
                        <a:latin typeface="Calibri" panose="020F0502020204030204" pitchFamily="34" charset="0"/>
                        <a:cs typeface="Calibri" panose="020F0502020204030204" pitchFamily="34" charset="0"/>
                      </a:endParaRPr>
                    </a:p>
                    <a:p>
                      <a:r>
                        <a:rPr lang="en-US" sz="2000" dirty="0" err="1" smtClean="0">
                          <a:latin typeface="Calibri" panose="020F0502020204030204" pitchFamily="34" charset="0"/>
                          <a:cs typeface="Calibri" panose="020F0502020204030204" pitchFamily="34" charset="0"/>
                        </a:rPr>
                        <a:t>Hawassa</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Dume</a:t>
                      </a:r>
                      <a:r>
                        <a:rPr lang="en-US" sz="2000" baseline="0" dirty="0" smtClean="0">
                          <a:latin typeface="Calibri" panose="020F0502020204030204" pitchFamily="34" charset="0"/>
                          <a:cs typeface="Calibri" panose="020F0502020204030204" pitchFamily="34" charset="0"/>
                        </a:rPr>
                        <a:t> (2008)</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SER</a:t>
                      </a:r>
                      <a:r>
                        <a:rPr lang="en-US" sz="2000" baseline="0" dirty="0" smtClean="0">
                          <a:latin typeface="Calibri" panose="020F0502020204030204" pitchFamily="34" charset="0"/>
                          <a:cs typeface="Calibri" panose="020F0502020204030204" pitchFamily="34" charset="0"/>
                        </a:rPr>
                        <a:t> 119   (2014) going</a:t>
                      </a:r>
                    </a:p>
                    <a:p>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58459743"/>
                  </a:ext>
                </a:extLst>
              </a:tr>
            </a:tbl>
          </a:graphicData>
        </a:graphic>
      </p:graphicFrame>
      <p:sp>
        <p:nvSpPr>
          <p:cNvPr id="5" name="TextBox 4"/>
          <p:cNvSpPr txBox="1"/>
          <p:nvPr/>
        </p:nvSpPr>
        <p:spPr>
          <a:xfrm>
            <a:off x="390526" y="5572125"/>
            <a:ext cx="9968320" cy="707886"/>
          </a:xfrm>
          <a:prstGeom prst="rect">
            <a:avLst/>
          </a:prstGeom>
          <a:noFill/>
        </p:spPr>
        <p:txBody>
          <a:bodyPr wrap="square" rtlCol="0">
            <a:spAutoFit/>
          </a:bodyPr>
          <a:lstStyle/>
          <a:p>
            <a:r>
              <a:rPr lang="en-US" sz="2000" dirty="0" smtClean="0"/>
              <a:t>Variety discontinuation beginning of withdrawing from the market starting from breeder seed and engaging the seed value chain actors /heavy promotion of new varieties  </a:t>
            </a:r>
            <a:endParaRPr lang="en-US" sz="2000" dirty="0"/>
          </a:p>
        </p:txBody>
      </p:sp>
    </p:spTree>
    <p:extLst>
      <p:ext uri="{BB962C8B-B14F-4D97-AF65-F5344CB8AC3E}">
        <p14:creationId xmlns:p14="http://schemas.microsoft.com/office/powerpoint/2010/main" val="2243007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14" y="365760"/>
            <a:ext cx="11633886" cy="548640"/>
          </a:xfrm>
        </p:spPr>
        <p:txBody>
          <a:bodyPr/>
          <a:lstStyle/>
          <a:p>
            <a:r>
              <a:rPr lang="en-US" dirty="0" smtClean="0"/>
              <a:t>Quality VARIETI TESTIG Data to convince investors (several SITES )  </a:t>
            </a:r>
            <a:endParaRPr lang="en-US" dirty="0"/>
          </a:p>
        </p:txBody>
      </p:sp>
      <p:sp>
        <p:nvSpPr>
          <p:cNvPr id="4" name="Date Placeholder 3"/>
          <p:cNvSpPr>
            <a:spLocks noGrp="1"/>
          </p:cNvSpPr>
          <p:nvPr>
            <p:ph type="dt" sz="half" idx="10"/>
          </p:nvPr>
        </p:nvSpPr>
        <p:spPr/>
        <p:txBody>
          <a:bodyPr/>
          <a:lstStyle/>
          <a:p>
            <a:fld id="{E22DA7E1-A62F-4887-8D51-1D6DCE6DFAB6}" type="datetime1">
              <a:rPr lang="en-US" smtClean="0">
                <a:solidFill>
                  <a:prstClr val="black">
                    <a:tint val="75000"/>
                  </a:prstClr>
                </a:solidFill>
              </a:rPr>
              <a:t>10/26/2018</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FD257A-3D42-49FD-BFD9-7F019D8B97C3}" type="slidenum">
              <a:rPr lang="en-US" smtClean="0">
                <a:solidFill>
                  <a:prstClr val="black">
                    <a:tint val="75000"/>
                  </a:prstClr>
                </a:solidFill>
              </a:rPr>
              <a:pPr/>
              <a:t>13</a:t>
            </a:fld>
            <a:endParaRPr lang="en-US" dirty="0">
              <a:solidFill>
                <a:prstClr val="black">
                  <a:tint val="75000"/>
                </a:prstClr>
              </a:solidFill>
            </a:endParaRPr>
          </a:p>
        </p:txBody>
      </p:sp>
      <p:pic>
        <p:nvPicPr>
          <p:cNvPr id="7" name="Content Placeholder 6" descr="C:\Users\jlwehabura\Desktop\mother demo.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6207" y="1100138"/>
            <a:ext cx="5349961" cy="5573604"/>
          </a:xfrm>
          <a:prstGeom prst="rect">
            <a:avLst/>
          </a:prstGeom>
          <a:noFill/>
          <a:ln>
            <a:noFill/>
          </a:ln>
        </p:spPr>
      </p:pic>
      <p:sp>
        <p:nvSpPr>
          <p:cNvPr id="8" name="TextBox 7"/>
          <p:cNvSpPr txBox="1"/>
          <p:nvPr/>
        </p:nvSpPr>
        <p:spPr>
          <a:xfrm>
            <a:off x="822960" y="1672046"/>
            <a:ext cx="1410789" cy="1200329"/>
          </a:xfrm>
          <a:prstGeom prst="rect">
            <a:avLst/>
          </a:prstGeom>
          <a:noFill/>
        </p:spPr>
        <p:txBody>
          <a:bodyPr wrap="square" rtlCol="0">
            <a:spAutoFit/>
          </a:bodyPr>
          <a:lstStyle/>
          <a:p>
            <a:r>
              <a:rPr lang="en-US" dirty="0" smtClean="0"/>
              <a:t>AGRO DEALER BASED DEMOS </a:t>
            </a:r>
            <a:endParaRPr lang="en-US" dirty="0"/>
          </a:p>
        </p:txBody>
      </p:sp>
    </p:spTree>
    <p:extLst>
      <p:ext uri="{BB962C8B-B14F-4D97-AF65-F5344CB8AC3E}">
        <p14:creationId xmlns:p14="http://schemas.microsoft.com/office/powerpoint/2010/main" val="3648692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3" name="Footer Placeholder 2"/>
          <p:cNvSpPr>
            <a:spLocks noGrp="1"/>
          </p:cNvSpPr>
          <p:nvPr>
            <p:ph type="ftr" sz="quarter" idx="14"/>
          </p:nvPr>
        </p:nvSpPr>
        <p:spPr/>
        <p:txBody>
          <a:bodyPr/>
          <a:lstStyle/>
          <a:p>
            <a:pPr algn="r"/>
            <a:r>
              <a:rPr lang="en-US" smtClean="0">
                <a:solidFill>
                  <a:srgbClr val="000000"/>
                </a:solidFill>
              </a:rPr>
              <a:t>© Bill &amp; Melinda Gates Foundation      |</a:t>
            </a:r>
            <a:endParaRPr lang="en-US" dirty="0">
              <a:solidFill>
                <a:srgbClr val="000000"/>
              </a:solidFill>
            </a:endParaRPr>
          </a:p>
        </p:txBody>
      </p:sp>
      <p:sp>
        <p:nvSpPr>
          <p:cNvPr id="4" name="Slide Number Placeholder 3"/>
          <p:cNvSpPr>
            <a:spLocks noGrp="1"/>
          </p:cNvSpPr>
          <p:nvPr>
            <p:ph type="sldNum" sz="quarter" idx="15"/>
          </p:nvPr>
        </p:nvSpPr>
        <p:spPr/>
        <p:txBody>
          <a:bodyPr/>
          <a:lstStyle/>
          <a:p>
            <a:fld id="{D3F7C509-FEEF-45D3-B896-7C07814C0C13}" type="slidenum">
              <a:rPr lang="en-US" smtClean="0">
                <a:solidFill>
                  <a:srgbClr val="000000"/>
                </a:solidFill>
              </a:rPr>
              <a:pPr/>
              <a:t>14</a:t>
            </a:fld>
            <a:endParaRPr lang="en-US" dirty="0">
              <a:solidFill>
                <a:srgbClr val="000000"/>
              </a:solidFill>
            </a:endParaRPr>
          </a:p>
        </p:txBody>
      </p:sp>
      <p:sp>
        <p:nvSpPr>
          <p:cNvPr id="5" name="Title 4"/>
          <p:cNvSpPr>
            <a:spLocks noGrp="1"/>
          </p:cNvSpPr>
          <p:nvPr>
            <p:ph type="title"/>
          </p:nvPr>
        </p:nvSpPr>
        <p:spPr>
          <a:xfrm>
            <a:off x="300446" y="358791"/>
            <a:ext cx="11743507" cy="697577"/>
          </a:xfrm>
        </p:spPr>
        <p:txBody>
          <a:bodyPr/>
          <a:lstStyle/>
          <a:p>
            <a:r>
              <a:rPr lang="en-US" sz="3200" dirty="0" smtClean="0">
                <a:solidFill>
                  <a:srgbClr val="000066"/>
                </a:solidFill>
                <a:latin typeface="Arial"/>
                <a:cs typeface="Arial"/>
              </a:rPr>
              <a:t>Effect of Apron star+ fertilizers on  bean yield (Tons/ha) and perc</a:t>
            </a:r>
            <a:r>
              <a:rPr lang="en-US" sz="2800" dirty="0" smtClean="0">
                <a:solidFill>
                  <a:srgbClr val="000066"/>
                </a:solidFill>
                <a:latin typeface="Arial"/>
                <a:cs typeface="Arial"/>
              </a:rPr>
              <a:t>entage </a:t>
            </a:r>
            <a:r>
              <a:rPr lang="en-US" sz="2800" dirty="0">
                <a:solidFill>
                  <a:srgbClr val="000066"/>
                </a:solidFill>
                <a:latin typeface="Arial"/>
                <a:cs typeface="Arial"/>
              </a:rPr>
              <a:t>increase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285" y="1612561"/>
            <a:ext cx="5427520" cy="48463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768" y="4665676"/>
            <a:ext cx="3791081" cy="1721105"/>
          </a:xfrm>
          <a:prstGeom prst="rect">
            <a:avLst/>
          </a:prstGeom>
        </p:spPr>
      </p:pic>
      <p:pic>
        <p:nvPicPr>
          <p:cNvPr id="8" name="Content Placeholder 7"/>
          <p:cNvPicPr>
            <a:picLocks noGrp="1" noChangeAspect="1"/>
          </p:cNvPicPr>
          <p:nvPr>
            <p:ph sz="quarter" idx="4294967295"/>
          </p:nvPr>
        </p:nvPicPr>
        <p:blipFill>
          <a:blip r:embed="rId4"/>
          <a:srcRect/>
          <a:stretch>
            <a:fillRect/>
          </a:stretch>
        </p:blipFill>
        <p:spPr>
          <a:xfrm>
            <a:off x="973599" y="1854926"/>
            <a:ext cx="3969108" cy="2651760"/>
          </a:xfrm>
          <a:prstGeom prst="rect">
            <a:avLst/>
          </a:prstGeom>
          <a:ln>
            <a:noFill/>
          </a:ln>
          <a:effectLst>
            <a:softEdge rad="112500"/>
          </a:effectLst>
        </p:spPr>
      </p:pic>
      <p:sp>
        <p:nvSpPr>
          <p:cNvPr id="9" name="TextBox 8"/>
          <p:cNvSpPr txBox="1"/>
          <p:nvPr/>
        </p:nvSpPr>
        <p:spPr>
          <a:xfrm>
            <a:off x="486833" y="4088669"/>
            <a:ext cx="1694664" cy="4924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1300" dirty="0"/>
              <a:t>Apron star and fertilizer</a:t>
            </a:r>
          </a:p>
        </p:txBody>
      </p:sp>
      <p:sp>
        <p:nvSpPr>
          <p:cNvPr id="10" name="TextBox 9"/>
          <p:cNvSpPr txBox="1"/>
          <p:nvPr/>
        </p:nvSpPr>
        <p:spPr>
          <a:xfrm>
            <a:off x="2252944" y="4058837"/>
            <a:ext cx="1905000" cy="27699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1200" dirty="0"/>
              <a:t>Apron star alone</a:t>
            </a:r>
          </a:p>
        </p:txBody>
      </p:sp>
      <p:sp>
        <p:nvSpPr>
          <p:cNvPr id="11" name="TextBox 10"/>
          <p:cNvSpPr txBox="1"/>
          <p:nvPr/>
        </p:nvSpPr>
        <p:spPr>
          <a:xfrm>
            <a:off x="3382880" y="3526970"/>
            <a:ext cx="1920640" cy="4924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1300" dirty="0"/>
              <a:t>No. apron star and fertilizer</a:t>
            </a:r>
          </a:p>
        </p:txBody>
      </p:sp>
    </p:spTree>
    <p:extLst>
      <p:ext uri="{BB962C8B-B14F-4D97-AF65-F5344CB8AC3E}">
        <p14:creationId xmlns:p14="http://schemas.microsoft.com/office/powerpoint/2010/main" val="4223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4CE71A-6028-452A-8880-00C6D6049A41}"/>
              </a:ext>
            </a:extLst>
          </p:cNvPr>
          <p:cNvSpPr>
            <a:spLocks noGrp="1"/>
          </p:cNvSpPr>
          <p:nvPr>
            <p:ph type="body" sz="quarter" idx="13"/>
          </p:nvPr>
        </p:nvSpPr>
        <p:spPr>
          <a:xfrm>
            <a:off x="486834" y="1718734"/>
            <a:ext cx="2997771" cy="4519084"/>
          </a:xfrm>
        </p:spPr>
        <p:txBody>
          <a:bodyPr/>
          <a:lstStyle/>
          <a:p>
            <a:r>
              <a:rPr lang="en-US" sz="2400" dirty="0"/>
              <a:t>Cost-Benefit Analysis for </a:t>
            </a:r>
            <a:r>
              <a:rPr lang="en-US" sz="2400" dirty="0" err="1"/>
              <a:t>Uyole-Njano</a:t>
            </a:r>
            <a:r>
              <a:rPr lang="en-US" sz="2400" dirty="0"/>
              <a:t> with and without </a:t>
            </a:r>
            <a:r>
              <a:rPr lang="en-US" sz="2400" dirty="0" err="1"/>
              <a:t>ApronStar</a:t>
            </a:r>
            <a:r>
              <a:rPr lang="en-US" sz="2400" dirty="0"/>
              <a:t> and Fertilizer</a:t>
            </a:r>
          </a:p>
        </p:txBody>
      </p:sp>
      <p:sp>
        <p:nvSpPr>
          <p:cNvPr id="3" name="Footer Placeholder 2">
            <a:extLst>
              <a:ext uri="{FF2B5EF4-FFF2-40B4-BE49-F238E27FC236}">
                <a16:creationId xmlns:a16="http://schemas.microsoft.com/office/drawing/2014/main" id="{0B4F27D9-C434-499C-A0FE-065DE993A6F0}"/>
              </a:ext>
            </a:extLst>
          </p:cNvPr>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4" name="Slide Number Placeholder 3">
            <a:extLst>
              <a:ext uri="{FF2B5EF4-FFF2-40B4-BE49-F238E27FC236}">
                <a16:creationId xmlns:a16="http://schemas.microsoft.com/office/drawing/2014/main" id="{86C82155-2658-4F1E-9704-1CD106229434}"/>
              </a:ext>
            </a:extLst>
          </p:cNvPr>
          <p:cNvSpPr>
            <a:spLocks noGrp="1"/>
          </p:cNvSpPr>
          <p:nvPr>
            <p:ph type="sldNum" sz="quarter" idx="15"/>
          </p:nvPr>
        </p:nvSpPr>
        <p:spPr/>
        <p:txBody>
          <a:bodyPr/>
          <a:lstStyle/>
          <a:p>
            <a:fld id="{D3F7C509-FEEF-45D3-B896-7C07814C0C13}" type="slidenum">
              <a:rPr lang="en-US" smtClean="0">
                <a:solidFill>
                  <a:srgbClr val="000000"/>
                </a:solidFill>
              </a:rPr>
              <a:pPr/>
              <a:t>15</a:t>
            </a:fld>
            <a:endParaRPr lang="en-US" dirty="0">
              <a:solidFill>
                <a:srgbClr val="000000"/>
              </a:solidFill>
            </a:endParaRPr>
          </a:p>
        </p:txBody>
      </p:sp>
      <p:pic>
        <p:nvPicPr>
          <p:cNvPr id="6" name="Picture 5">
            <a:extLst>
              <a:ext uri="{FF2B5EF4-FFF2-40B4-BE49-F238E27FC236}">
                <a16:creationId xmlns:a16="http://schemas.microsoft.com/office/drawing/2014/main" id="{2B914158-BD01-4C85-8FBD-745E8D68E698}"/>
              </a:ext>
            </a:extLst>
          </p:cNvPr>
          <p:cNvPicPr>
            <a:picLocks noChangeAspect="1"/>
          </p:cNvPicPr>
          <p:nvPr/>
        </p:nvPicPr>
        <p:blipFill>
          <a:blip r:embed="rId3"/>
          <a:stretch>
            <a:fillRect/>
          </a:stretch>
        </p:blipFill>
        <p:spPr>
          <a:xfrm>
            <a:off x="3385751" y="0"/>
            <a:ext cx="8100606" cy="6858000"/>
          </a:xfrm>
          <a:prstGeom prst="rect">
            <a:avLst/>
          </a:prstGeom>
        </p:spPr>
      </p:pic>
    </p:spTree>
    <p:extLst>
      <p:ext uri="{BB962C8B-B14F-4D97-AF65-F5344CB8AC3E}">
        <p14:creationId xmlns:p14="http://schemas.microsoft.com/office/powerpoint/2010/main" val="22404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922"/>
            <a:ext cx="8229600" cy="449705"/>
          </a:xfrm>
        </p:spPr>
        <p:txBody>
          <a:bodyPr>
            <a:normAutofit fontScale="90000"/>
          </a:bodyPr>
          <a:lstStyle/>
          <a:p>
            <a:r>
              <a:rPr lang="en-US" b="1" dirty="0" smtClean="0"/>
              <a:t>Variety Branding</a:t>
            </a:r>
            <a:endParaRPr lang="en-US" b="1" dirty="0"/>
          </a:p>
        </p:txBody>
      </p:sp>
      <p:sp>
        <p:nvSpPr>
          <p:cNvPr id="3" name="Content Placeholder 2"/>
          <p:cNvSpPr>
            <a:spLocks noGrp="1"/>
          </p:cNvSpPr>
          <p:nvPr>
            <p:ph sz="half" idx="1"/>
          </p:nvPr>
        </p:nvSpPr>
        <p:spPr>
          <a:xfrm>
            <a:off x="0" y="689549"/>
            <a:ext cx="6635646" cy="6168451"/>
          </a:xfrm>
        </p:spPr>
        <p:txBody>
          <a:bodyPr>
            <a:normAutofit/>
          </a:bodyPr>
          <a:lstStyle/>
          <a:p>
            <a:r>
              <a:rPr lang="en-US" dirty="0"/>
              <a:t>V</a:t>
            </a:r>
            <a:r>
              <a:rPr lang="en-US" dirty="0" smtClean="0"/>
              <a:t>ariety brand: name</a:t>
            </a:r>
            <a:r>
              <a:rPr lang="en-US" dirty="0"/>
              <a:t>, term, design, symbol or other </a:t>
            </a:r>
            <a:r>
              <a:rPr lang="en-US" dirty="0" smtClean="0"/>
              <a:t>feature </a:t>
            </a:r>
            <a:r>
              <a:rPr lang="en-US" dirty="0"/>
              <a:t>that distinguishes one </a:t>
            </a:r>
            <a:r>
              <a:rPr lang="en-US" dirty="0" smtClean="0"/>
              <a:t>variety </a:t>
            </a:r>
            <a:r>
              <a:rPr lang="en-US" dirty="0"/>
              <a:t>from those of </a:t>
            </a:r>
            <a:r>
              <a:rPr lang="en-US" dirty="0" smtClean="0"/>
              <a:t>others </a:t>
            </a:r>
          </a:p>
          <a:p>
            <a:r>
              <a:rPr lang="en-US" dirty="0" smtClean="0">
                <a:ea typeface="Calibri"/>
              </a:rPr>
              <a:t>Appears </a:t>
            </a:r>
            <a:r>
              <a:rPr lang="en-US" dirty="0">
                <a:ea typeface="Calibri"/>
              </a:rPr>
              <a:t>on </a:t>
            </a:r>
            <a:r>
              <a:rPr lang="en-US" dirty="0" smtClean="0">
                <a:ea typeface="Calibri"/>
              </a:rPr>
              <a:t>seed </a:t>
            </a:r>
            <a:r>
              <a:rPr lang="en-US" dirty="0">
                <a:ea typeface="Calibri"/>
              </a:rPr>
              <a:t>packages </a:t>
            </a:r>
            <a:r>
              <a:rPr lang="en-US" dirty="0" smtClean="0">
                <a:ea typeface="Calibri"/>
              </a:rPr>
              <a:t>or printed </a:t>
            </a:r>
            <a:r>
              <a:rPr lang="en-US" dirty="0">
                <a:ea typeface="Calibri"/>
              </a:rPr>
              <a:t>as flyers/ posters used for </a:t>
            </a:r>
            <a:r>
              <a:rPr lang="en-US" dirty="0" smtClean="0">
                <a:ea typeface="Calibri"/>
              </a:rPr>
              <a:t>marketing</a:t>
            </a:r>
          </a:p>
          <a:p>
            <a:r>
              <a:rPr lang="en-US" dirty="0" smtClean="0"/>
              <a:t>Ensures returns on investments for breeders</a:t>
            </a:r>
          </a:p>
          <a:p>
            <a:r>
              <a:rPr lang="en-US" dirty="0" smtClean="0"/>
              <a:t>Enables </a:t>
            </a:r>
            <a:r>
              <a:rPr lang="en-US" dirty="0"/>
              <a:t>breeders to be recognized for their skills and makes breeding a </a:t>
            </a:r>
            <a:r>
              <a:rPr lang="en-US" dirty="0" smtClean="0"/>
              <a:t>valued profession</a:t>
            </a:r>
          </a:p>
          <a:p>
            <a:endParaRPr lang="en-US" dirty="0"/>
          </a:p>
        </p:txBody>
      </p:sp>
      <p:pic>
        <p:nvPicPr>
          <p:cNvPr id="2063" name="Picture 1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647086" y="1417639"/>
            <a:ext cx="5544913" cy="528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98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r>
              <a:rPr lang="en-US" dirty="0" smtClean="0"/>
              <a:t> Variety monitoring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749" b="8126"/>
          <a:stretch/>
        </p:blipFill>
        <p:spPr>
          <a:xfrm>
            <a:off x="1153297" y="1793589"/>
            <a:ext cx="10363200" cy="4787323"/>
          </a:xfrm>
        </p:spPr>
      </p:pic>
    </p:spTree>
    <p:extLst>
      <p:ext uri="{BB962C8B-B14F-4D97-AF65-F5344CB8AC3E}">
        <p14:creationId xmlns:p14="http://schemas.microsoft.com/office/powerpoint/2010/main" val="1386608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4932"/>
            <a:ext cx="8229600" cy="584617"/>
          </a:xfrm>
        </p:spPr>
        <p:txBody>
          <a:bodyPr>
            <a:noAutofit/>
          </a:bodyPr>
          <a:lstStyle/>
          <a:p>
            <a:r>
              <a:rPr lang="en-US" sz="3600" b="1" dirty="0">
                <a:solidFill>
                  <a:prstClr val="black"/>
                </a:solidFill>
              </a:rPr>
              <a:t>V</a:t>
            </a:r>
            <a:r>
              <a:rPr lang="en-US" sz="3600" b="1" dirty="0">
                <a:solidFill>
                  <a:prstClr val="black"/>
                </a:solidFill>
              </a:rPr>
              <a:t>ariety Tracking using GPS Coordinates</a:t>
            </a:r>
            <a:endParaRPr lang="en-US" sz="3600" b="1" dirty="0"/>
          </a:p>
        </p:txBody>
      </p:sp>
      <p:sp>
        <p:nvSpPr>
          <p:cNvPr id="3" name="Content Placeholder 2"/>
          <p:cNvSpPr>
            <a:spLocks noGrp="1"/>
          </p:cNvSpPr>
          <p:nvPr>
            <p:ph sz="half" idx="1"/>
          </p:nvPr>
        </p:nvSpPr>
        <p:spPr>
          <a:xfrm>
            <a:off x="1524000" y="794480"/>
            <a:ext cx="3657600" cy="5741231"/>
          </a:xfrm>
        </p:spPr>
        <p:txBody>
          <a:bodyPr>
            <a:normAutofit/>
          </a:bodyPr>
          <a:lstStyle/>
          <a:p>
            <a:pPr marL="165100" indent="-165100"/>
            <a:r>
              <a:rPr lang="en-US" sz="2400" dirty="0"/>
              <a:t>Important for breeders to: </a:t>
            </a:r>
          </a:p>
          <a:p>
            <a:pPr marL="465138" lvl="1" indent="-300038"/>
            <a:r>
              <a:rPr lang="en-US" dirty="0"/>
              <a:t>M</a:t>
            </a:r>
            <a:r>
              <a:rPr lang="en-US" dirty="0" smtClean="0"/>
              <a:t>onitor </a:t>
            </a:r>
            <a:r>
              <a:rPr lang="en-US" dirty="0"/>
              <a:t>the movement of their varieties </a:t>
            </a:r>
            <a:endParaRPr lang="en-US" dirty="0" smtClean="0"/>
          </a:p>
          <a:p>
            <a:pPr marL="465138" lvl="1" indent="-300038"/>
            <a:r>
              <a:rPr lang="en-US" dirty="0"/>
              <a:t>D</a:t>
            </a:r>
            <a:r>
              <a:rPr lang="en-US" dirty="0" smtClean="0"/>
              <a:t>etermine if varieties </a:t>
            </a:r>
            <a:r>
              <a:rPr lang="en-US" dirty="0"/>
              <a:t>are </a:t>
            </a:r>
            <a:r>
              <a:rPr lang="en-US" dirty="0" smtClean="0"/>
              <a:t>adopted </a:t>
            </a:r>
            <a:r>
              <a:rPr lang="en-US" dirty="0"/>
              <a:t>and being used by the farmers. </a:t>
            </a:r>
            <a:endParaRPr lang="en-US" dirty="0" smtClean="0"/>
          </a:p>
          <a:p>
            <a:pPr marL="465138" lvl="1" indent="-300038"/>
            <a:r>
              <a:rPr lang="en-US" dirty="0" smtClean="0"/>
              <a:t>Also </a:t>
            </a:r>
            <a:r>
              <a:rPr lang="en-US" dirty="0"/>
              <a:t>include </a:t>
            </a:r>
            <a:r>
              <a:rPr lang="en-US" dirty="0" smtClean="0"/>
              <a:t>locations    of seed sales </a:t>
            </a:r>
            <a:r>
              <a:rPr lang="en-US" dirty="0"/>
              <a:t>agencies </a:t>
            </a:r>
            <a:r>
              <a:rPr lang="en-US" dirty="0" smtClean="0"/>
              <a:t>and their </a:t>
            </a:r>
            <a:r>
              <a:rPr lang="en-US" dirty="0"/>
              <a:t>geographical </a:t>
            </a:r>
            <a:r>
              <a:rPr lang="en-US" dirty="0" smtClean="0"/>
              <a:t>distribution</a:t>
            </a:r>
            <a:r>
              <a:rPr lang="en-US" dirty="0"/>
              <a:t> </a:t>
            </a:r>
            <a:endParaRPr lang="en-US" dirty="0" smtClean="0"/>
          </a:p>
          <a:p>
            <a:pPr marL="465138" lvl="1" indent="-300038"/>
            <a:r>
              <a:rPr lang="en-US" dirty="0" smtClean="0"/>
              <a:t>New IT can help track seed sales of new varieties (e.g</a:t>
            </a:r>
            <a:r>
              <a:rPr lang="en-US" dirty="0"/>
              <a:t>. GPS, mobile phones</a:t>
            </a:r>
            <a:r>
              <a:rPr lang="en-US" dirty="0" smtClean="0"/>
              <a:t>).   </a:t>
            </a:r>
            <a:endParaRPr lang="en-US" dirty="0"/>
          </a:p>
          <a:p>
            <a:pPr lvl="1"/>
            <a:endParaRPr lang="en-US" dirty="0" smtClean="0"/>
          </a:p>
        </p:txBody>
      </p:sp>
      <p:pic>
        <p:nvPicPr>
          <p:cNvPr id="8" name="Content Placeholder 7" descr="C:\Users\Wilfred\Desktop\CHAPTER 6 DEMAND LED BREEDING\MAP_Agro_added.pn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31698" y="689549"/>
            <a:ext cx="5636302" cy="5621311"/>
          </a:xfrm>
          <a:prstGeom prst="rect">
            <a:avLst/>
          </a:prstGeom>
          <a:noFill/>
          <a:ln>
            <a:noFill/>
          </a:ln>
        </p:spPr>
      </p:pic>
      <p:sp>
        <p:nvSpPr>
          <p:cNvPr id="6" name="TextBox 5"/>
          <p:cNvSpPr txBox="1"/>
          <p:nvPr/>
        </p:nvSpPr>
        <p:spPr>
          <a:xfrm>
            <a:off x="5481404" y="6086006"/>
            <a:ext cx="4976735" cy="707886"/>
          </a:xfrm>
          <a:prstGeom prst="rect">
            <a:avLst/>
          </a:prstGeom>
          <a:noFill/>
        </p:spPr>
        <p:txBody>
          <a:bodyPr wrap="square" rtlCol="0">
            <a:spAutoFit/>
          </a:bodyPr>
          <a:lstStyle/>
          <a:p>
            <a:r>
              <a:rPr lang="en-US" sz="2000" b="1" dirty="0"/>
              <a:t>An example of variety tracking using GPS coordinates in </a:t>
            </a:r>
            <a:r>
              <a:rPr lang="en-US" sz="2000" b="1" dirty="0"/>
              <a:t>six </a:t>
            </a:r>
            <a:r>
              <a:rPr lang="en-US" sz="2000" b="1" dirty="0"/>
              <a:t>districts of Tanzania</a:t>
            </a:r>
          </a:p>
        </p:txBody>
      </p:sp>
    </p:spTree>
    <p:extLst>
      <p:ext uri="{BB962C8B-B14F-4D97-AF65-F5344CB8AC3E}">
        <p14:creationId xmlns:p14="http://schemas.microsoft.com/office/powerpoint/2010/main" val="4061619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31889"/>
            <a:ext cx="11291887" cy="1325563"/>
          </a:xfrm>
        </p:spPr>
        <p:txBody>
          <a:bodyPr/>
          <a:lstStyle/>
          <a:p>
            <a:pPr algn="ctr"/>
            <a:r>
              <a:rPr lang="en-US" b="1" cap="none" dirty="0" smtClean="0">
                <a:latin typeface="+mn-lt"/>
                <a:ea typeface="Arial Unicode MS" pitchFamily="34" charset="-128"/>
                <a:cs typeface="Arial Unicode MS" pitchFamily="34" charset="-128"/>
              </a:rPr>
              <a:t>Transformation: Institutional Change within Strategic Organizations in Tanzania (ASA and seed companies )</a:t>
            </a:r>
            <a:endParaRPr lang="en-US" b="1" cap="none" dirty="0">
              <a:latin typeface="+mn-lt"/>
              <a:ea typeface="Arial Unicode MS" pitchFamily="34" charset="-128"/>
              <a:cs typeface="Arial Unicode MS" pitchFamily="34" charset="-128"/>
            </a:endParaRPr>
          </a:p>
        </p:txBody>
      </p:sp>
      <p:sp>
        <p:nvSpPr>
          <p:cNvPr id="3" name="Text Placeholder 2"/>
          <p:cNvSpPr>
            <a:spLocks noGrp="1"/>
          </p:cNvSpPr>
          <p:nvPr>
            <p:ph type="body" idx="1"/>
          </p:nvPr>
        </p:nvSpPr>
        <p:spPr>
          <a:xfrm>
            <a:off x="900113" y="1428750"/>
            <a:ext cx="4267200" cy="331471"/>
          </a:xfrm>
          <a:solidFill>
            <a:srgbClr val="FF0000"/>
          </a:solidFill>
        </p:spPr>
        <p:txBody>
          <a:bodyPr>
            <a:noAutofit/>
          </a:bodyPr>
          <a:lstStyle/>
          <a:p>
            <a:pPr algn="ctr"/>
            <a:r>
              <a:rPr lang="en-US" sz="2400" b="1" dirty="0" smtClean="0"/>
              <a:t>Before 2014</a:t>
            </a:r>
            <a:endParaRPr lang="en-US" sz="2400" b="1" dirty="0"/>
          </a:p>
        </p:txBody>
      </p:sp>
      <p:pic>
        <p:nvPicPr>
          <p:cNvPr id="10" name="Content Placeholder 9" descr="C:\Users\fkasubiri\Desktop\147___09\IMG_2576.JPG"/>
          <p:cNvPicPr>
            <a:picLocks noGrp="1"/>
          </p:cNvPicPr>
          <p:nvPr>
            <p:ph sz="half" idx="2"/>
          </p:nvPr>
        </p:nvPicPr>
        <p:blipFill>
          <a:blip r:embed="rId2" cstate="print">
            <a:extLst>
              <a:ext uri="{28A0092B-C50C-407E-A947-70E740481C1C}">
                <a14:useLocalDpi xmlns:a14="http://schemas.microsoft.com/office/drawing/2010/main"/>
              </a:ext>
            </a:extLst>
          </a:blip>
          <a:stretch>
            <a:fillRect/>
          </a:stretch>
        </p:blipFill>
        <p:spPr bwMode="auto">
          <a:xfrm>
            <a:off x="274320" y="1800632"/>
            <a:ext cx="5434149" cy="4090716"/>
          </a:xfrm>
          <a:prstGeom prst="rect">
            <a:avLst/>
          </a:prstGeom>
          <a:noFill/>
          <a:ln>
            <a:noFill/>
          </a:ln>
        </p:spPr>
      </p:pic>
      <p:sp>
        <p:nvSpPr>
          <p:cNvPr id="5" name="Text Placeholder 4"/>
          <p:cNvSpPr>
            <a:spLocks noGrp="1"/>
          </p:cNvSpPr>
          <p:nvPr>
            <p:ph type="body" sz="quarter" idx="3"/>
          </p:nvPr>
        </p:nvSpPr>
        <p:spPr>
          <a:xfrm>
            <a:off x="6811192" y="1350371"/>
            <a:ext cx="4267200" cy="345758"/>
          </a:xfrm>
          <a:solidFill>
            <a:srgbClr val="92D050"/>
          </a:solidFill>
        </p:spPr>
        <p:txBody>
          <a:bodyPr>
            <a:noAutofit/>
          </a:bodyPr>
          <a:lstStyle/>
          <a:p>
            <a:pPr algn="ctr"/>
            <a:r>
              <a:rPr lang="en-US" sz="2400" b="1" dirty="0" smtClean="0"/>
              <a:t>From 2015</a:t>
            </a:r>
            <a:endParaRPr lang="en-US" sz="2400" b="1" dirty="0"/>
          </a:p>
        </p:txBody>
      </p:sp>
      <p:pic>
        <p:nvPicPr>
          <p:cNvPr id="11" name="Content Placeholder 10" descr="C:\Users\fkasubiri\Desktop\147___09\IMG_2619.JPG"/>
          <p:cNvPicPr>
            <a:picLocks noGrp="1"/>
          </p:cNvPicPr>
          <p:nvPr>
            <p:ph sz="quarter" idx="4"/>
          </p:nvPr>
        </p:nvPicPr>
        <p:blipFill>
          <a:blip r:embed="rId3" cstate="print">
            <a:extLst>
              <a:ext uri="{28A0092B-C50C-407E-A947-70E740481C1C}">
                <a14:useLocalDpi xmlns:a14="http://schemas.microsoft.com/office/drawing/2010/main"/>
              </a:ext>
            </a:extLst>
          </a:blip>
          <a:stretch>
            <a:fillRect/>
          </a:stretch>
        </p:blipFill>
        <p:spPr bwMode="auto">
          <a:xfrm>
            <a:off x="6230984" y="1656941"/>
            <a:ext cx="5427616" cy="4090716"/>
          </a:xfrm>
          <a:prstGeom prst="rect">
            <a:avLst/>
          </a:prstGeom>
          <a:noFill/>
          <a:ln>
            <a:noFill/>
          </a:ln>
        </p:spPr>
      </p:pic>
      <p:pic>
        <p:nvPicPr>
          <p:cNvPr id="7" name="Picture 5" descr="pabr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889"/>
            <a:ext cx="755575" cy="109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8011" y="6100354"/>
            <a:ext cx="11240589" cy="523220"/>
          </a:xfrm>
          <a:prstGeom prst="rect">
            <a:avLst/>
          </a:prstGeom>
          <a:noFill/>
        </p:spPr>
        <p:txBody>
          <a:bodyPr wrap="square" rtlCol="0">
            <a:spAutoFit/>
          </a:bodyPr>
          <a:lstStyle/>
          <a:p>
            <a:r>
              <a:rPr lang="en-US" sz="2800" dirty="0" smtClean="0">
                <a:solidFill>
                  <a:srgbClr val="FF0000"/>
                </a:solidFill>
              </a:rPr>
              <a:t>Seed companies increase :  1                                              8</a:t>
            </a:r>
            <a:endParaRPr lang="en-US" sz="2800" dirty="0">
              <a:solidFill>
                <a:srgbClr val="FF0000"/>
              </a:solidFill>
            </a:endParaRPr>
          </a:p>
        </p:txBody>
      </p:sp>
    </p:spTree>
    <p:extLst>
      <p:ext uri="{BB962C8B-B14F-4D97-AF65-F5344CB8AC3E}">
        <p14:creationId xmlns:p14="http://schemas.microsoft.com/office/powerpoint/2010/main" val="2860654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546" y="274638"/>
            <a:ext cx="8582785" cy="768551"/>
          </a:xfrm>
        </p:spPr>
        <p:txBody>
          <a:bodyPr/>
          <a:lstStyle/>
          <a:p>
            <a:pPr algn="ctr"/>
            <a:r>
              <a:rPr lang="en-US" sz="3600" b="1" dirty="0" smtClean="0">
                <a:latin typeface="Arial Unicode MS" pitchFamily="34" charset="-128"/>
                <a:ea typeface="Arial Unicode MS" pitchFamily="34" charset="-128"/>
                <a:cs typeface="Arial Unicode MS" pitchFamily="34" charset="-128"/>
              </a:rPr>
              <a:t>Importance of Beans: smart food/crop   </a:t>
            </a:r>
            <a:endParaRPr lang="en-US" sz="3600" b="1" dirty="0">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sz="half" idx="1"/>
          </p:nvPr>
        </p:nvSpPr>
        <p:spPr>
          <a:xfrm>
            <a:off x="143691" y="1324445"/>
            <a:ext cx="6347261" cy="4868214"/>
          </a:xfrm>
        </p:spPr>
        <p:txBody>
          <a:bodyPr>
            <a:normAutofit/>
          </a:bodyPr>
          <a:lstStyle/>
          <a:p>
            <a:pPr lvl="0"/>
            <a:r>
              <a:rPr lang="en-US" dirty="0">
                <a:solidFill>
                  <a:prstClr val="black"/>
                </a:solidFill>
                <a:ea typeface="Arial Unicode MS" pitchFamily="34" charset="-128"/>
                <a:cs typeface="Arial Unicode MS" pitchFamily="34" charset="-128"/>
              </a:rPr>
              <a:t>Grown on more than </a:t>
            </a:r>
            <a:r>
              <a:rPr lang="en-US" dirty="0" smtClean="0">
                <a:solidFill>
                  <a:prstClr val="black"/>
                </a:solidFill>
                <a:ea typeface="Arial Unicode MS" pitchFamily="34" charset="-128"/>
                <a:cs typeface="Arial Unicode MS" pitchFamily="34" charset="-128"/>
              </a:rPr>
              <a:t>four million </a:t>
            </a:r>
            <a:r>
              <a:rPr lang="en-US" dirty="0">
                <a:solidFill>
                  <a:prstClr val="black"/>
                </a:solidFill>
                <a:ea typeface="Arial Unicode MS" pitchFamily="34" charset="-128"/>
                <a:cs typeface="Arial Unicode MS" pitchFamily="34" charset="-128"/>
              </a:rPr>
              <a:t>hectares annually in </a:t>
            </a:r>
            <a:r>
              <a:rPr lang="en-US" dirty="0" smtClean="0">
                <a:solidFill>
                  <a:prstClr val="black"/>
                </a:solidFill>
                <a:ea typeface="Arial Unicode MS" pitchFamily="34" charset="-128"/>
                <a:cs typeface="Arial Unicode MS" pitchFamily="34" charset="-128"/>
              </a:rPr>
              <a:t>Africa</a:t>
            </a:r>
            <a:r>
              <a:rPr lang="en-US" dirty="0">
                <a:solidFill>
                  <a:prstClr val="black"/>
                </a:solidFill>
                <a:ea typeface="Arial Unicode MS" pitchFamily="34" charset="-128"/>
                <a:cs typeface="Arial Unicode MS" pitchFamily="34" charset="-128"/>
              </a:rPr>
              <a:t> </a:t>
            </a:r>
            <a:r>
              <a:rPr lang="en-US" dirty="0" smtClean="0">
                <a:solidFill>
                  <a:prstClr val="black"/>
                </a:solidFill>
                <a:ea typeface="Arial Unicode MS" pitchFamily="34" charset="-128"/>
                <a:cs typeface="Arial Unicode MS" pitchFamily="34" charset="-128"/>
              </a:rPr>
              <a:t>by millions of small holders </a:t>
            </a:r>
          </a:p>
          <a:p>
            <a:pPr lvl="0"/>
            <a:r>
              <a:rPr lang="en-US" dirty="0" smtClean="0">
                <a:solidFill>
                  <a:prstClr val="black"/>
                </a:solidFill>
                <a:ea typeface="Arial Unicode MS" pitchFamily="34" charset="-128"/>
                <a:cs typeface="Arial Unicode MS" pitchFamily="34" charset="-128"/>
              </a:rPr>
              <a:t>Staple food (more than 100g /day) in some sub-Sahara Africa countries </a:t>
            </a:r>
            <a:endParaRPr lang="en-US" dirty="0">
              <a:solidFill>
                <a:prstClr val="black"/>
              </a:solidFill>
              <a:ea typeface="Arial Unicode MS" pitchFamily="34" charset="-128"/>
              <a:cs typeface="Arial Unicode MS" pitchFamily="34" charset="-128"/>
            </a:endParaRPr>
          </a:p>
          <a:p>
            <a:pPr lvl="0"/>
            <a:r>
              <a:rPr lang="en-US" dirty="0" smtClean="0">
                <a:solidFill>
                  <a:prstClr val="black"/>
                </a:solidFill>
                <a:ea typeface="Arial Unicode MS" pitchFamily="34" charset="-128"/>
                <a:cs typeface="Arial Unicode MS" pitchFamily="34" charset="-128"/>
              </a:rPr>
              <a:t>Steady </a:t>
            </a:r>
            <a:r>
              <a:rPr lang="en-US" dirty="0">
                <a:solidFill>
                  <a:prstClr val="black"/>
                </a:solidFill>
                <a:ea typeface="Arial Unicode MS" pitchFamily="34" charset="-128"/>
                <a:cs typeface="Arial Unicode MS" pitchFamily="34" charset="-128"/>
              </a:rPr>
              <a:t>and lucrative source of income for many rural </a:t>
            </a:r>
            <a:r>
              <a:rPr lang="en-US" dirty="0" smtClean="0">
                <a:solidFill>
                  <a:prstClr val="black"/>
                </a:solidFill>
                <a:ea typeface="Arial Unicode MS" pitchFamily="34" charset="-128"/>
                <a:cs typeface="Arial Unicode MS" pitchFamily="34" charset="-128"/>
              </a:rPr>
              <a:t>households, particularly women</a:t>
            </a:r>
          </a:p>
          <a:p>
            <a:pPr marL="457200" lvl="1" indent="0">
              <a:buNone/>
            </a:pPr>
            <a:endParaRPr lang="en-US" dirty="0">
              <a:solidFill>
                <a:srgbClr val="C00000"/>
              </a:solidFill>
              <a:ea typeface="Arial Unicode MS" pitchFamily="34" charset="-128"/>
              <a:cs typeface="Arial Unicode MS" pitchFamily="34" charset="-128"/>
            </a:endParaRPr>
          </a:p>
          <a:p>
            <a:pPr marL="457200" lvl="1" indent="0">
              <a:buNone/>
            </a:pPr>
            <a:r>
              <a:rPr lang="en-US" dirty="0" smtClean="0">
                <a:solidFill>
                  <a:srgbClr val="8F2D1D"/>
                </a:solidFill>
                <a:ea typeface="Arial Unicode MS" pitchFamily="34" charset="-128"/>
                <a:cs typeface="Arial Unicode MS" pitchFamily="34" charset="-128"/>
              </a:rPr>
              <a:t>50-90</a:t>
            </a:r>
            <a:r>
              <a:rPr lang="en-US" dirty="0">
                <a:solidFill>
                  <a:srgbClr val="8F2D1D"/>
                </a:solidFill>
                <a:ea typeface="Arial Unicode MS" pitchFamily="34" charset="-128"/>
                <a:cs typeface="Arial Unicode MS" pitchFamily="34" charset="-128"/>
              </a:rPr>
              <a:t>% of bean harvest </a:t>
            </a:r>
            <a:r>
              <a:rPr lang="en-US" dirty="0" smtClean="0">
                <a:solidFill>
                  <a:srgbClr val="8F2D1D"/>
                </a:solidFill>
                <a:ea typeface="Arial Unicode MS" pitchFamily="34" charset="-128"/>
                <a:cs typeface="Arial Unicode MS" pitchFamily="34" charset="-128"/>
              </a:rPr>
              <a:t>commercialized</a:t>
            </a:r>
          </a:p>
          <a:p>
            <a:pPr marL="457200" lvl="1" indent="0">
              <a:buNone/>
            </a:pPr>
            <a:endParaRPr lang="en-US" dirty="0" smtClean="0">
              <a:solidFill>
                <a:srgbClr val="C00000"/>
              </a:solidFill>
              <a:latin typeface="Arial Unicode MS" pitchFamily="34" charset="-128"/>
              <a:ea typeface="Arial Unicode MS" pitchFamily="34" charset="-128"/>
              <a:cs typeface="Arial Unicode MS" pitchFamily="34" charset="-128"/>
            </a:endParaRPr>
          </a:p>
        </p:txBody>
      </p:sp>
      <p:pic>
        <p:nvPicPr>
          <p:cNvPr id="11" name="Picture 2" descr="\\CHWSFC01VFIL8\u684096$\Documents\presentation\beans at Mayers 2014 (2).jpg"/>
          <p:cNvPicPr>
            <a:picLocks noChangeAspect="1" noChangeArrowheads="1"/>
          </p:cNvPicPr>
          <p:nvPr/>
        </p:nvPicPr>
        <p:blipFill>
          <a:blip r:embed="rId2" cstate="print">
            <a:extLst>
              <a:ext uri="{28A0092B-C50C-407E-A947-70E740481C1C}">
                <a14:useLocalDpi xmlns:a14="http://schemas.microsoft.com/office/drawing/2010/main" val="0"/>
              </a:ext>
            </a:extLst>
          </a:blip>
          <a:srcRect t="7748" b="6770"/>
          <a:stretch>
            <a:fillRect/>
          </a:stretch>
        </p:blipFill>
        <p:spPr bwMode="auto">
          <a:xfrm>
            <a:off x="9088077" y="1175335"/>
            <a:ext cx="2493428" cy="149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stretch>
            <a:fillRect/>
          </a:stretch>
        </p:blipFill>
        <p:spPr>
          <a:xfrm>
            <a:off x="0" y="0"/>
            <a:ext cx="914400" cy="1324445"/>
          </a:xfrm>
          <a:prstGeom prst="rect">
            <a:avLst/>
          </a:prstGeom>
        </p:spPr>
      </p:pic>
      <p:pic>
        <p:nvPicPr>
          <p:cNvPr id="13"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585301" y="4474091"/>
            <a:ext cx="2448742" cy="183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224" y="4474091"/>
            <a:ext cx="2437281" cy="184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15"/>
          <p:cNvPicPr>
            <a:picLocks noGrp="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8119584" y="2846230"/>
            <a:ext cx="3400023" cy="1506829"/>
          </a:xfrm>
          <a:prstGeom prst="rect">
            <a:avLst/>
          </a:prstGeom>
        </p:spPr>
      </p:pic>
      <p:pic>
        <p:nvPicPr>
          <p:cNvPr id="10" name="Picture 9" descr="DCP_1507"/>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6451714" y="1205259"/>
            <a:ext cx="2475915" cy="14430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49012679"/>
      </p:ext>
    </p:extLst>
  </p:cSld>
  <p:clrMapOvr>
    <a:masterClrMapping/>
  </p:clrMapOvr>
  <p:transition spd="slow">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 </a:t>
            </a:r>
            <a:endParaRPr lang="en-US" dirty="0"/>
          </a:p>
        </p:txBody>
      </p:sp>
      <p:sp>
        <p:nvSpPr>
          <p:cNvPr id="4" name="Date Placeholder 3"/>
          <p:cNvSpPr>
            <a:spLocks noGrp="1"/>
          </p:cNvSpPr>
          <p:nvPr>
            <p:ph type="dt" sz="half" idx="10"/>
          </p:nvPr>
        </p:nvSpPr>
        <p:spPr/>
        <p:txBody>
          <a:bodyPr/>
          <a:lstStyle/>
          <a:p>
            <a:fld id="{6B4E8EAD-D395-4267-9909-62DD61A231E6}" type="datetime1">
              <a:rPr lang="en-US" smtClean="0">
                <a:solidFill>
                  <a:prstClr val="black">
                    <a:tint val="75000"/>
                  </a:prstClr>
                </a:solidFill>
              </a:rPr>
              <a:t>10/26/2018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FD257A-3D42-49FD-BFD9-7F019D8B97C3}" type="slidenum">
              <a:rPr lang="en-US" smtClean="0">
                <a:solidFill>
                  <a:prstClr val="black">
                    <a:tint val="75000"/>
                  </a:prstClr>
                </a:solidFill>
              </a:rPr>
              <a:pPr/>
              <a:t>20</a:t>
            </a:fld>
            <a:endParaRPr lang="en-US" dirty="0">
              <a:solidFill>
                <a:prstClr val="black">
                  <a:tint val="75000"/>
                </a:prstClr>
              </a:solidFill>
            </a:endParaRPr>
          </a:p>
        </p:txBody>
      </p:sp>
      <p:pic>
        <p:nvPicPr>
          <p:cNvPr id="7" name="Content Placeholder 3" descr="D:\Other docs\CIAT-RLDC\Back UP\ToBackup\Pictures\135___08\IMG_815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92195" y="973183"/>
            <a:ext cx="5982788" cy="5253156"/>
          </a:xfrm>
          <a:prstGeom prst="rect">
            <a:avLst/>
          </a:prstGeom>
          <a:noFill/>
          <a:ln>
            <a:noFill/>
          </a:ln>
        </p:spPr>
      </p:pic>
    </p:spTree>
    <p:extLst>
      <p:ext uri="{BB962C8B-B14F-4D97-AF65-F5344CB8AC3E}">
        <p14:creationId xmlns:p14="http://schemas.microsoft.com/office/powerpoint/2010/main" val="385806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0" y="145849"/>
            <a:ext cx="10552090" cy="626883"/>
          </a:xfrm>
        </p:spPr>
        <p:txBody>
          <a:bodyPr/>
          <a:lstStyle/>
          <a:p>
            <a:r>
              <a:rPr lang="en-US" sz="3600" b="1" dirty="0" smtClean="0">
                <a:latin typeface="Arial Unicode MS" pitchFamily="34" charset="-128"/>
                <a:ea typeface="Arial Unicode MS" pitchFamily="34" charset="-128"/>
                <a:cs typeface="Arial Unicode MS" pitchFamily="34" charset="-128"/>
              </a:rPr>
              <a:t>Importance of </a:t>
            </a:r>
            <a:r>
              <a:rPr lang="en-US" sz="3600" b="1" dirty="0">
                <a:latin typeface="Arial Unicode MS" pitchFamily="34" charset="-128"/>
                <a:ea typeface="Arial Unicode MS" pitchFamily="34" charset="-128"/>
                <a:cs typeface="Arial Unicode MS" pitchFamily="34" charset="-128"/>
              </a:rPr>
              <a:t>B</a:t>
            </a:r>
            <a:r>
              <a:rPr lang="en-US" sz="3600" b="1" dirty="0" smtClean="0">
                <a:latin typeface="Arial Unicode MS" pitchFamily="34" charset="-128"/>
                <a:ea typeface="Arial Unicode MS" pitchFamily="34" charset="-128"/>
                <a:cs typeface="Arial Unicode MS" pitchFamily="34" charset="-128"/>
              </a:rPr>
              <a:t>eans </a:t>
            </a:r>
            <a:r>
              <a:rPr lang="en-US" sz="3600" b="1" dirty="0" err="1" smtClean="0">
                <a:latin typeface="Arial Unicode MS" pitchFamily="34" charset="-128"/>
                <a:ea typeface="Arial Unicode MS" pitchFamily="34" charset="-128"/>
                <a:cs typeface="Arial Unicode MS" pitchFamily="34" charset="-128"/>
              </a:rPr>
              <a:t>cont</a:t>
            </a:r>
            <a:r>
              <a:rPr lang="en-US" sz="3600" b="1" dirty="0" smtClean="0">
                <a:latin typeface="Arial Unicode MS" pitchFamily="34" charset="-128"/>
                <a:ea typeface="Arial Unicode MS" pitchFamily="34" charset="-128"/>
                <a:cs typeface="Arial Unicode MS" pitchFamily="34" charset="-128"/>
              </a:rPr>
              <a:t>…</a:t>
            </a:r>
            <a:endParaRPr lang="en-US" sz="3600" b="1" dirty="0">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sz="half" idx="1"/>
          </p:nvPr>
        </p:nvSpPr>
        <p:spPr>
          <a:xfrm>
            <a:off x="182880" y="1249827"/>
            <a:ext cx="6126268" cy="4876337"/>
          </a:xfrm>
        </p:spPr>
        <p:txBody>
          <a:bodyPr/>
          <a:lstStyle/>
          <a:p>
            <a:pPr lvl="0">
              <a:lnSpc>
                <a:spcPct val="100000"/>
              </a:lnSpc>
              <a:spcBef>
                <a:spcPts val="1800"/>
              </a:spcBef>
            </a:pPr>
            <a:r>
              <a:rPr lang="en-US" dirty="0">
                <a:solidFill>
                  <a:prstClr val="black"/>
                </a:solidFill>
                <a:ea typeface="Arial Unicode MS" pitchFamily="34" charset="-128"/>
                <a:cs typeface="Arial Unicode MS" pitchFamily="34" charset="-128"/>
              </a:rPr>
              <a:t>Steadily transforming into major export crop (e.g. </a:t>
            </a:r>
            <a:r>
              <a:rPr lang="en-US" dirty="0" smtClean="0">
                <a:solidFill>
                  <a:prstClr val="black"/>
                </a:solidFill>
                <a:ea typeface="Arial Unicode MS" pitchFamily="34" charset="-128"/>
                <a:cs typeface="Arial Unicode MS" pitchFamily="34" charset="-128"/>
              </a:rPr>
              <a:t>Ethiopia - white pea beans)</a:t>
            </a:r>
          </a:p>
          <a:p>
            <a:pPr>
              <a:lnSpc>
                <a:spcPct val="100000"/>
              </a:lnSpc>
              <a:spcBef>
                <a:spcPts val="1800"/>
              </a:spcBef>
            </a:pPr>
            <a:r>
              <a:rPr lang="en-US" dirty="0" smtClean="0">
                <a:ea typeface="Arial Unicode MS" pitchFamily="34" charset="-128"/>
                <a:cs typeface="Arial Unicode MS" pitchFamily="34" charset="-128"/>
              </a:rPr>
              <a:t>Raw </a:t>
            </a:r>
            <a:r>
              <a:rPr lang="en-US" dirty="0">
                <a:ea typeface="Arial Unicode MS" pitchFamily="34" charset="-128"/>
                <a:cs typeface="Arial Unicode MS" pitchFamily="34" charset="-128"/>
              </a:rPr>
              <a:t>material for local &amp; international processing </a:t>
            </a:r>
            <a:r>
              <a:rPr lang="en-US" dirty="0" smtClean="0">
                <a:ea typeface="Arial Unicode MS" pitchFamily="34" charset="-128"/>
                <a:cs typeface="Arial Unicode MS" pitchFamily="34" charset="-128"/>
              </a:rPr>
              <a:t>industries - high potential for value addition </a:t>
            </a:r>
            <a:endParaRPr lang="en-US" dirty="0">
              <a:ea typeface="Arial Unicode MS" pitchFamily="34" charset="-128"/>
              <a:cs typeface="Arial Unicode MS" pitchFamily="34" charset="-128"/>
            </a:endParaRPr>
          </a:p>
          <a:p>
            <a:pPr lvl="0">
              <a:lnSpc>
                <a:spcPct val="100000"/>
              </a:lnSpc>
              <a:spcBef>
                <a:spcPts val="1800"/>
              </a:spcBef>
            </a:pPr>
            <a:r>
              <a:rPr lang="en-US" dirty="0" smtClean="0">
                <a:solidFill>
                  <a:srgbClr val="000000"/>
                </a:solidFill>
                <a:ea typeface="Arial Unicode MS" pitchFamily="34" charset="-128"/>
                <a:cs typeface="Arial Unicode MS" pitchFamily="34" charset="-128"/>
              </a:rPr>
              <a:t>Business opportunities /value addition &amp; employment creation </a:t>
            </a:r>
          </a:p>
          <a:p>
            <a:pPr lvl="0">
              <a:lnSpc>
                <a:spcPct val="100000"/>
              </a:lnSpc>
              <a:spcBef>
                <a:spcPts val="1800"/>
              </a:spcBef>
            </a:pPr>
            <a:r>
              <a:rPr lang="en-US" dirty="0" smtClean="0">
                <a:solidFill>
                  <a:srgbClr val="000000"/>
                </a:solidFill>
                <a:ea typeface="Arial Unicode MS" pitchFamily="34" charset="-128"/>
                <a:cs typeface="Arial Unicode MS" pitchFamily="34" charset="-128"/>
              </a:rPr>
              <a:t>The </a:t>
            </a:r>
            <a:r>
              <a:rPr lang="en-US" dirty="0">
                <a:solidFill>
                  <a:srgbClr val="000000"/>
                </a:solidFill>
                <a:ea typeface="Arial Unicode MS" pitchFamily="34" charset="-128"/>
                <a:cs typeface="Arial Unicode MS" pitchFamily="34" charset="-128"/>
              </a:rPr>
              <a:t>private </a:t>
            </a:r>
            <a:r>
              <a:rPr lang="en-US" dirty="0" smtClean="0">
                <a:solidFill>
                  <a:srgbClr val="000000"/>
                </a:solidFill>
                <a:ea typeface="Arial Unicode MS" pitchFamily="34" charset="-128"/>
                <a:cs typeface="Arial Unicode MS" pitchFamily="34" charset="-128"/>
              </a:rPr>
              <a:t>sector is supplying </a:t>
            </a:r>
            <a:r>
              <a:rPr lang="en-US" dirty="0">
                <a:solidFill>
                  <a:srgbClr val="000000"/>
                </a:solidFill>
                <a:ea typeface="Arial Unicode MS" pitchFamily="34" charset="-128"/>
                <a:cs typeface="Arial Unicode MS" pitchFamily="34" charset="-128"/>
              </a:rPr>
              <a:t>the canning </a:t>
            </a:r>
            <a:r>
              <a:rPr lang="en-US" dirty="0" smtClean="0">
                <a:solidFill>
                  <a:srgbClr val="000000"/>
                </a:solidFill>
                <a:ea typeface="Arial Unicode MS" pitchFamily="34" charset="-128"/>
                <a:cs typeface="Arial Unicode MS" pitchFamily="34" charset="-128"/>
              </a:rPr>
              <a:t>and other local emerging industries </a:t>
            </a:r>
          </a:p>
        </p:txBody>
      </p:sp>
      <p:pic>
        <p:nvPicPr>
          <p:cNvPr id="7" name="Picture 6"/>
          <p:cNvPicPr>
            <a:picLocks noChangeAspect="1"/>
          </p:cNvPicPr>
          <p:nvPr/>
        </p:nvPicPr>
        <p:blipFill>
          <a:blip r:embed="rId2"/>
          <a:stretch>
            <a:fillRect/>
          </a:stretch>
        </p:blipFill>
        <p:spPr>
          <a:xfrm>
            <a:off x="1" y="1"/>
            <a:ext cx="862884" cy="1249827"/>
          </a:xfrm>
          <a:prstGeom prst="rect">
            <a:avLst/>
          </a:prstGeom>
        </p:spPr>
      </p:pic>
      <p:pic>
        <p:nvPicPr>
          <p:cNvPr id="8" name="Picture 7"/>
          <p:cNvPicPr>
            <a:picLocks noChangeAspect="1"/>
          </p:cNvPicPr>
          <p:nvPr/>
        </p:nvPicPr>
        <p:blipFill>
          <a:blip r:embed="rId3"/>
          <a:stretch>
            <a:fillRect/>
          </a:stretch>
        </p:blipFill>
        <p:spPr>
          <a:xfrm>
            <a:off x="6961917" y="772732"/>
            <a:ext cx="4862688" cy="2910627"/>
          </a:xfrm>
          <a:prstGeom prst="rect">
            <a:avLst/>
          </a:prstGeom>
        </p:spPr>
      </p:pic>
      <p:pic>
        <p:nvPicPr>
          <p:cNvPr id="10" name="Picture 3" descr="DSC01283.JPG"/>
          <p:cNvPicPr>
            <a:picLocks noChangeAspect="1"/>
          </p:cNvPicPr>
          <p:nvPr/>
        </p:nvPicPr>
        <p:blipFill>
          <a:blip r:embed="rId4" cstate="print">
            <a:extLst>
              <a:ext uri="{28A0092B-C50C-407E-A947-70E740481C1C}">
                <a14:useLocalDpi xmlns:a14="http://schemas.microsoft.com/office/drawing/2010/main" val="0"/>
              </a:ext>
            </a:extLst>
          </a:blip>
          <a:srcRect l="21649" t="4111" r="16495" b="9589"/>
          <a:stretch>
            <a:fillRect/>
          </a:stretch>
        </p:blipFill>
        <p:spPr bwMode="auto">
          <a:xfrm>
            <a:off x="8069887" y="1035909"/>
            <a:ext cx="1546446" cy="13046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9449" y="3934702"/>
            <a:ext cx="1145086" cy="2035708"/>
          </a:xfrm>
          <a:prstGeom prst="rect">
            <a:avLst/>
          </a:prstGeom>
        </p:spPr>
      </p:pic>
      <p:sp>
        <p:nvSpPr>
          <p:cNvPr id="11" name="TextBox 10"/>
          <p:cNvSpPr txBox="1"/>
          <p:nvPr/>
        </p:nvSpPr>
        <p:spPr>
          <a:xfrm>
            <a:off x="10241283" y="4415246"/>
            <a:ext cx="1892154" cy="646331"/>
          </a:xfrm>
          <a:prstGeom prst="rect">
            <a:avLst/>
          </a:prstGeom>
          <a:noFill/>
        </p:spPr>
        <p:txBody>
          <a:bodyPr wrap="square" rtlCol="0">
            <a:spAutoFit/>
          </a:bodyPr>
          <a:lstStyle/>
          <a:p>
            <a:r>
              <a:rPr lang="en-US" dirty="0" smtClean="0"/>
              <a:t>E.g. pre cooked bean in Rwanda </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14" y="3974654"/>
            <a:ext cx="2661006" cy="1995756"/>
          </a:xfrm>
          <a:prstGeom prst="rect">
            <a:avLst/>
          </a:prstGeom>
        </p:spPr>
      </p:pic>
      <p:sp>
        <p:nvSpPr>
          <p:cNvPr id="13" name="TextBox 12"/>
          <p:cNvSpPr txBox="1"/>
          <p:nvPr/>
        </p:nvSpPr>
        <p:spPr>
          <a:xfrm>
            <a:off x="6635487" y="5970410"/>
            <a:ext cx="2835084" cy="369332"/>
          </a:xfrm>
          <a:prstGeom prst="rect">
            <a:avLst/>
          </a:prstGeom>
          <a:noFill/>
        </p:spPr>
        <p:txBody>
          <a:bodyPr wrap="square" rtlCol="0">
            <a:spAutoFit/>
          </a:bodyPr>
          <a:lstStyle/>
          <a:p>
            <a:r>
              <a:rPr lang="en-US" dirty="0" smtClean="0"/>
              <a:t>Canning beans in Ethiopia  </a:t>
            </a:r>
            <a:endParaRPr lang="en-US" dirty="0"/>
          </a:p>
        </p:txBody>
      </p:sp>
    </p:spTree>
    <p:extLst>
      <p:ext uri="{BB962C8B-B14F-4D97-AF65-F5344CB8AC3E}">
        <p14:creationId xmlns:p14="http://schemas.microsoft.com/office/powerpoint/2010/main" val="4022842678"/>
      </p:ext>
    </p:extLst>
  </p:cSld>
  <p:clrMapOvr>
    <a:masterClrMapping/>
  </p:clrMapOvr>
  <p:transition spd="slow">
    <p:randomBa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99" y="76490"/>
            <a:ext cx="10135326" cy="685800"/>
          </a:xfrm>
        </p:spPr>
        <p:txBody>
          <a:bodyPr/>
          <a:lstStyle/>
          <a:p>
            <a:pPr algn="ctr"/>
            <a:r>
              <a:rPr lang="en-US" b="1" cap="none" dirty="0" smtClean="0">
                <a:latin typeface="+mn-lt"/>
              </a:rPr>
              <a:t>PABRA Bean Corridor Approach </a:t>
            </a:r>
            <a:endParaRPr lang="en-US" b="1" cap="none" dirty="0">
              <a:latin typeface="+mn-lt"/>
            </a:endParaRPr>
          </a:p>
        </p:txBody>
      </p:sp>
      <p:sp>
        <p:nvSpPr>
          <p:cNvPr id="4" name="Date Placeholder 3"/>
          <p:cNvSpPr>
            <a:spLocks noGrp="1"/>
          </p:cNvSpPr>
          <p:nvPr>
            <p:ph type="dt" sz="half" idx="10"/>
          </p:nvPr>
        </p:nvSpPr>
        <p:spPr/>
        <p:txBody>
          <a:bodyPr/>
          <a:lstStyle/>
          <a:p>
            <a:fld id="{C857B52A-B08E-4951-B3BF-2D896DCD3565}" type="datetime1">
              <a:rPr lang="en-US" smtClean="0">
                <a:solidFill>
                  <a:prstClr val="black">
                    <a:tint val="75000"/>
                  </a:prstClr>
                </a:solidFill>
              </a:rPr>
              <a:t>10/26/2018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FD257A-3D42-49FD-BFD9-7F019D8B97C3}" type="slidenum">
              <a:rPr lang="en-US" smtClean="0">
                <a:solidFill>
                  <a:prstClr val="black">
                    <a:tint val="75000"/>
                  </a:prstClr>
                </a:solidFill>
              </a:rPr>
              <a:pPr/>
              <a:t>4</a:t>
            </a:fld>
            <a:endParaRPr lang="en-US" dirty="0">
              <a:solidFill>
                <a:prstClr val="black">
                  <a:tint val="75000"/>
                </a:prstClr>
              </a:solidFill>
            </a:endParaRPr>
          </a:p>
        </p:txBody>
      </p:sp>
      <p:pic>
        <p:nvPicPr>
          <p:cNvPr id="7"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446" t="22440" r="4040" b="3329"/>
          <a:stretch/>
        </p:blipFill>
        <p:spPr bwMode="auto">
          <a:xfrm>
            <a:off x="2573383" y="762290"/>
            <a:ext cx="8177348" cy="56599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3114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202"/>
            <a:ext cx="11293700" cy="961401"/>
          </a:xfrm>
        </p:spPr>
        <p:txBody>
          <a:bodyPr>
            <a:normAutofit/>
          </a:bodyPr>
          <a:lstStyle/>
          <a:p>
            <a:r>
              <a:rPr lang="en-US" sz="3200" b="1" cap="none" dirty="0" smtClean="0">
                <a:latin typeface="+mn-lt"/>
              </a:rPr>
              <a:t>Driving Bean Types in Eastern Africa Bean Corridors </a:t>
            </a:r>
            <a:endParaRPr lang="en-US" sz="3200" b="1" cap="none" dirty="0">
              <a:latin typeface="+mn-lt"/>
            </a:endParaRPr>
          </a:p>
        </p:txBody>
      </p:sp>
      <p:pic>
        <p:nvPicPr>
          <p:cNvPr id="6" name="Content Placeholder 5"/>
          <p:cNvPicPr>
            <a:picLocks noGrp="1"/>
          </p:cNvPicPr>
          <p:nvPr>
            <p:ph sz="half" idx="1"/>
          </p:nvPr>
        </p:nvPicPr>
        <p:blipFill>
          <a:blip r:embed="rId2">
            <a:lum bright="-20000" contrast="20000"/>
            <a:extLst>
              <a:ext uri="{28A0092B-C50C-407E-A947-70E740481C1C}">
                <a14:useLocalDpi xmlns:a14="http://schemas.microsoft.com/office/drawing/2010/main"/>
              </a:ext>
            </a:extLst>
          </a:blip>
          <a:stretch>
            <a:fillRect/>
          </a:stretch>
        </p:blipFill>
        <p:spPr bwMode="auto">
          <a:xfrm>
            <a:off x="838200" y="837128"/>
            <a:ext cx="5189113" cy="6020872"/>
          </a:xfrm>
          <a:prstGeom prst="rect">
            <a:avLst/>
          </a:prstGeom>
          <a:noFill/>
          <a:ln>
            <a:noFill/>
          </a:ln>
        </p:spPr>
      </p:pic>
      <p:sp>
        <p:nvSpPr>
          <p:cNvPr id="7" name="Content Placeholder 6"/>
          <p:cNvSpPr>
            <a:spLocks noGrp="1"/>
          </p:cNvSpPr>
          <p:nvPr>
            <p:ph sz="half" idx="2"/>
          </p:nvPr>
        </p:nvSpPr>
        <p:spPr>
          <a:xfrm>
            <a:off x="6219424" y="837128"/>
            <a:ext cx="5912476" cy="5769734"/>
          </a:xfrm>
        </p:spPr>
        <p:txBody>
          <a:bodyPr/>
          <a:lstStyle/>
          <a:p>
            <a:pPr marL="0" indent="0">
              <a:buNone/>
            </a:pPr>
            <a:r>
              <a:rPr lang="en-US" dirty="0" smtClean="0"/>
              <a:t>Major bean types/classes</a:t>
            </a:r>
            <a:endParaRPr lang="en-US" dirty="0"/>
          </a:p>
        </p:txBody>
      </p:sp>
      <p:pic>
        <p:nvPicPr>
          <p:cNvPr id="2052" name="Picture 4" descr="Bush Dry Bean, Early Warwick (Organic). Red Speckled. 85 days.  Cool weather tolerant, small bushes loaded with pods. Stocky bushes yield heavy with small round, dark-red mottled beans. Early enough to mature in England, where it is from. Also very reliable here in Oregon. It is usually the first dry bean we bring to market in the fall, a week or two before most of the others. Currently our favorite bean for chili &amp; great for most bean dishes. Traditionally grown before 1890 in Warwi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78655" y="1339405"/>
            <a:ext cx="2611549" cy="19586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343" y="3438657"/>
            <a:ext cx="2655963" cy="155365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6324" y="5112976"/>
            <a:ext cx="2823654" cy="158830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140" y="1395541"/>
            <a:ext cx="2543175" cy="190252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4018" y="3438658"/>
            <a:ext cx="2608297" cy="1534462"/>
          </a:xfrm>
          <a:prstGeom prst="rect">
            <a:avLst/>
          </a:prstGeom>
        </p:spPr>
      </p:pic>
      <p:sp>
        <p:nvSpPr>
          <p:cNvPr id="4" name="Freeform 3"/>
          <p:cNvSpPr/>
          <p:nvPr/>
        </p:nvSpPr>
        <p:spPr>
          <a:xfrm>
            <a:off x="1443325" y="3371819"/>
            <a:ext cx="2691229" cy="1695666"/>
          </a:xfrm>
          <a:custGeom>
            <a:avLst/>
            <a:gdLst>
              <a:gd name="connsiteX0" fmla="*/ 2366675 w 2691229"/>
              <a:gd name="connsiteY0" fmla="*/ 762031 h 1695666"/>
              <a:gd name="connsiteX1" fmla="*/ 2690525 w 2691229"/>
              <a:gd name="connsiteY1" fmla="*/ 1447831 h 1695666"/>
              <a:gd name="connsiteX2" fmla="*/ 2442875 w 2691229"/>
              <a:gd name="connsiteY2" fmla="*/ 1695481 h 1695666"/>
              <a:gd name="connsiteX3" fmla="*/ 2099975 w 2691229"/>
              <a:gd name="connsiteY3" fmla="*/ 1485931 h 1695666"/>
              <a:gd name="connsiteX4" fmla="*/ 1833275 w 2691229"/>
              <a:gd name="connsiteY4" fmla="*/ 1352581 h 1695666"/>
              <a:gd name="connsiteX5" fmla="*/ 1680875 w 2691229"/>
              <a:gd name="connsiteY5" fmla="*/ 1200181 h 1695666"/>
              <a:gd name="connsiteX6" fmla="*/ 1890425 w 2691229"/>
              <a:gd name="connsiteY6" fmla="*/ 1009681 h 1695666"/>
              <a:gd name="connsiteX7" fmla="*/ 1395125 w 2691229"/>
              <a:gd name="connsiteY7" fmla="*/ 742981 h 1695666"/>
              <a:gd name="connsiteX8" fmla="*/ 804575 w 2691229"/>
              <a:gd name="connsiteY8" fmla="*/ 742981 h 1695666"/>
              <a:gd name="connsiteX9" fmla="*/ 347375 w 2691229"/>
              <a:gd name="connsiteY9" fmla="*/ 1181131 h 1695666"/>
              <a:gd name="connsiteX10" fmla="*/ 4475 w 2691229"/>
              <a:gd name="connsiteY10" fmla="*/ 990631 h 1695666"/>
              <a:gd name="connsiteX11" fmla="*/ 175925 w 2691229"/>
              <a:gd name="connsiteY11" fmla="*/ 533431 h 1695666"/>
              <a:gd name="connsiteX12" fmla="*/ 518825 w 2691229"/>
              <a:gd name="connsiteY12" fmla="*/ 323881 h 1695666"/>
              <a:gd name="connsiteX13" fmla="*/ 1033175 w 2691229"/>
              <a:gd name="connsiteY13" fmla="*/ 31 h 1695666"/>
              <a:gd name="connsiteX14" fmla="*/ 1623725 w 2691229"/>
              <a:gd name="connsiteY14" fmla="*/ 304831 h 1695666"/>
              <a:gd name="connsiteX15" fmla="*/ 1699925 w 2691229"/>
              <a:gd name="connsiteY15" fmla="*/ 400081 h 1695666"/>
              <a:gd name="connsiteX16" fmla="*/ 2157125 w 2691229"/>
              <a:gd name="connsiteY16" fmla="*/ 457231 h 1695666"/>
              <a:gd name="connsiteX17" fmla="*/ 2442875 w 2691229"/>
              <a:gd name="connsiteY17" fmla="*/ 476281 h 1695666"/>
              <a:gd name="connsiteX18" fmla="*/ 2385725 w 2691229"/>
              <a:gd name="connsiteY18" fmla="*/ 857281 h 1695666"/>
              <a:gd name="connsiteX19" fmla="*/ 2500025 w 2691229"/>
              <a:gd name="connsiteY19" fmla="*/ 1181131 h 1695666"/>
              <a:gd name="connsiteX20" fmla="*/ 2576225 w 2691229"/>
              <a:gd name="connsiteY20" fmla="*/ 1352581 h 1695666"/>
              <a:gd name="connsiteX21" fmla="*/ 2576225 w 2691229"/>
              <a:gd name="connsiteY21" fmla="*/ 1352581 h 1695666"/>
              <a:gd name="connsiteX22" fmla="*/ 2576225 w 2691229"/>
              <a:gd name="connsiteY22" fmla="*/ 1352581 h 1695666"/>
              <a:gd name="connsiteX23" fmla="*/ 2633375 w 2691229"/>
              <a:gd name="connsiteY23" fmla="*/ 1428781 h 169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91229" h="1695666">
                <a:moveTo>
                  <a:pt x="2366675" y="762031"/>
                </a:moveTo>
                <a:cubicBezTo>
                  <a:pt x="2522250" y="1027143"/>
                  <a:pt x="2677825" y="1292256"/>
                  <a:pt x="2690525" y="1447831"/>
                </a:cubicBezTo>
                <a:cubicBezTo>
                  <a:pt x="2703225" y="1603406"/>
                  <a:pt x="2541300" y="1689131"/>
                  <a:pt x="2442875" y="1695481"/>
                </a:cubicBezTo>
                <a:cubicBezTo>
                  <a:pt x="2344450" y="1701831"/>
                  <a:pt x="2201575" y="1543081"/>
                  <a:pt x="2099975" y="1485931"/>
                </a:cubicBezTo>
                <a:cubicBezTo>
                  <a:pt x="1998375" y="1428781"/>
                  <a:pt x="1903125" y="1400206"/>
                  <a:pt x="1833275" y="1352581"/>
                </a:cubicBezTo>
                <a:cubicBezTo>
                  <a:pt x="1763425" y="1304956"/>
                  <a:pt x="1671350" y="1257331"/>
                  <a:pt x="1680875" y="1200181"/>
                </a:cubicBezTo>
                <a:cubicBezTo>
                  <a:pt x="1690400" y="1143031"/>
                  <a:pt x="1938050" y="1085881"/>
                  <a:pt x="1890425" y="1009681"/>
                </a:cubicBezTo>
                <a:cubicBezTo>
                  <a:pt x="1842800" y="933481"/>
                  <a:pt x="1576100" y="787431"/>
                  <a:pt x="1395125" y="742981"/>
                </a:cubicBezTo>
                <a:cubicBezTo>
                  <a:pt x="1214150" y="698531"/>
                  <a:pt x="979200" y="669956"/>
                  <a:pt x="804575" y="742981"/>
                </a:cubicBezTo>
                <a:cubicBezTo>
                  <a:pt x="629950" y="816006"/>
                  <a:pt x="480725" y="1139856"/>
                  <a:pt x="347375" y="1181131"/>
                </a:cubicBezTo>
                <a:cubicBezTo>
                  <a:pt x="214025" y="1222406"/>
                  <a:pt x="33050" y="1098581"/>
                  <a:pt x="4475" y="990631"/>
                </a:cubicBezTo>
                <a:cubicBezTo>
                  <a:pt x="-24100" y="882681"/>
                  <a:pt x="90200" y="644556"/>
                  <a:pt x="175925" y="533431"/>
                </a:cubicBezTo>
                <a:cubicBezTo>
                  <a:pt x="261650" y="422306"/>
                  <a:pt x="518825" y="323881"/>
                  <a:pt x="518825" y="323881"/>
                </a:cubicBezTo>
                <a:cubicBezTo>
                  <a:pt x="661700" y="234981"/>
                  <a:pt x="849025" y="3206"/>
                  <a:pt x="1033175" y="31"/>
                </a:cubicBezTo>
                <a:cubicBezTo>
                  <a:pt x="1217325" y="-3144"/>
                  <a:pt x="1512600" y="238156"/>
                  <a:pt x="1623725" y="304831"/>
                </a:cubicBezTo>
                <a:cubicBezTo>
                  <a:pt x="1734850" y="371506"/>
                  <a:pt x="1611025" y="374681"/>
                  <a:pt x="1699925" y="400081"/>
                </a:cubicBezTo>
                <a:cubicBezTo>
                  <a:pt x="1788825" y="425481"/>
                  <a:pt x="2033300" y="444531"/>
                  <a:pt x="2157125" y="457231"/>
                </a:cubicBezTo>
                <a:cubicBezTo>
                  <a:pt x="2280950" y="469931"/>
                  <a:pt x="2404775" y="409606"/>
                  <a:pt x="2442875" y="476281"/>
                </a:cubicBezTo>
                <a:cubicBezTo>
                  <a:pt x="2480975" y="542956"/>
                  <a:pt x="2376200" y="739806"/>
                  <a:pt x="2385725" y="857281"/>
                </a:cubicBezTo>
                <a:cubicBezTo>
                  <a:pt x="2395250" y="974756"/>
                  <a:pt x="2468275" y="1098581"/>
                  <a:pt x="2500025" y="1181131"/>
                </a:cubicBezTo>
                <a:cubicBezTo>
                  <a:pt x="2531775" y="1263681"/>
                  <a:pt x="2576225" y="1352581"/>
                  <a:pt x="2576225" y="1352581"/>
                </a:cubicBezTo>
                <a:lnTo>
                  <a:pt x="2576225" y="1352581"/>
                </a:lnTo>
                <a:lnTo>
                  <a:pt x="2576225" y="1352581"/>
                </a:lnTo>
                <a:cubicBezTo>
                  <a:pt x="2585750" y="1365281"/>
                  <a:pt x="2617500" y="1438306"/>
                  <a:pt x="2633375" y="1428781"/>
                </a:cubicBezTo>
              </a:path>
            </a:pathLst>
          </a:cu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3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25" y="17953"/>
            <a:ext cx="11912958" cy="852981"/>
          </a:xfrm>
        </p:spPr>
        <p:txBody>
          <a:bodyPr>
            <a:normAutofit/>
          </a:bodyPr>
          <a:lstStyle/>
          <a:p>
            <a:r>
              <a:rPr lang="en-US" sz="3000" b="1" dirty="0" smtClean="0">
                <a:latin typeface="Arial" panose="020B0604020202020204" pitchFamily="34" charset="0"/>
                <a:cs typeface="Arial" panose="020B0604020202020204" pitchFamily="34" charset="0"/>
              </a:rPr>
              <a:t> </a:t>
            </a:r>
            <a:r>
              <a:rPr lang="en-US" sz="3000" b="1" dirty="0" smtClean="0">
                <a:latin typeface="Arial" panose="020B0604020202020204" pitchFamily="34" charset="0"/>
                <a:cs typeface="Arial" panose="020B0604020202020204" pitchFamily="34" charset="0"/>
              </a:rPr>
              <a:t>The TAZAMA corridor</a:t>
            </a:r>
            <a:endParaRPr lang="en-US" sz="3000" b="1"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272692" y="774473"/>
            <a:ext cx="5372809" cy="1220996"/>
          </a:xfrm>
        </p:spPr>
        <p:txBody>
          <a:bodyPr/>
          <a:lstStyle/>
          <a:p>
            <a:r>
              <a:rPr lang="en-US" dirty="0" smtClean="0"/>
              <a:t>Tanzania Zambia and Malawi (TAZAMA) corridor  </a:t>
            </a:r>
          </a:p>
          <a:p>
            <a:r>
              <a:rPr lang="en-US" dirty="0" smtClean="0"/>
              <a:t>Cross-border bean investments </a:t>
            </a:r>
            <a:endParaRPr lang="en-US" dirty="0"/>
          </a:p>
        </p:txBody>
      </p:sp>
      <p:sp>
        <p:nvSpPr>
          <p:cNvPr id="7" name="Text Placeholder 6"/>
          <p:cNvSpPr>
            <a:spLocks noGrp="1"/>
          </p:cNvSpPr>
          <p:nvPr>
            <p:ph type="body" sz="quarter" idx="3"/>
          </p:nvPr>
        </p:nvSpPr>
        <p:spPr>
          <a:xfrm>
            <a:off x="6123904" y="395649"/>
            <a:ext cx="5183188" cy="562347"/>
          </a:xfrm>
        </p:spPr>
        <p:txBody>
          <a:bodyPr/>
          <a:lstStyle/>
          <a:p>
            <a:r>
              <a:rPr lang="en-US" dirty="0" smtClean="0">
                <a:solidFill>
                  <a:srgbClr val="FF0000"/>
                </a:solidFill>
              </a:rPr>
              <a:t> Lead Firm: Raphael Group </a:t>
            </a:r>
            <a:endParaRPr lang="en-US" dirty="0">
              <a:solidFill>
                <a:srgbClr val="FF0000"/>
              </a:solidFill>
            </a:endParaRPr>
          </a:p>
        </p:txBody>
      </p:sp>
      <p:sp>
        <p:nvSpPr>
          <p:cNvPr id="8" name="Content Placeholder 7"/>
          <p:cNvSpPr>
            <a:spLocks noGrp="1"/>
          </p:cNvSpPr>
          <p:nvPr>
            <p:ph sz="quarter" idx="4"/>
          </p:nvPr>
        </p:nvSpPr>
        <p:spPr>
          <a:xfrm>
            <a:off x="5251269" y="1262858"/>
            <a:ext cx="6862354" cy="5595141"/>
          </a:xfrm>
        </p:spPr>
        <p:txBody>
          <a:bodyPr>
            <a:noAutofit/>
          </a:bodyPr>
          <a:lstStyle/>
          <a:p>
            <a:endParaRPr lang="en-US" sz="2200" dirty="0" smtClean="0"/>
          </a:p>
          <a:p>
            <a:r>
              <a:rPr lang="en-US" sz="2200" dirty="0" smtClean="0"/>
              <a:t>Product: Sugar bean			</a:t>
            </a:r>
          </a:p>
          <a:p>
            <a:r>
              <a:rPr lang="en-US" sz="1800" b="1" dirty="0" smtClean="0">
                <a:solidFill>
                  <a:srgbClr val="FF0000"/>
                </a:solidFill>
              </a:rPr>
              <a:t>Current capacity: 4,000T </a:t>
            </a:r>
          </a:p>
          <a:p>
            <a:r>
              <a:rPr lang="en-US" sz="1800" dirty="0" smtClean="0"/>
              <a:t>Market destination: Tanzania (20%) -South Africa/Malawi, Zambia and Zimbabwe (80%)</a:t>
            </a:r>
          </a:p>
          <a:p>
            <a:r>
              <a:rPr lang="en-US" sz="1800" dirty="0" smtClean="0"/>
              <a:t>Provide a reliable market to small holders :6000 </a:t>
            </a:r>
            <a:r>
              <a:rPr lang="en-US" sz="1800" dirty="0" smtClean="0">
                <a:solidFill>
                  <a:srgbClr val="C00000"/>
                </a:solidFill>
              </a:rPr>
              <a:t>(55% Female farmers )- </a:t>
            </a:r>
            <a:r>
              <a:rPr lang="en-US" sz="1800" dirty="0" smtClean="0"/>
              <a:t>USD600/tons in 2017 (up to 20% higher than nearest market place)	</a:t>
            </a:r>
          </a:p>
          <a:p>
            <a:r>
              <a:rPr lang="en-US" sz="1800" dirty="0" smtClean="0"/>
              <a:t>Yield level: 1 ton /ha </a:t>
            </a:r>
          </a:p>
          <a:p>
            <a:r>
              <a:rPr lang="en-US" sz="1800" b="1" dirty="0" smtClean="0">
                <a:solidFill>
                  <a:srgbClr val="FF0000"/>
                </a:solidFill>
              </a:rPr>
              <a:t>Future capacity : 20,000 tons (2022)- yield increase to 1.5t/ha</a:t>
            </a:r>
          </a:p>
          <a:p>
            <a:r>
              <a:rPr lang="en-US" sz="1800" dirty="0" smtClean="0"/>
              <a:t>Participating households: 30,000 (potential 443,752)</a:t>
            </a:r>
          </a:p>
          <a:p>
            <a:r>
              <a:rPr lang="en-US" sz="1800" dirty="0" smtClean="0">
                <a:solidFill>
                  <a:srgbClr val="C00000"/>
                </a:solidFill>
              </a:rPr>
              <a:t>Research: </a:t>
            </a:r>
            <a:r>
              <a:rPr lang="en-US" sz="1800" dirty="0">
                <a:solidFill>
                  <a:srgbClr val="C00000"/>
                </a:solidFill>
              </a:rPr>
              <a:t>R</a:t>
            </a:r>
            <a:r>
              <a:rPr lang="en-US" sz="1800" dirty="0" smtClean="0">
                <a:solidFill>
                  <a:srgbClr val="C00000"/>
                </a:solidFill>
              </a:rPr>
              <a:t>esponsive </a:t>
            </a:r>
            <a:r>
              <a:rPr lang="en-US" sz="1800" dirty="0">
                <a:solidFill>
                  <a:srgbClr val="C00000"/>
                </a:solidFill>
              </a:rPr>
              <a:t>breeding </a:t>
            </a:r>
            <a:r>
              <a:rPr lang="en-US" sz="1800" dirty="0" smtClean="0">
                <a:solidFill>
                  <a:srgbClr val="C00000"/>
                </a:solidFill>
              </a:rPr>
              <a:t>pipeline/seed systems , efficient production and post </a:t>
            </a:r>
            <a:r>
              <a:rPr lang="en-US" sz="1800" dirty="0">
                <a:solidFill>
                  <a:srgbClr val="C00000"/>
                </a:solidFill>
              </a:rPr>
              <a:t>harvest </a:t>
            </a:r>
            <a:r>
              <a:rPr lang="en-US" sz="1800" dirty="0" err="1">
                <a:solidFill>
                  <a:srgbClr val="C00000"/>
                </a:solidFill>
              </a:rPr>
              <a:t>managementoptions</a:t>
            </a:r>
            <a:r>
              <a:rPr lang="en-US" sz="1800" dirty="0">
                <a:solidFill>
                  <a:srgbClr val="C00000"/>
                </a:solidFill>
              </a:rPr>
              <a:t> </a:t>
            </a:r>
            <a:r>
              <a:rPr lang="en-US" sz="1800" dirty="0" smtClean="0">
                <a:solidFill>
                  <a:srgbClr val="C00000"/>
                </a:solidFill>
              </a:rPr>
              <a:t>and favorable policies </a:t>
            </a:r>
          </a:p>
          <a:p>
            <a:r>
              <a:rPr lang="en-US" sz="2400" dirty="0" smtClean="0"/>
              <a:t> </a:t>
            </a:r>
            <a:r>
              <a:rPr lang="en-US" sz="2000" dirty="0" smtClean="0"/>
              <a:t>regional production </a:t>
            </a:r>
            <a:r>
              <a:rPr lang="en-US" sz="2000" dirty="0"/>
              <a:t>areas: 221,876 ha </a:t>
            </a:r>
            <a:r>
              <a:rPr lang="en-US" sz="2000" dirty="0" smtClean="0"/>
              <a:t>(443,752 </a:t>
            </a:r>
            <a:r>
              <a:rPr lang="en-US" sz="2000" dirty="0" err="1" smtClean="0"/>
              <a:t>hh</a:t>
            </a:r>
            <a:r>
              <a:rPr lang="en-US" sz="2000" dirty="0" smtClean="0"/>
              <a:t>) </a:t>
            </a:r>
            <a:endParaRPr lang="en-US" sz="2000" dirty="0"/>
          </a:p>
          <a:p>
            <a:pPr marL="0" indent="0">
              <a:buNone/>
            </a:pPr>
            <a:r>
              <a:rPr lang="en-US" sz="2200" dirty="0" smtClean="0"/>
              <a:t>			</a:t>
            </a:r>
            <a:endParaRPr lang="en-US" sz="2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7006" y="1124265"/>
            <a:ext cx="2266413" cy="1325778"/>
          </a:xfrm>
          <a:prstGeom prst="rect">
            <a:avLst/>
          </a:prstGeom>
        </p:spPr>
      </p:pic>
      <p:pic>
        <p:nvPicPr>
          <p:cNvPr id="10" name="Content Placeholder 9" descr="A close up of a map&#10;&#10;Description generated with high confidence"/>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671" y="2435812"/>
            <a:ext cx="5386318" cy="4312717"/>
          </a:xfrm>
          <a:prstGeom prst="rect">
            <a:avLst/>
          </a:prstGeom>
        </p:spPr>
      </p:pic>
      <p:cxnSp>
        <p:nvCxnSpPr>
          <p:cNvPr id="4" name="Straight Arrow Connector 3"/>
          <p:cNvCxnSpPr/>
          <p:nvPr/>
        </p:nvCxnSpPr>
        <p:spPr>
          <a:xfrm>
            <a:off x="8680361" y="1896325"/>
            <a:ext cx="1107583"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6514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6"/>
          <p:cNvSpPr>
            <a:spLocks noGrp="1"/>
          </p:cNvSpPr>
          <p:nvPr>
            <p:ph type="title"/>
          </p:nvPr>
        </p:nvSpPr>
        <p:spPr>
          <a:xfrm>
            <a:off x="927463" y="-1"/>
            <a:ext cx="10061756" cy="654685"/>
          </a:xfrm>
        </p:spPr>
        <p:txBody>
          <a:bodyPr/>
          <a:lstStyle/>
          <a:p>
            <a:pPr algn="ctr"/>
            <a:r>
              <a:rPr lang="en-US" altLang="en-US" sz="2400" dirty="0" smtClean="0"/>
              <a:t>Bean Market types and production hubs in Uganda </a:t>
            </a:r>
          </a:p>
        </p:txBody>
      </p:sp>
      <p:sp>
        <p:nvSpPr>
          <p:cNvPr id="7172" name="Text Placeholder 10"/>
          <p:cNvSpPr>
            <a:spLocks noGrp="1"/>
          </p:cNvSpPr>
          <p:nvPr>
            <p:ph type="body" sz="quarter" idx="3"/>
          </p:nvPr>
        </p:nvSpPr>
        <p:spPr>
          <a:xfrm>
            <a:off x="6267450" y="1096963"/>
            <a:ext cx="4857750" cy="549275"/>
          </a:xfrm>
        </p:spPr>
        <p:txBody>
          <a:bodyPr/>
          <a:lstStyle/>
          <a:p>
            <a:r>
              <a:rPr lang="en-US" altLang="en-US" smtClean="0"/>
              <a:t>Bean production and market data </a:t>
            </a:r>
          </a:p>
        </p:txBody>
      </p:sp>
      <p:graphicFrame>
        <p:nvGraphicFramePr>
          <p:cNvPr id="13" name="Content Placeholder 12">
            <a:extLst>
              <a:ext uri="{FF2B5EF4-FFF2-40B4-BE49-F238E27FC236}">
                <a16:creationId xmlns:a16="http://schemas.microsoft.com/office/drawing/2014/main" id="{BCA15B25-C98A-4DF3-A3F6-72CDD2904013}"/>
              </a:ext>
            </a:extLst>
          </p:cNvPr>
          <p:cNvGraphicFramePr>
            <a:graphicFrameLocks noGrp="1"/>
          </p:cNvGraphicFramePr>
          <p:nvPr>
            <p:ph sz="quarter" idx="4"/>
          </p:nvPr>
        </p:nvGraphicFramePr>
        <p:xfrm>
          <a:off x="5368925" y="1293813"/>
          <a:ext cx="6713538" cy="4937650"/>
        </p:xfrm>
        <a:graphic>
          <a:graphicData uri="http://schemas.openxmlformats.org/drawingml/2006/table">
            <a:tbl>
              <a:tblPr firstRow="1" bandRow="1">
                <a:tableStyleId>{5C22544A-7EE6-4342-B048-85BDC9FD1C3A}</a:tableStyleId>
              </a:tblPr>
              <a:tblGrid>
                <a:gridCol w="1301197">
                  <a:extLst>
                    <a:ext uri="{9D8B030D-6E8A-4147-A177-3AD203B41FA5}">
                      <a16:colId xmlns:a16="http://schemas.microsoft.com/office/drawing/2014/main" val="3439078820"/>
                    </a:ext>
                  </a:extLst>
                </a:gridCol>
                <a:gridCol w="1324689">
                  <a:extLst>
                    <a:ext uri="{9D8B030D-6E8A-4147-A177-3AD203B41FA5}">
                      <a16:colId xmlns:a16="http://schemas.microsoft.com/office/drawing/2014/main" val="2589774042"/>
                    </a:ext>
                  </a:extLst>
                </a:gridCol>
                <a:gridCol w="894137">
                  <a:extLst>
                    <a:ext uri="{9D8B030D-6E8A-4147-A177-3AD203B41FA5}">
                      <a16:colId xmlns:a16="http://schemas.microsoft.com/office/drawing/2014/main" val="4067783481"/>
                    </a:ext>
                  </a:extLst>
                </a:gridCol>
                <a:gridCol w="1384689">
                  <a:extLst>
                    <a:ext uri="{9D8B030D-6E8A-4147-A177-3AD203B41FA5}">
                      <a16:colId xmlns:a16="http://schemas.microsoft.com/office/drawing/2014/main" val="1089978625"/>
                    </a:ext>
                  </a:extLst>
                </a:gridCol>
                <a:gridCol w="1808826">
                  <a:extLst>
                    <a:ext uri="{9D8B030D-6E8A-4147-A177-3AD203B41FA5}">
                      <a16:colId xmlns:a16="http://schemas.microsoft.com/office/drawing/2014/main" val="1786553387"/>
                    </a:ext>
                  </a:extLst>
                </a:gridCol>
              </a:tblGrid>
              <a:tr h="1005711">
                <a:tc>
                  <a:txBody>
                    <a:bodyPr/>
                    <a:lstStyle/>
                    <a:p>
                      <a:r>
                        <a:rPr lang="en-US" sz="1500" dirty="0"/>
                        <a:t>Bean</a:t>
                      </a:r>
                      <a:r>
                        <a:rPr lang="en-US" sz="1500" baseline="0" dirty="0"/>
                        <a:t> Types </a:t>
                      </a:r>
                      <a:endParaRPr lang="en-US" sz="1500" dirty="0"/>
                    </a:p>
                  </a:txBody>
                  <a:tcPr marL="91430" marR="91430" marT="45709" marB="45709"/>
                </a:tc>
                <a:tc>
                  <a:txBody>
                    <a:bodyPr/>
                    <a:lstStyle/>
                    <a:p>
                      <a:r>
                        <a:rPr lang="en-US" sz="1500" dirty="0"/>
                        <a:t>Production</a:t>
                      </a:r>
                      <a:r>
                        <a:rPr lang="en-US" sz="1500" baseline="0" dirty="0"/>
                        <a:t> areas  (ha) </a:t>
                      </a:r>
                      <a:endParaRPr lang="en-US" sz="1500" dirty="0"/>
                    </a:p>
                  </a:txBody>
                  <a:tcPr marL="91430" marR="91430" marT="45709" marB="4570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Number</a:t>
                      </a:r>
                      <a:r>
                        <a:rPr lang="en-US" sz="1500" baseline="0" dirty="0"/>
                        <a:t> of varieties </a:t>
                      </a:r>
                      <a:endParaRPr lang="en-US" sz="1500" dirty="0"/>
                    </a:p>
                    <a:p>
                      <a:endParaRPr lang="en-US" sz="1500" dirty="0"/>
                    </a:p>
                  </a:txBody>
                  <a:tcPr marL="91430" marR="91430" marT="45709" marB="45709"/>
                </a:tc>
                <a:tc>
                  <a:txBody>
                    <a:bodyPr/>
                    <a:lstStyle/>
                    <a:p>
                      <a:r>
                        <a:rPr lang="en-US" sz="1500" dirty="0"/>
                        <a:t>Potential</a:t>
                      </a:r>
                      <a:r>
                        <a:rPr lang="en-US" sz="1500" baseline="0" dirty="0"/>
                        <a:t> seed requirement  (T)</a:t>
                      </a:r>
                      <a:endParaRPr lang="en-US" sz="1500" dirty="0"/>
                    </a:p>
                  </a:txBody>
                  <a:tcPr marL="91430" marR="91430" marT="45709" marB="45709"/>
                </a:tc>
                <a:tc>
                  <a:txBody>
                    <a:bodyPr/>
                    <a:lstStyle/>
                    <a:p>
                      <a:r>
                        <a:rPr lang="en-US" sz="1500" dirty="0"/>
                        <a:t>Grain</a:t>
                      </a:r>
                      <a:r>
                        <a:rPr lang="en-US" sz="1500" baseline="0" dirty="0"/>
                        <a:t> market destination </a:t>
                      </a:r>
                      <a:endParaRPr lang="en-US" sz="1500" dirty="0"/>
                    </a:p>
                  </a:txBody>
                  <a:tcPr marL="91430" marR="91430" marT="45709" marB="45709"/>
                </a:tc>
                <a:extLst>
                  <a:ext uri="{0D108BD9-81ED-4DB2-BD59-A6C34878D82A}">
                    <a16:rowId xmlns:a16="http://schemas.microsoft.com/office/drawing/2014/main" val="3724000489"/>
                  </a:ext>
                </a:extLst>
              </a:tr>
              <a:tr h="1188570">
                <a:tc>
                  <a:txBody>
                    <a:bodyPr/>
                    <a:lstStyle/>
                    <a:p>
                      <a:r>
                        <a:rPr lang="en-US" sz="1800" dirty="0"/>
                        <a:t>Large- medium Red</a:t>
                      </a:r>
                      <a:r>
                        <a:rPr lang="en-US" sz="1800" baseline="0" dirty="0"/>
                        <a:t> mottled </a:t>
                      </a:r>
                      <a:endParaRPr lang="en-US" sz="1800" dirty="0"/>
                    </a:p>
                  </a:txBody>
                  <a:tcPr marL="91430" marR="91430" marT="45709" marB="45709"/>
                </a:tc>
                <a:tc>
                  <a:txBody>
                    <a:bodyPr/>
                    <a:lstStyle/>
                    <a:p>
                      <a:r>
                        <a:rPr lang="en-US" sz="1800" dirty="0"/>
                        <a:t>409,255</a:t>
                      </a:r>
                    </a:p>
                  </a:txBody>
                  <a:tcPr marL="91430" marR="91430" marT="45709" marB="45709"/>
                </a:tc>
                <a:tc>
                  <a:txBody>
                    <a:bodyPr/>
                    <a:lstStyle/>
                    <a:p>
                      <a:r>
                        <a:rPr lang="en-US" sz="1800" dirty="0"/>
                        <a:t>5</a:t>
                      </a:r>
                    </a:p>
                  </a:txBody>
                  <a:tcPr marL="91430" marR="91430" marT="45709" marB="45709"/>
                </a:tc>
                <a:tc>
                  <a:txBody>
                    <a:bodyPr/>
                    <a:lstStyle/>
                    <a:p>
                      <a:pPr algn="r"/>
                      <a:r>
                        <a:rPr lang="en-US" sz="1800" dirty="0"/>
                        <a:t>26,602</a:t>
                      </a:r>
                    </a:p>
                  </a:txBody>
                  <a:tcPr marL="91430" marR="91430" marT="45709" marB="45709"/>
                </a:tc>
                <a:tc>
                  <a:txBody>
                    <a:bodyPr/>
                    <a:lstStyle/>
                    <a:p>
                      <a:r>
                        <a:rPr lang="en-US" sz="1400" dirty="0"/>
                        <a:t>Domestic Market and regional (S. Sudan, DR Congo, Kenya)</a:t>
                      </a:r>
                    </a:p>
                  </a:txBody>
                  <a:tcPr marL="91430" marR="91430" marT="45709" marB="45709"/>
                </a:tc>
                <a:extLst>
                  <a:ext uri="{0D108BD9-81ED-4DB2-BD59-A6C34878D82A}">
                    <a16:rowId xmlns:a16="http://schemas.microsoft.com/office/drawing/2014/main" val="2002984578"/>
                  </a:ext>
                </a:extLst>
              </a:tr>
              <a:tr h="914282">
                <a:tc>
                  <a:txBody>
                    <a:bodyPr/>
                    <a:lstStyle/>
                    <a:p>
                      <a:r>
                        <a:rPr lang="en-US" sz="1800" dirty="0"/>
                        <a:t>Large- medium yellow </a:t>
                      </a:r>
                    </a:p>
                  </a:txBody>
                  <a:tcPr marL="91430" marR="91430" marT="45709" marB="45709"/>
                </a:tc>
                <a:tc>
                  <a:txBody>
                    <a:bodyPr/>
                    <a:lstStyle/>
                    <a:p>
                      <a:r>
                        <a:rPr lang="en-US" sz="1800" dirty="0"/>
                        <a:t>228,369</a:t>
                      </a:r>
                    </a:p>
                  </a:txBody>
                  <a:tcPr marL="91430" marR="91430" marT="45709" marB="45709"/>
                </a:tc>
                <a:tc>
                  <a:txBody>
                    <a:bodyPr/>
                    <a:lstStyle/>
                    <a:p>
                      <a:r>
                        <a:rPr lang="en-US" sz="1800" dirty="0"/>
                        <a:t>2</a:t>
                      </a:r>
                    </a:p>
                  </a:txBody>
                  <a:tcPr marL="91430" marR="91430" marT="45709" marB="45709"/>
                </a:tc>
                <a:tc>
                  <a:txBody>
                    <a:bodyPr/>
                    <a:lstStyle/>
                    <a:p>
                      <a:pPr algn="r"/>
                      <a:r>
                        <a:rPr lang="en-US" sz="1800" dirty="0"/>
                        <a:t>14,844</a:t>
                      </a:r>
                    </a:p>
                  </a:txBody>
                  <a:tcPr marL="91430" marR="91430" marT="45709" marB="45709"/>
                </a:tc>
                <a:tc>
                  <a:txBody>
                    <a:bodyPr/>
                    <a:lstStyle/>
                    <a:p>
                      <a:pPr algn="l" fontAlgn="t"/>
                      <a:r>
                        <a:rPr lang="en-US" sz="1400" b="0" i="0" u="none" strike="noStrike" dirty="0">
                          <a:solidFill>
                            <a:srgbClr val="000000"/>
                          </a:solidFill>
                          <a:effectLst/>
                          <a:latin typeface="Calibri" panose="020F0502020204030204" pitchFamily="34" charset="0"/>
                        </a:rPr>
                        <a:t>Domestic market and regional (Kenyan, Rwanda,  Tanzania, Zambia)</a:t>
                      </a:r>
                    </a:p>
                  </a:txBody>
                  <a:tcPr marL="9524" marR="9524" marT="9523" marB="0"/>
                </a:tc>
                <a:extLst>
                  <a:ext uri="{0D108BD9-81ED-4DB2-BD59-A6C34878D82A}">
                    <a16:rowId xmlns:a16="http://schemas.microsoft.com/office/drawing/2014/main" val="2438109456"/>
                  </a:ext>
                </a:extLst>
              </a:tr>
              <a:tr h="914282">
                <a:tc>
                  <a:txBody>
                    <a:bodyPr/>
                    <a:lstStyle/>
                    <a:p>
                      <a:r>
                        <a:rPr lang="en-US" sz="1800" dirty="0"/>
                        <a:t>Large-</a:t>
                      </a:r>
                      <a:r>
                        <a:rPr lang="en-US" sz="1800" baseline="0" dirty="0"/>
                        <a:t> medium sugar </a:t>
                      </a:r>
                      <a:endParaRPr lang="en-US" sz="1800" dirty="0"/>
                    </a:p>
                  </a:txBody>
                  <a:tcPr marL="91430" marR="91430" marT="45709" marB="45709"/>
                </a:tc>
                <a:tc>
                  <a:txBody>
                    <a:bodyPr/>
                    <a:lstStyle/>
                    <a:p>
                      <a:r>
                        <a:rPr lang="en-US" sz="1800" dirty="0"/>
                        <a:t>86,602</a:t>
                      </a:r>
                    </a:p>
                  </a:txBody>
                  <a:tcPr marL="91430" marR="91430" marT="45709" marB="45709"/>
                </a:tc>
                <a:tc>
                  <a:txBody>
                    <a:bodyPr/>
                    <a:lstStyle/>
                    <a:p>
                      <a:r>
                        <a:rPr lang="en-US" sz="1800" dirty="0"/>
                        <a:t>4</a:t>
                      </a:r>
                    </a:p>
                  </a:txBody>
                  <a:tcPr marL="91430" marR="91430" marT="45709" marB="45709"/>
                </a:tc>
                <a:tc>
                  <a:txBody>
                    <a:bodyPr/>
                    <a:lstStyle/>
                    <a:p>
                      <a:pPr algn="r"/>
                      <a:r>
                        <a:rPr lang="en-US" sz="1800" dirty="0"/>
                        <a:t>5,629</a:t>
                      </a:r>
                    </a:p>
                  </a:txBody>
                  <a:tcPr marL="91430" marR="91430" marT="45709" marB="45709"/>
                </a:tc>
                <a:tc>
                  <a:txBody>
                    <a:bodyPr/>
                    <a:lstStyle/>
                    <a:p>
                      <a:pPr algn="l" fontAlgn="t"/>
                      <a:r>
                        <a:rPr lang="en-US" sz="1400" b="0" i="0" u="none" strike="noStrike" dirty="0">
                          <a:solidFill>
                            <a:srgbClr val="000000"/>
                          </a:solidFill>
                          <a:effectLst/>
                          <a:latin typeface="Calibri" panose="020F0502020204030204" pitchFamily="34" charset="0"/>
                        </a:rPr>
                        <a:t>Local market, canning and export (Kenya, Rwanda, </a:t>
                      </a:r>
                      <a:r>
                        <a:rPr lang="en-US" sz="1400" b="0" i="0" u="none" strike="noStrike" dirty="0" err="1">
                          <a:solidFill>
                            <a:srgbClr val="000000"/>
                          </a:solidFill>
                          <a:effectLst/>
                          <a:latin typeface="Calibri" panose="020F0502020204030204" pitchFamily="34" charset="0"/>
                        </a:rPr>
                        <a:t>S.Sudan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DRCongo</a:t>
                      </a:r>
                      <a:endParaRPr lang="en-US" sz="1400" b="0" i="0" u="none" strike="noStrike" dirty="0">
                        <a:solidFill>
                          <a:srgbClr val="000000"/>
                        </a:solidFill>
                        <a:effectLst/>
                        <a:latin typeface="Calibri" panose="020F0502020204030204" pitchFamily="34" charset="0"/>
                      </a:endParaRPr>
                    </a:p>
                  </a:txBody>
                  <a:tcPr marL="9524" marR="9524" marT="9523" marB="0"/>
                </a:tc>
                <a:extLst>
                  <a:ext uri="{0D108BD9-81ED-4DB2-BD59-A6C34878D82A}">
                    <a16:rowId xmlns:a16="http://schemas.microsoft.com/office/drawing/2014/main" val="2766929258"/>
                  </a:ext>
                </a:extLst>
              </a:tr>
              <a:tr h="914282">
                <a:tc>
                  <a:txBody>
                    <a:bodyPr/>
                    <a:lstStyle/>
                    <a:p>
                      <a:r>
                        <a:rPr lang="en-US" sz="1800" dirty="0"/>
                        <a:t>Large-</a:t>
                      </a:r>
                      <a:r>
                        <a:rPr lang="en-US" sz="1800" baseline="0" dirty="0"/>
                        <a:t> medium DRK</a:t>
                      </a:r>
                      <a:endParaRPr lang="en-US" sz="1800" dirty="0"/>
                    </a:p>
                  </a:txBody>
                  <a:tcPr marL="91430" marR="91430" marT="45709" marB="45709"/>
                </a:tc>
                <a:tc>
                  <a:txBody>
                    <a:bodyPr/>
                    <a:lstStyle/>
                    <a:p>
                      <a:r>
                        <a:rPr lang="en-US" sz="1800" dirty="0"/>
                        <a:t>76,676</a:t>
                      </a:r>
                    </a:p>
                  </a:txBody>
                  <a:tcPr marL="91430" marR="91430" marT="45709" marB="45709"/>
                </a:tc>
                <a:tc>
                  <a:txBody>
                    <a:bodyPr/>
                    <a:lstStyle/>
                    <a:p>
                      <a:r>
                        <a:rPr lang="en-US" sz="1800" dirty="0"/>
                        <a:t>1</a:t>
                      </a:r>
                    </a:p>
                  </a:txBody>
                  <a:tcPr marL="91430" marR="91430" marT="45709" marB="45709"/>
                </a:tc>
                <a:tc>
                  <a:txBody>
                    <a:bodyPr/>
                    <a:lstStyle/>
                    <a:p>
                      <a:pPr algn="r"/>
                      <a:r>
                        <a:rPr lang="en-US" sz="1800" dirty="0"/>
                        <a:t>4,984</a:t>
                      </a:r>
                    </a:p>
                  </a:txBody>
                  <a:tcPr marL="91430" marR="91430" marT="45709" marB="45709"/>
                </a:tc>
                <a:tc>
                  <a:txBody>
                    <a:bodyPr/>
                    <a:lstStyle/>
                    <a:p>
                      <a:pPr algn="l" fontAlgn="t"/>
                      <a:r>
                        <a:rPr lang="en-US" sz="1400" b="0" i="0" u="none" strike="noStrike" dirty="0">
                          <a:solidFill>
                            <a:srgbClr val="000000"/>
                          </a:solidFill>
                          <a:effectLst/>
                          <a:latin typeface="Calibri" panose="020F0502020204030204" pitchFamily="34" charset="0"/>
                        </a:rPr>
                        <a:t>Domestic and export (Turkey, Europe, India)</a:t>
                      </a:r>
                    </a:p>
                  </a:txBody>
                  <a:tcPr marL="9524" marR="9524" marT="9523" marB="0"/>
                </a:tc>
                <a:extLst>
                  <a:ext uri="{0D108BD9-81ED-4DB2-BD59-A6C34878D82A}">
                    <a16:rowId xmlns:a16="http://schemas.microsoft.com/office/drawing/2014/main" val="654444138"/>
                  </a:ext>
                </a:extLst>
              </a:tr>
            </a:tbl>
          </a:graphicData>
        </a:graphic>
      </p:graphicFrame>
      <p:sp>
        <p:nvSpPr>
          <p:cNvPr id="7211" name="Date Placeholder 3"/>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ABDAADA3-9911-422C-B26C-57E1DCFE2C48}" type="datetime1">
              <a:rPr lang="en-US" altLang="en-US" sz="1200" smtClean="0">
                <a:solidFill>
                  <a:srgbClr val="898989"/>
                </a:solidFill>
              </a:rPr>
              <a:pPr>
                <a:lnSpc>
                  <a:spcPct val="100000"/>
                </a:lnSpc>
                <a:spcBef>
                  <a:spcPct val="0"/>
                </a:spcBef>
                <a:buFontTx/>
                <a:buNone/>
              </a:pPr>
              <a:t>10/26/2018</a:t>
            </a:fld>
            <a:endParaRPr lang="en-US" altLang="en-US" sz="1200" smtClean="0">
              <a:solidFill>
                <a:srgbClr val="898989"/>
              </a:solidFill>
            </a:endParaRPr>
          </a:p>
        </p:txBody>
      </p:sp>
      <p:sp>
        <p:nvSpPr>
          <p:cNvPr id="5" name="Footer Placeholder 4">
            <a:extLst>
              <a:ext uri="{FF2B5EF4-FFF2-40B4-BE49-F238E27FC236}">
                <a16:creationId xmlns:a16="http://schemas.microsoft.com/office/drawing/2014/main" id="{C946BB4D-1CB4-49C4-864B-28F0A31521B2}"/>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7213" name="Slide Number Placehold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E59AB95E-048B-401E-8C70-1E0896559C47}" type="slidenum">
              <a:rPr lang="en-US" altLang="en-US" sz="1200" smtClean="0">
                <a:solidFill>
                  <a:srgbClr val="898989"/>
                </a:solidFill>
              </a:rPr>
              <a:pPr>
                <a:lnSpc>
                  <a:spcPct val="100000"/>
                </a:lnSpc>
                <a:spcBef>
                  <a:spcPct val="0"/>
                </a:spcBef>
                <a:buFontTx/>
                <a:buNone/>
              </a:pPr>
              <a:t>7</a:t>
            </a:fld>
            <a:endParaRPr lang="en-US" altLang="en-US" sz="1200" smtClean="0">
              <a:solidFill>
                <a:srgbClr val="898989"/>
              </a:solidFill>
            </a:endParaRP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8114" y="654684"/>
            <a:ext cx="4598646" cy="6122327"/>
          </a:xfrm>
        </p:spPr>
      </p:pic>
    </p:spTree>
    <p:extLst>
      <p:ext uri="{BB962C8B-B14F-4D97-AF65-F5344CB8AC3E}">
        <p14:creationId xmlns:p14="http://schemas.microsoft.com/office/powerpoint/2010/main" val="3285936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E62A-A0C6-41D4-BF98-248B8CCD08DF}"/>
              </a:ext>
            </a:extLst>
          </p:cNvPr>
          <p:cNvSpPr>
            <a:spLocks noGrp="1"/>
          </p:cNvSpPr>
          <p:nvPr>
            <p:ph type="title"/>
          </p:nvPr>
        </p:nvSpPr>
        <p:spPr>
          <a:xfrm>
            <a:off x="254000" y="109538"/>
            <a:ext cx="9879013" cy="654050"/>
          </a:xfrm>
        </p:spPr>
        <p:txBody>
          <a:bodyPr/>
          <a:lstStyle/>
          <a:p>
            <a:pPr>
              <a:defRPr/>
            </a:pPr>
            <a:r>
              <a:rPr lang="en-US" sz="2800" b="1" dirty="0">
                <a:latin typeface="Comic Sans MS" panose="030F0702030302020204" pitchFamily="66" charset="0"/>
                <a:cs typeface="+mn-cs"/>
              </a:rPr>
              <a:t>Sneak peek  into the green bean pod market in Uganda</a:t>
            </a:r>
          </a:p>
        </p:txBody>
      </p:sp>
      <p:sp>
        <p:nvSpPr>
          <p:cNvPr id="3" name="Content Placeholder 2">
            <a:extLst>
              <a:ext uri="{FF2B5EF4-FFF2-40B4-BE49-F238E27FC236}">
                <a16:creationId xmlns:a16="http://schemas.microsoft.com/office/drawing/2014/main" id="{F23D9D69-C943-4C24-8B69-60742ABBD017}"/>
              </a:ext>
            </a:extLst>
          </p:cNvPr>
          <p:cNvSpPr>
            <a:spLocks noGrp="1"/>
          </p:cNvSpPr>
          <p:nvPr>
            <p:ph idx="1"/>
          </p:nvPr>
        </p:nvSpPr>
        <p:spPr>
          <a:xfrm>
            <a:off x="-1" y="982663"/>
            <a:ext cx="7253287" cy="5754687"/>
          </a:xfrm>
        </p:spPr>
        <p:txBody>
          <a:bodyPr>
            <a:normAutofit/>
          </a:bodyPr>
          <a:lstStyle/>
          <a:p>
            <a:pPr>
              <a:spcBef>
                <a:spcPts val="600"/>
              </a:spcBef>
              <a:defRPr/>
            </a:pPr>
            <a:r>
              <a:rPr lang="en-US" dirty="0"/>
              <a:t> </a:t>
            </a:r>
            <a:r>
              <a:rPr lang="en-US" sz="2000" dirty="0">
                <a:latin typeface="Comic Sans MS" panose="030F0702030302020204" pitchFamily="66" charset="0"/>
                <a:cs typeface="+mn-cs"/>
              </a:rPr>
              <a:t>5 Major markets </a:t>
            </a:r>
          </a:p>
          <a:p>
            <a:pPr lvl="1">
              <a:spcBef>
                <a:spcPts val="600"/>
              </a:spcBef>
              <a:defRPr/>
            </a:pPr>
            <a:r>
              <a:rPr lang="en-US" sz="1800" dirty="0">
                <a:latin typeface="Comic Sans MS" panose="030F0702030302020204" pitchFamily="66" charset="0"/>
                <a:cs typeface="+mn-cs"/>
              </a:rPr>
              <a:t>USAFI, Nakasero, </a:t>
            </a:r>
            <a:r>
              <a:rPr lang="en-US" sz="1800" dirty="0" err="1">
                <a:latin typeface="Comic Sans MS" panose="030F0702030302020204" pitchFamily="66" charset="0"/>
                <a:cs typeface="+mn-cs"/>
              </a:rPr>
              <a:t>Kalererwe</a:t>
            </a:r>
            <a:r>
              <a:rPr lang="en-US" sz="1800" dirty="0">
                <a:latin typeface="Comic Sans MS" panose="030F0702030302020204" pitchFamily="66" charset="0"/>
                <a:cs typeface="+mn-cs"/>
              </a:rPr>
              <a:t>, Nakawa &amp; Owino</a:t>
            </a:r>
          </a:p>
          <a:p>
            <a:pPr>
              <a:spcBef>
                <a:spcPts val="600"/>
              </a:spcBef>
              <a:defRPr/>
            </a:pPr>
            <a:r>
              <a:rPr lang="en-US" sz="2000" dirty="0">
                <a:latin typeface="Comic Sans MS" panose="030F0702030302020204" pitchFamily="66" charset="0"/>
                <a:cs typeface="+mn-cs"/>
              </a:rPr>
              <a:t>Sources of green bean pod</a:t>
            </a:r>
          </a:p>
          <a:p>
            <a:pPr lvl="1">
              <a:spcBef>
                <a:spcPts val="600"/>
              </a:spcBef>
              <a:defRPr/>
            </a:pPr>
            <a:r>
              <a:rPr lang="en-US" sz="1600" dirty="0" err="1">
                <a:latin typeface="Comic Sans MS" panose="030F0702030302020204" pitchFamily="66" charset="0"/>
                <a:cs typeface="+mn-cs"/>
              </a:rPr>
              <a:t>Mbale</a:t>
            </a:r>
            <a:r>
              <a:rPr lang="en-US" sz="1600" dirty="0">
                <a:latin typeface="Comic Sans MS" panose="030F0702030302020204" pitchFamily="66" charset="0"/>
                <a:cs typeface="+mn-cs"/>
              </a:rPr>
              <a:t>, </a:t>
            </a:r>
            <a:r>
              <a:rPr lang="en-US" sz="1600" dirty="0" err="1">
                <a:latin typeface="Comic Sans MS" panose="030F0702030302020204" pitchFamily="66" charset="0"/>
                <a:cs typeface="+mn-cs"/>
              </a:rPr>
              <a:t>Sironko</a:t>
            </a:r>
            <a:r>
              <a:rPr lang="en-US" sz="1600" dirty="0">
                <a:latin typeface="Comic Sans MS" panose="030F0702030302020204" pitchFamily="66" charset="0"/>
                <a:cs typeface="+mn-cs"/>
              </a:rPr>
              <a:t>, </a:t>
            </a:r>
            <a:r>
              <a:rPr lang="en-US" sz="1600" dirty="0" err="1">
                <a:latin typeface="Comic Sans MS" panose="030F0702030302020204" pitchFamily="66" charset="0"/>
                <a:cs typeface="+mn-cs"/>
              </a:rPr>
              <a:t>Mpigi</a:t>
            </a:r>
            <a:r>
              <a:rPr lang="en-US" sz="1600" dirty="0">
                <a:latin typeface="Comic Sans MS" panose="030F0702030302020204" pitchFamily="66" charset="0"/>
                <a:cs typeface="+mn-cs"/>
              </a:rPr>
              <a:t>, </a:t>
            </a:r>
            <a:r>
              <a:rPr lang="en-US" sz="1600" dirty="0" err="1">
                <a:latin typeface="Comic Sans MS" panose="030F0702030302020204" pitchFamily="66" charset="0"/>
                <a:cs typeface="+mn-cs"/>
              </a:rPr>
              <a:t>Zirobwe</a:t>
            </a:r>
            <a:r>
              <a:rPr lang="en-US" sz="1600" dirty="0">
                <a:latin typeface="Comic Sans MS" panose="030F0702030302020204" pitchFamily="66" charset="0"/>
                <a:cs typeface="+mn-cs"/>
              </a:rPr>
              <a:t>, </a:t>
            </a:r>
            <a:r>
              <a:rPr lang="en-US" sz="1600" dirty="0" err="1">
                <a:latin typeface="Comic Sans MS" panose="030F0702030302020204" pitchFamily="66" charset="0"/>
                <a:cs typeface="+mn-cs"/>
              </a:rPr>
              <a:t>Kiboga</a:t>
            </a:r>
            <a:r>
              <a:rPr lang="en-US" sz="1600" dirty="0">
                <a:latin typeface="Comic Sans MS" panose="030F0702030302020204" pitchFamily="66" charset="0"/>
                <a:cs typeface="+mn-cs"/>
              </a:rPr>
              <a:t>, </a:t>
            </a:r>
            <a:r>
              <a:rPr lang="en-US" sz="1600" dirty="0" err="1">
                <a:latin typeface="Comic Sans MS" panose="030F0702030302020204" pitchFamily="66" charset="0"/>
                <a:cs typeface="+mn-cs"/>
              </a:rPr>
              <a:t>Mityna</a:t>
            </a:r>
            <a:r>
              <a:rPr lang="en-US" sz="1600" dirty="0">
                <a:latin typeface="Comic Sans MS" panose="030F0702030302020204" pitchFamily="66" charset="0"/>
                <a:cs typeface="+mn-cs"/>
              </a:rPr>
              <a:t>, </a:t>
            </a:r>
            <a:r>
              <a:rPr lang="en-US" sz="1600" dirty="0" err="1">
                <a:latin typeface="Comic Sans MS" panose="030F0702030302020204" pitchFamily="66" charset="0"/>
                <a:cs typeface="+mn-cs"/>
              </a:rPr>
              <a:t>Kabale</a:t>
            </a:r>
            <a:r>
              <a:rPr lang="en-US" sz="1600" dirty="0">
                <a:latin typeface="Comic Sans MS" panose="030F0702030302020204" pitchFamily="66" charset="0"/>
                <a:cs typeface="+mn-cs"/>
              </a:rPr>
              <a:t>, Kisoro, </a:t>
            </a:r>
            <a:r>
              <a:rPr lang="en-US" sz="1600" dirty="0" err="1">
                <a:latin typeface="Comic Sans MS" panose="030F0702030302020204" pitchFamily="66" charset="0"/>
                <a:cs typeface="+mn-cs"/>
              </a:rPr>
              <a:t>fortportal</a:t>
            </a:r>
            <a:r>
              <a:rPr lang="en-US" sz="1600" dirty="0">
                <a:latin typeface="Comic Sans MS" panose="030F0702030302020204" pitchFamily="66" charset="0"/>
                <a:cs typeface="+mn-cs"/>
              </a:rPr>
              <a:t> Mbarara, Rwanda</a:t>
            </a:r>
          </a:p>
          <a:p>
            <a:pPr>
              <a:spcBef>
                <a:spcPts val="600"/>
              </a:spcBef>
              <a:defRPr/>
            </a:pPr>
            <a:r>
              <a:rPr lang="en-US" sz="2000" dirty="0">
                <a:latin typeface="Comic Sans MS" panose="030F0702030302020204" pitchFamily="66" charset="0"/>
                <a:cs typeface="+mn-cs"/>
              </a:rPr>
              <a:t>Potential</a:t>
            </a:r>
          </a:p>
          <a:p>
            <a:pPr lvl="1">
              <a:spcBef>
                <a:spcPts val="600"/>
              </a:spcBef>
              <a:defRPr/>
            </a:pPr>
            <a:r>
              <a:rPr lang="en-US" sz="1800" dirty="0">
                <a:latin typeface="Comic Sans MS" panose="030F0702030302020204" pitchFamily="66" charset="0"/>
                <a:cs typeface="+mn-cs"/>
              </a:rPr>
              <a:t>Total 7560 –(90-100)kg of green beans per week in Kampala alone = 39,312 bags per year 3,931.2 tons of green pod beans per year @ kilo is sold at USD 0.6= USD 2,358,720 </a:t>
            </a:r>
          </a:p>
          <a:p>
            <a:pPr>
              <a:spcBef>
                <a:spcPts val="600"/>
              </a:spcBef>
              <a:defRPr/>
            </a:pPr>
            <a:r>
              <a:rPr lang="en-US" sz="2000" dirty="0">
                <a:latin typeface="Comic Sans MS" panose="030F0702030302020204" pitchFamily="66" charset="0"/>
                <a:cs typeface="+mn-cs"/>
              </a:rPr>
              <a:t>Varieties,</a:t>
            </a:r>
            <a:r>
              <a:rPr lang="en-US" dirty="0"/>
              <a:t> </a:t>
            </a:r>
          </a:p>
          <a:p>
            <a:pPr lvl="1">
              <a:spcBef>
                <a:spcPts val="600"/>
              </a:spcBef>
              <a:defRPr/>
            </a:pPr>
            <a:r>
              <a:rPr lang="en-US" sz="1800" dirty="0" err="1">
                <a:latin typeface="Comic Sans MS" panose="030F0702030302020204" pitchFamily="66" charset="0"/>
                <a:cs typeface="+mn-cs"/>
              </a:rPr>
              <a:t>Nabe</a:t>
            </a:r>
            <a:r>
              <a:rPr lang="en-US" sz="1800" dirty="0">
                <a:latin typeface="Comic Sans MS" panose="030F0702030302020204" pitchFamily="66" charset="0"/>
                <a:cs typeface="+mn-cs"/>
              </a:rPr>
              <a:t> 12C (</a:t>
            </a:r>
            <a:r>
              <a:rPr lang="en-US" sz="1800" dirty="0" err="1">
                <a:latin typeface="Comic Sans MS" panose="030F0702030302020204" pitchFamily="66" charset="0"/>
                <a:cs typeface="+mn-cs"/>
              </a:rPr>
              <a:t>Masavu</a:t>
            </a:r>
            <a:r>
              <a:rPr lang="en-US" sz="1800" dirty="0">
                <a:latin typeface="Comic Sans MS" panose="030F0702030302020204" pitchFamily="66" charset="0"/>
                <a:cs typeface="+mn-cs"/>
              </a:rPr>
              <a:t>), NAROBEAN 1; </a:t>
            </a:r>
            <a:r>
              <a:rPr lang="en-US" sz="1800" dirty="0" err="1">
                <a:latin typeface="Comic Sans MS" panose="030F0702030302020204" pitchFamily="66" charset="0"/>
                <a:cs typeface="+mn-cs"/>
              </a:rPr>
              <a:t>Kayebwa</a:t>
            </a:r>
            <a:r>
              <a:rPr lang="en-US" sz="1800" dirty="0">
                <a:latin typeface="Comic Sans MS" panose="030F0702030302020204" pitchFamily="66" charset="0"/>
                <a:cs typeface="+mn-cs"/>
              </a:rPr>
              <a:t> (</a:t>
            </a:r>
            <a:r>
              <a:rPr lang="en-US" sz="1800" dirty="0" err="1">
                <a:latin typeface="Comic Sans MS" panose="030F0702030302020204" pitchFamily="66" charset="0"/>
                <a:cs typeface="+mn-cs"/>
              </a:rPr>
              <a:t>Nabe</a:t>
            </a:r>
            <a:r>
              <a:rPr lang="en-US" sz="1800" dirty="0">
                <a:latin typeface="Comic Sans MS" panose="030F0702030302020204" pitchFamily="66" charset="0"/>
                <a:cs typeface="+mn-cs"/>
              </a:rPr>
              <a:t> 15, 20, 23); Red mottled (</a:t>
            </a:r>
            <a:r>
              <a:rPr lang="en-US" sz="1800" dirty="0" err="1">
                <a:latin typeface="Comic Sans MS" panose="030F0702030302020204" pitchFamily="66" charset="0"/>
                <a:cs typeface="+mn-cs"/>
              </a:rPr>
              <a:t>Kaduli</a:t>
            </a:r>
            <a:r>
              <a:rPr lang="en-US" sz="1800" dirty="0">
                <a:latin typeface="Comic Sans MS" panose="030F0702030302020204" pitchFamily="66" charset="0"/>
                <a:cs typeface="+mn-cs"/>
              </a:rPr>
              <a:t>, NABE 16, NABE 17, NAROBEAN 2)</a:t>
            </a:r>
          </a:p>
          <a:p>
            <a:pPr marL="0" lvl="1" indent="457200">
              <a:spcBef>
                <a:spcPts val="600"/>
              </a:spcBef>
              <a:defRPr/>
            </a:pPr>
            <a:r>
              <a:rPr lang="en-US" sz="2000" dirty="0">
                <a:latin typeface="Comic Sans MS" panose="030F0702030302020204" pitchFamily="66" charset="0"/>
                <a:cs typeface="+mn-cs"/>
              </a:rPr>
              <a:t>Issues</a:t>
            </a:r>
          </a:p>
          <a:p>
            <a:pPr marL="457200" lvl="2" indent="457200">
              <a:spcBef>
                <a:spcPts val="600"/>
              </a:spcBef>
              <a:defRPr/>
            </a:pPr>
            <a:r>
              <a:rPr lang="en-US" sz="1600" dirty="0">
                <a:latin typeface="Comic Sans MS" panose="030F0702030302020204" pitchFamily="66" charset="0"/>
                <a:cs typeface="+mn-cs"/>
              </a:rPr>
              <a:t>Seed availability</a:t>
            </a:r>
          </a:p>
          <a:p>
            <a:pPr marL="457200" lvl="2" indent="457200">
              <a:spcBef>
                <a:spcPts val="600"/>
              </a:spcBef>
              <a:defRPr/>
            </a:pPr>
            <a:r>
              <a:rPr lang="en-US" sz="1600" dirty="0">
                <a:latin typeface="Comic Sans MS" panose="030F0702030302020204" pitchFamily="66" charset="0"/>
                <a:cs typeface="+mn-cs"/>
              </a:rPr>
              <a:t>Pesticides/fungicides</a:t>
            </a:r>
          </a:p>
          <a:p>
            <a:pPr marL="457200" lvl="2" indent="457200">
              <a:spcBef>
                <a:spcPts val="600"/>
              </a:spcBef>
              <a:defRPr/>
            </a:pPr>
            <a:r>
              <a:rPr lang="en-US" sz="1600" dirty="0">
                <a:latin typeface="Comic Sans MS" panose="030F0702030302020204" pitchFamily="66" charset="0"/>
                <a:cs typeface="+mn-cs"/>
              </a:rPr>
              <a:t>GAP</a:t>
            </a:r>
          </a:p>
          <a:p>
            <a:pPr marL="457200" lvl="2" indent="457200">
              <a:spcBef>
                <a:spcPts val="600"/>
              </a:spcBef>
              <a:defRPr/>
            </a:pPr>
            <a:r>
              <a:rPr lang="en-US" sz="1600" dirty="0">
                <a:latin typeface="Comic Sans MS" panose="030F0702030302020204" pitchFamily="66" charset="0"/>
                <a:cs typeface="+mn-cs"/>
              </a:rPr>
              <a:t>Bronzing of grain after threshing/storage</a:t>
            </a:r>
          </a:p>
        </p:txBody>
      </p:sp>
      <p:pic>
        <p:nvPicPr>
          <p:cNvPr id="819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6975" y="0"/>
            <a:ext cx="210502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6975" y="3109913"/>
            <a:ext cx="210502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400" y="982663"/>
            <a:ext cx="28225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400" y="5275263"/>
            <a:ext cx="2833688"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4400" y="3097213"/>
            <a:ext cx="2822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610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16650" y="137807"/>
            <a:ext cx="11579555" cy="865335"/>
          </a:xfrm>
        </p:spPr>
        <p:txBody>
          <a:bodyPr/>
          <a:lstStyle/>
          <a:p>
            <a:r>
              <a:rPr lang="en-US" sz="2000" b="1" cap="none" dirty="0" smtClean="0">
                <a:latin typeface="+mn-lt"/>
                <a:cs typeface="Calibri" panose="020F0502020204030204" pitchFamily="34" charset="0"/>
              </a:rPr>
              <a:t>Growing Market requires High Quality Grain – The Need for High Quality Grain &amp; Improved Productivity drives Use of Improved Seed</a:t>
            </a:r>
            <a:r>
              <a:rPr lang="en-US" sz="2400" dirty="0"/>
              <a:t/>
            </a:r>
            <a:br>
              <a:rPr lang="en-US" sz="2400" dirty="0"/>
            </a:br>
            <a:endParaRPr lang="en-US"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06" y="1588550"/>
            <a:ext cx="5939117" cy="4787536"/>
          </a:xfrm>
          <a:prstGeom prst="rect">
            <a:avLst/>
          </a:prstGeom>
        </p:spPr>
      </p:pic>
      <p:sp>
        <p:nvSpPr>
          <p:cNvPr id="2" name="TextBox 1"/>
          <p:cNvSpPr txBox="1"/>
          <p:nvPr/>
        </p:nvSpPr>
        <p:spPr>
          <a:xfrm>
            <a:off x="6762750" y="939484"/>
            <a:ext cx="5127988" cy="435240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200" b="1" dirty="0"/>
              <a:t>Price premiums for pure grain</a:t>
            </a:r>
          </a:p>
          <a:p>
            <a:pPr marL="285750" indent="-285750">
              <a:spcBef>
                <a:spcPts val="600"/>
              </a:spcBef>
              <a:buFont typeface="Arial" panose="020B0604020202020204" pitchFamily="34" charset="0"/>
              <a:buChar char="•"/>
            </a:pPr>
            <a:r>
              <a:rPr lang="en-US" sz="2200" b="1" dirty="0"/>
              <a:t>Sorting commonly needed </a:t>
            </a:r>
            <a:r>
              <a:rPr lang="en-US" sz="2200" b="1" u="sng" dirty="0"/>
              <a:t>and costly</a:t>
            </a:r>
          </a:p>
          <a:p>
            <a:pPr marL="285750" indent="-285750">
              <a:spcBef>
                <a:spcPts val="600"/>
              </a:spcBef>
              <a:buFont typeface="Arial" panose="020B0604020202020204" pitchFamily="34" charset="0"/>
              <a:buChar char="•"/>
            </a:pPr>
            <a:r>
              <a:rPr lang="en-US" sz="2200" b="1" dirty="0"/>
              <a:t>High quality seed of </a:t>
            </a:r>
            <a:r>
              <a:rPr lang="en-US" sz="2200" b="1" u="sng" dirty="0"/>
              <a:t>new varieties </a:t>
            </a:r>
            <a:r>
              <a:rPr lang="en-US" sz="2200" b="1" dirty="0"/>
              <a:t>delivers quality grain </a:t>
            </a:r>
            <a:r>
              <a:rPr lang="en-US" sz="2200" b="1" i="1" u="sng" dirty="0"/>
              <a:t>and</a:t>
            </a:r>
            <a:r>
              <a:rPr lang="en-US" sz="2200" b="1" dirty="0"/>
              <a:t> higher yields for farmers</a:t>
            </a:r>
          </a:p>
          <a:p>
            <a:pPr marL="285750" indent="-285750">
              <a:spcBef>
                <a:spcPts val="600"/>
              </a:spcBef>
              <a:buFont typeface="Arial" panose="020B0604020202020204" pitchFamily="34" charset="0"/>
              <a:buChar char="•"/>
            </a:pPr>
            <a:r>
              <a:rPr lang="en-US" sz="2200" b="1" dirty="0"/>
              <a:t>Thus, both traders and farmers highly incentivized to use improved </a:t>
            </a:r>
            <a:r>
              <a:rPr lang="en-US" sz="2200" b="1" dirty="0" smtClean="0"/>
              <a:t>seed</a:t>
            </a:r>
            <a:r>
              <a:rPr lang="en-US" sz="2200" b="1" dirty="0"/>
              <a:t>.</a:t>
            </a:r>
          </a:p>
          <a:p>
            <a:pPr marL="285750" indent="-285750">
              <a:spcBef>
                <a:spcPts val="600"/>
              </a:spcBef>
              <a:buFont typeface="Arial" panose="020B0604020202020204" pitchFamily="34" charset="0"/>
              <a:buChar char="•"/>
            </a:pPr>
            <a:endParaRPr lang="en-US" sz="2200" b="1" dirty="0">
              <a:solidFill>
                <a:srgbClr val="FF0000"/>
              </a:solidFill>
            </a:endParaRPr>
          </a:p>
          <a:p>
            <a:pPr marL="285750" indent="-285750">
              <a:spcBef>
                <a:spcPts val="600"/>
              </a:spcBef>
              <a:buFont typeface="Arial" panose="020B0604020202020204" pitchFamily="34" charset="0"/>
              <a:buChar char="•"/>
            </a:pPr>
            <a:endParaRPr lang="en-US" sz="2200" b="1" dirty="0">
              <a:solidFill>
                <a:srgbClr val="FF0000"/>
              </a:solidFill>
            </a:endParaRPr>
          </a:p>
          <a:p>
            <a:r>
              <a:rPr lang="en-US" sz="2200" b="1" dirty="0">
                <a:solidFill>
                  <a:srgbClr val="FF0000"/>
                </a:solidFill>
              </a:rPr>
              <a:t> </a:t>
            </a:r>
          </a:p>
          <a:p>
            <a:endParaRPr lang="en-US" sz="2200" b="1" dirty="0">
              <a:solidFill>
                <a:srgbClr val="FF0000"/>
              </a:solidFill>
            </a:endParaRPr>
          </a:p>
        </p:txBody>
      </p:sp>
      <p:sp>
        <p:nvSpPr>
          <p:cNvPr id="3" name="Right Arrow 2"/>
          <p:cNvSpPr/>
          <p:nvPr/>
        </p:nvSpPr>
        <p:spPr>
          <a:xfrm>
            <a:off x="6481923" y="4118519"/>
            <a:ext cx="981636" cy="80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1A1466E-D5F0-4755-B2E4-02F1729D7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8072" y="3614081"/>
            <a:ext cx="3373371" cy="2762005"/>
          </a:xfrm>
          <a:prstGeom prst="rect">
            <a:avLst/>
          </a:prstGeom>
        </p:spPr>
      </p:pic>
    </p:spTree>
    <p:extLst>
      <p:ext uri="{BB962C8B-B14F-4D97-AF65-F5344CB8AC3E}">
        <p14:creationId xmlns:p14="http://schemas.microsoft.com/office/powerpoint/2010/main" val="3731080664"/>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35B62D-1AD6-4493-B1C3-CC8BD21DF035}" vid="{68A96AFD-8470-4E9B-B421-292D1A44786A}"/>
    </a:ext>
  </a:extLst>
</a:theme>
</file>

<file path=ppt/theme/theme8.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CCE13634503544802E82050425161A" ma:contentTypeVersion="0" ma:contentTypeDescription="Create a new document." ma:contentTypeScope="" ma:versionID="b0fb4643783ec9f9c54023d9547c845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2CA236-29F0-41E2-B271-23892E252B95}">
  <ds:schemaRefs>
    <ds:schemaRef ds:uri="http://schemas.microsoft.com/office/2006/metadata/properties"/>
    <ds:schemaRef ds:uri="http://www.w3.org/XML/1998/namespace"/>
    <ds:schemaRef ds:uri="http://schemas.microsoft.com/office/2006/documentManagement/types"/>
    <ds:schemaRef ds:uri="http://purl.org/dc/terms/"/>
    <ds:schemaRef ds:uri="http://purl.org/dc/elements/1.1/"/>
    <ds:schemaRef ds:uri="http://schemas.openxmlformats.org/package/2006/metadata/core-propertie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1C740937-F866-414E-9EC5-2F7D1BDF9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7866</TotalTime>
  <Words>1171</Words>
  <Application>Microsoft Office PowerPoint</Application>
  <PresentationFormat>Widescreen</PresentationFormat>
  <Paragraphs>266</Paragraphs>
  <Slides>20</Slides>
  <Notes>3</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20</vt:i4>
      </vt:variant>
    </vt:vector>
  </HeadingPairs>
  <TitlesOfParts>
    <vt:vector size="39" baseType="lpstr">
      <vt:lpstr>Arial Unicode MS</vt:lpstr>
      <vt:lpstr>MS PGothic</vt:lpstr>
      <vt:lpstr>Arial</vt:lpstr>
      <vt:lpstr>Calibri</vt:lpstr>
      <vt:lpstr>Calibri Light</vt:lpstr>
      <vt:lpstr>Comic Sans MS</vt:lpstr>
      <vt:lpstr>Franklin Gothic Book</vt:lpstr>
      <vt:lpstr>Franklin Gothic Medium</vt:lpstr>
      <vt:lpstr>Times New Roman</vt:lpstr>
      <vt:lpstr>Tunga</vt:lpstr>
      <vt:lpstr>Wingdings</vt:lpstr>
      <vt:lpstr>3_Office Theme</vt:lpstr>
      <vt:lpstr>4_Office Theme</vt:lpstr>
      <vt:lpstr>5_Office Theme</vt:lpstr>
      <vt:lpstr>1_Office Theme</vt:lpstr>
      <vt:lpstr>2_Office Theme</vt:lpstr>
      <vt:lpstr>7_Office Theme</vt:lpstr>
      <vt:lpstr>10_Office Theme</vt:lpstr>
      <vt:lpstr>Angles</vt:lpstr>
      <vt:lpstr>PowerPoint Presentation</vt:lpstr>
      <vt:lpstr>Importance of Beans: smart food/crop   </vt:lpstr>
      <vt:lpstr>Importance of Beans cont…</vt:lpstr>
      <vt:lpstr>PABRA Bean Corridor Approach </vt:lpstr>
      <vt:lpstr>Driving Bean Types in Eastern Africa Bean Corridors </vt:lpstr>
      <vt:lpstr> The TAZAMA corridor</vt:lpstr>
      <vt:lpstr>Bean Market types and production hubs in Uganda </vt:lpstr>
      <vt:lpstr>Sneak peek  into the green bean pod market in Uganda</vt:lpstr>
      <vt:lpstr>Growing Market requires High Quality Grain – The Need for High Quality Grain &amp; Improved Productivity drives Use of Improved Seed </vt:lpstr>
      <vt:lpstr>CATALYZE PRIVATE SEED COMPANIES INVESTMENTS </vt:lpstr>
      <vt:lpstr>Bean Seed Producers in Some PABRA Countries </vt:lpstr>
      <vt:lpstr>Seed System Dynamism: Old Variety Replacement Vs New Variety Deployment Since 2004 - Example Of Ethiopia</vt:lpstr>
      <vt:lpstr>Quality VARIETI TESTIG Data to convince investors (several SITES )  </vt:lpstr>
      <vt:lpstr>Effect of Apron star+ fertilizers on  bean yield (Tons/ha) and percentage increase </vt:lpstr>
      <vt:lpstr>PowerPoint Presentation</vt:lpstr>
      <vt:lpstr>Variety Branding</vt:lpstr>
      <vt:lpstr> Variety monitoring </vt:lpstr>
      <vt:lpstr>Variety Tracking using GPS Coordinates</vt:lpstr>
      <vt:lpstr>Transformation: Institutional Change within Strategic Organizations in Tanzania (ASA and seed companies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Gutierrez, Daniel (CIAT)</dc:creator>
  <cp:lastModifiedBy>Rubyogo, Jean Claude (CIAT-Tanzania)</cp:lastModifiedBy>
  <cp:revision>477</cp:revision>
  <dcterms:created xsi:type="dcterms:W3CDTF">2015-05-06T16:06:20Z</dcterms:created>
  <dcterms:modified xsi:type="dcterms:W3CDTF">2018-10-26T13:35:58Z</dcterms:modified>
</cp:coreProperties>
</file>